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4" r:id="rId6"/>
    <p:sldId id="263" r:id="rId7"/>
    <p:sldId id="262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0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0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2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9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1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1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0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C3FF-4ECA-4E79-9497-77132578968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3531-434D-400D-8D44-3B75988AF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stmidlands.procedures.org.uk/local-content/xkjN/neglect-tools-and-pathways/?b=Worcestershire" TargetMode="External"/><Relationship Id="rId2" Type="http://schemas.openxmlformats.org/officeDocument/2006/relationships/hyperlink" Target="https://www.safeguardingworcestershire.org.uk/wsc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stmidlands.procedures.org.uk/local-content/4gjN/localised-content-escalation-policy-resolution-of-professional-disagreements/?b=Worcestershire" TargetMode="External"/><Relationship Id="rId5" Type="http://schemas.openxmlformats.org/officeDocument/2006/relationships/hyperlink" Target="http://westmidlands.procedures.org.uk/pkplx/regional-safeguarding-guidance/disguised-compliance-coercive-control-and-families-who-are-hostile-or-resistant-to-change" TargetMode="External"/><Relationship Id="rId4" Type="http://schemas.openxmlformats.org/officeDocument/2006/relationships/hyperlink" Target="http://westmidlands.procedures.org.uk/pkphl/regional-safeguarding-guidance/neglect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feguardingworcestershire.org.uk/wp-content/uploads/2019/03/Briefing-6-MACFA-Messages-2015-16.pdf" TargetMode="External"/><Relationship Id="rId13" Type="http://schemas.openxmlformats.org/officeDocument/2006/relationships/hyperlink" Target="https://www.safeguardingworcestershire.org.uk/wp-content/uploads/2019/03/Briefing-11-MACFA-Messages-2017-18.pdf" TargetMode="External"/><Relationship Id="rId3" Type="http://schemas.openxmlformats.org/officeDocument/2006/relationships/hyperlink" Target="https://www.safeguardingworcestershire.org.uk/wp-content/uploads/2019/03/Briefing-1-Learning-FRom-EW-Serious-Case-Review.pdf" TargetMode="External"/><Relationship Id="rId7" Type="http://schemas.openxmlformats.org/officeDocument/2006/relationships/hyperlink" Target="https://www.safeguardingworcestershire.org.uk/wp-content/uploads/2019/03/Briefing-5-Learning-from-Serious-Case-Review-GW.pdf" TargetMode="External"/><Relationship Id="rId12" Type="http://schemas.openxmlformats.org/officeDocument/2006/relationships/hyperlink" Target="https://www.safeguardingworcestershire.org.uk/wp-content/uploads/2019/03/Briefing-Sheet-10-Learning-From-Annabel.pdf" TargetMode="External"/><Relationship Id="rId2" Type="http://schemas.openxmlformats.org/officeDocument/2006/relationships/hyperlink" Target="https://www.safeguardingworcestershire.org.uk/learning-development/training-c/learning-improvement-briefing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feguardingworcestershire.org.uk/wp-content/uploads/2019/03/Briefing-Sheet-4-Dealing-with-Cases-of-Neglect.pdf" TargetMode="External"/><Relationship Id="rId11" Type="http://schemas.openxmlformats.org/officeDocument/2006/relationships/hyperlink" Target="https://www.safeguardingworcestershire.org.uk/wp-content/uploads/2019/03/Briefing-9-Professional-Curiosity.pdf" TargetMode="External"/><Relationship Id="rId5" Type="http://schemas.openxmlformats.org/officeDocument/2006/relationships/hyperlink" Target="https://www.safeguardingworcestershire.org.uk/wp-content/uploads/2019/03/Briefing-Sheet-3-Learning-from-a-Case-Review-Siblings.pdf" TargetMode="External"/><Relationship Id="rId10" Type="http://schemas.openxmlformats.org/officeDocument/2006/relationships/hyperlink" Target="https://www.safeguardingworcestershire.org.uk/wp-content/uploads/2019/03/Briefing-8-Voice-Of-The-Child.pdf" TargetMode="External"/><Relationship Id="rId4" Type="http://schemas.openxmlformats.org/officeDocument/2006/relationships/hyperlink" Target="https://www.safeguardingworcestershire.org.uk/wp-content/uploads/2019/03/Briefing-2-Key-Learning-Points-From-Case-Reviews.pdf" TargetMode="External"/><Relationship Id="rId9" Type="http://schemas.openxmlformats.org/officeDocument/2006/relationships/hyperlink" Target="https://www.safeguardingworcestershire.org.uk/wp-content/uploads/2019/03/Briefing-7-Triennial-analysis-of-SCRs-2011-14.pdf" TargetMode="External"/><Relationship Id="rId14" Type="http://schemas.openxmlformats.org/officeDocument/2006/relationships/hyperlink" Target="https://www.safeguardingworcestershire.org.uk/wp-content/uploads/2019/03/Briefing-12-Consent-and-confidentialit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GB" dirty="0" smtClean="0"/>
              <a:t>Worcestershire</a:t>
            </a:r>
            <a:br>
              <a:rPr lang="en-GB" dirty="0" smtClean="0"/>
            </a:br>
            <a:r>
              <a:rPr lang="en-GB" b="1" dirty="0" smtClean="0">
                <a:solidFill>
                  <a:srgbClr val="990012"/>
                </a:solidFill>
              </a:rPr>
              <a:t>Neglect Strategy and Toolkit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Presentation for teams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June 2019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cid:image003.jpg@01D01538.B53C8A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11" y="3027040"/>
            <a:ext cx="1283578" cy="1192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11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What do we need to do next?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Dissemination and awareness raising of neglect guidance and toolkit</a:t>
            </a:r>
          </a:p>
          <a:p>
            <a:r>
              <a:rPr lang="en-GB" dirty="0" smtClean="0"/>
              <a:t>Review existing systems and procedures for working with cases of neglect</a:t>
            </a:r>
          </a:p>
          <a:p>
            <a:r>
              <a:rPr lang="en-GB" dirty="0" smtClean="0"/>
              <a:t>Quality assurance of use of tools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Please add in anything else in your action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61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Neglect Strategy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Strategy and toolkit developed by multi-agency task and finish group with representatives from key partner agencies </a:t>
            </a:r>
          </a:p>
          <a:p>
            <a:r>
              <a:rPr lang="en-GB" dirty="0" smtClean="0"/>
              <a:t>Consultation of  `A day in my life’ was undertaken with primary and secondary school children</a:t>
            </a:r>
          </a:p>
          <a:p>
            <a:r>
              <a:rPr lang="en-GB" dirty="0" smtClean="0"/>
              <a:t>Tools support implementation of the Strategy and are not mandatory, but should complement Early Help Assessments and completion could assist any future referrals to the Family Front Door</a:t>
            </a:r>
          </a:p>
        </p:txBody>
      </p:sp>
    </p:spTree>
    <p:extLst>
      <p:ext uri="{BB962C8B-B14F-4D97-AF65-F5344CB8AC3E}">
        <p14:creationId xmlns:p14="http://schemas.microsoft.com/office/powerpoint/2010/main" val="352423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Neglect Toolkit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1412776"/>
            <a:ext cx="784887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2800" dirty="0" smtClean="0"/>
              <a:t>Horwath matrix providing examples of neglect</a:t>
            </a:r>
          </a:p>
          <a:p>
            <a:pPr marL="457200" indent="-457200"/>
            <a:r>
              <a:rPr lang="en-GB" sz="2800" dirty="0" smtClean="0"/>
              <a:t>Neglect screening tool</a:t>
            </a:r>
          </a:p>
          <a:p>
            <a:pPr marL="457200" indent="-457200"/>
            <a:r>
              <a:rPr lang="en-GB" sz="2800" dirty="0" smtClean="0"/>
              <a:t>Home conditions – assessment/progress tracking</a:t>
            </a:r>
          </a:p>
          <a:p>
            <a:pPr marL="457200" indent="-457200"/>
            <a:r>
              <a:rPr lang="en-GB" sz="2800" dirty="0" smtClean="0"/>
              <a:t>A day in my life: baby, pre-school, primary, teenager</a:t>
            </a:r>
          </a:p>
          <a:p>
            <a:pPr marL="457200" indent="-457200"/>
            <a:r>
              <a:rPr lang="en-GB" sz="2800" dirty="0" smtClean="0"/>
              <a:t>Case studies</a:t>
            </a:r>
          </a:p>
          <a:p>
            <a:pPr marL="457200" indent="-457200"/>
            <a:r>
              <a:rPr lang="en-GB" sz="2800" dirty="0" smtClean="0"/>
              <a:t>Neglect prompts (signpost to Hampshire LSCB)</a:t>
            </a:r>
          </a:p>
          <a:p>
            <a:pPr marL="457200" indent="-457200"/>
            <a:r>
              <a:rPr lang="en-GB" sz="2800" dirty="0" smtClean="0"/>
              <a:t>SMART planning guidance</a:t>
            </a:r>
          </a:p>
        </p:txBody>
      </p:sp>
    </p:spTree>
    <p:extLst>
      <p:ext uri="{BB962C8B-B14F-4D97-AF65-F5344CB8AC3E}">
        <p14:creationId xmlns:p14="http://schemas.microsoft.com/office/powerpoint/2010/main" val="411977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990012"/>
                </a:solidFill>
              </a:rPr>
              <a:t>Effectiveness of toolkit depends on: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Selective use</a:t>
            </a:r>
          </a:p>
          <a:p>
            <a:r>
              <a:rPr lang="en-GB" dirty="0" smtClean="0"/>
              <a:t>Quality evidence</a:t>
            </a:r>
          </a:p>
          <a:p>
            <a:r>
              <a:rPr lang="en-GB" dirty="0" smtClean="0"/>
              <a:t>Skills and competence of practitioner</a:t>
            </a:r>
          </a:p>
          <a:p>
            <a:r>
              <a:rPr lang="en-GB" dirty="0" smtClean="0"/>
              <a:t>Use of professional judgement</a:t>
            </a:r>
          </a:p>
          <a:p>
            <a:r>
              <a:rPr lang="en-GB" dirty="0" smtClean="0"/>
              <a:t>Open honest and trusting relationship with the family</a:t>
            </a:r>
          </a:p>
          <a:p>
            <a:r>
              <a:rPr lang="en-GB" dirty="0" smtClean="0"/>
              <a:t>Time to prepare, complete and analyse</a:t>
            </a:r>
          </a:p>
          <a:p>
            <a:r>
              <a:rPr lang="en-GB" dirty="0" smtClean="0"/>
              <a:t>Resources</a:t>
            </a:r>
          </a:p>
          <a:p>
            <a:r>
              <a:rPr lang="en-GB" dirty="0" smtClean="0"/>
              <a:t>Quality reflective supervision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2373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J. Horwath copyright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8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23825"/>
            <a:ext cx="9036050" cy="11239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990012"/>
                </a:solidFill>
              </a:rPr>
              <a:t>Family Experiences: Living with complexity</a:t>
            </a:r>
            <a:endParaRPr lang="en-GB" sz="3600" b="1" dirty="0">
              <a:solidFill>
                <a:srgbClr val="990012"/>
              </a:solidFill>
            </a:endParaRPr>
          </a:p>
        </p:txBody>
      </p:sp>
      <p:sp>
        <p:nvSpPr>
          <p:cNvPr id="7" name="Arrow: Up 6">
            <a:extLst>
              <a:ext uri="{FF2B5EF4-FFF2-40B4-BE49-F238E27FC236}"/>
            </a:extLst>
          </p:cNvPr>
          <p:cNvSpPr/>
          <p:nvPr/>
        </p:nvSpPr>
        <p:spPr>
          <a:xfrm rot="17461355">
            <a:off x="5163955" y="3717925"/>
            <a:ext cx="614363" cy="1098550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Arrow: Up 7">
            <a:extLst>
              <a:ext uri="{FF2B5EF4-FFF2-40B4-BE49-F238E27FC236}"/>
            </a:extLst>
          </p:cNvPr>
          <p:cNvSpPr/>
          <p:nvPr/>
        </p:nvSpPr>
        <p:spPr>
          <a:xfrm>
            <a:off x="3584801" y="4422002"/>
            <a:ext cx="614362" cy="1098550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Arrow: Up 8">
            <a:extLst>
              <a:ext uri="{FF2B5EF4-FFF2-40B4-BE49-F238E27FC236}"/>
            </a:extLst>
          </p:cNvPr>
          <p:cNvSpPr/>
          <p:nvPr/>
        </p:nvSpPr>
        <p:spPr>
          <a:xfrm rot="3599146">
            <a:off x="1635022" y="3941986"/>
            <a:ext cx="614363" cy="1098550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5774305" y="4845844"/>
            <a:ext cx="1946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dirty="0">
                <a:latin typeface="+mn-lt"/>
              </a:rPr>
              <a:t>intra-family abuse and neglect</a:t>
            </a: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 rot="10800000" flipV="1">
            <a:off x="2956493" y="5658644"/>
            <a:ext cx="2817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dirty="0">
                <a:latin typeface="+mj-lt"/>
              </a:rPr>
              <a:t>economic stresses and challenges </a:t>
            </a: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609131" y="5257006"/>
            <a:ext cx="1847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dirty="0">
                <a:latin typeface="+mj-lt"/>
              </a:rPr>
              <a:t>fragmented family and support networks</a:t>
            </a:r>
          </a:p>
        </p:txBody>
      </p:sp>
      <p:sp>
        <p:nvSpPr>
          <p:cNvPr id="13" name="Arrow: Up 12">
            <a:extLst>
              <a:ext uri="{FF2B5EF4-FFF2-40B4-BE49-F238E27FC236}"/>
            </a:extLst>
          </p:cNvPr>
          <p:cNvSpPr/>
          <p:nvPr/>
        </p:nvSpPr>
        <p:spPr>
          <a:xfrm rot="7156901">
            <a:off x="1832769" y="2497933"/>
            <a:ext cx="612775" cy="1046163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201216" y="1722438"/>
            <a:ext cx="2516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dirty="0">
                <a:latin typeface="+mj-lt"/>
              </a:rPr>
              <a:t>contextual safeguarding</a:t>
            </a:r>
          </a:p>
          <a:p>
            <a:pPr algn="ctr"/>
            <a:r>
              <a:rPr lang="en-GB" altLang="en-US" dirty="0">
                <a:latin typeface="+mj-lt"/>
              </a:rPr>
              <a:t>issues</a:t>
            </a:r>
          </a:p>
        </p:txBody>
      </p:sp>
      <p:sp>
        <p:nvSpPr>
          <p:cNvPr id="15" name="Arrow: Up 14">
            <a:extLst>
              <a:ext uri="{FF2B5EF4-FFF2-40B4-BE49-F238E27FC236}"/>
            </a:extLst>
          </p:cNvPr>
          <p:cNvSpPr/>
          <p:nvPr/>
        </p:nvSpPr>
        <p:spPr>
          <a:xfrm rot="13811550">
            <a:off x="4677116" y="2298345"/>
            <a:ext cx="612775" cy="1098550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589777" y="1560513"/>
            <a:ext cx="1716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dirty="0">
                <a:latin typeface="+mj-lt"/>
              </a:rPr>
              <a:t>influences in a digital age</a:t>
            </a:r>
          </a:p>
        </p:txBody>
      </p:sp>
      <p:sp>
        <p:nvSpPr>
          <p:cNvPr id="17" name="Arrow: Up 16">
            <a:extLst>
              <a:ext uri="{FF2B5EF4-FFF2-40B4-BE49-F238E27FC236}"/>
            </a:extLst>
          </p:cNvPr>
          <p:cNvSpPr/>
          <p:nvPr/>
        </p:nvSpPr>
        <p:spPr>
          <a:xfrm rot="10800000">
            <a:off x="3443288" y="1722438"/>
            <a:ext cx="614362" cy="1098550"/>
          </a:xfrm>
          <a:prstGeom prst="upArrow">
            <a:avLst/>
          </a:prstGeom>
          <a:solidFill>
            <a:srgbClr val="9900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8" name="TextBox 17"/>
          <p:cNvSpPr txBox="1">
            <a:spLocks noChangeArrowheads="1"/>
          </p:cNvSpPr>
          <p:nvPr/>
        </p:nvSpPr>
        <p:spPr bwMode="auto">
          <a:xfrm>
            <a:off x="2744788" y="1190625"/>
            <a:ext cx="2536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>
                <a:latin typeface="+mj-lt"/>
              </a:rPr>
              <a:t>adult oriented issues</a:t>
            </a:r>
          </a:p>
        </p:txBody>
      </p:sp>
      <p:sp>
        <p:nvSpPr>
          <p:cNvPr id="21520" name="TextBox 19"/>
          <p:cNvSpPr txBox="1">
            <a:spLocks noChangeArrowheads="1"/>
          </p:cNvSpPr>
          <p:nvPr/>
        </p:nvSpPr>
        <p:spPr bwMode="auto">
          <a:xfrm>
            <a:off x="2479773" y="3013078"/>
            <a:ext cx="2274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en-US" sz="4400" b="1" dirty="0">
                <a:solidFill>
                  <a:srgbClr val="990012"/>
                </a:solidFill>
                <a:latin typeface="+mj-lt"/>
              </a:rPr>
              <a:t>THE FAMILY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0192" y="2497934"/>
            <a:ext cx="2448272" cy="1200329"/>
          </a:xfrm>
          <a:prstGeom prst="rect">
            <a:avLst/>
          </a:prstGeom>
          <a:solidFill>
            <a:srgbClr val="9900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Always consider the  parent’s lived experience and find out what it’s like for them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6079" y="627461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J. Horwath copyright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Using the Horwarth Model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Use age appropriate tools</a:t>
            </a:r>
          </a:p>
          <a:p>
            <a:r>
              <a:rPr lang="en-GB" dirty="0" smtClean="0"/>
              <a:t>Use over a period of time (e.g. every three months)</a:t>
            </a:r>
          </a:p>
          <a:p>
            <a:r>
              <a:rPr lang="en-GB" dirty="0" smtClean="0"/>
              <a:t>Find out how day varies (compare weekdays to weekends)</a:t>
            </a:r>
          </a:p>
          <a:p>
            <a:r>
              <a:rPr lang="en-GB" dirty="0" smtClean="0"/>
              <a:t>Don’t let children become bored</a:t>
            </a:r>
          </a:p>
          <a:p>
            <a:r>
              <a:rPr lang="en-GB" dirty="0" smtClean="0"/>
              <a:t>Ask open questions</a:t>
            </a:r>
          </a:p>
          <a:p>
            <a:r>
              <a:rPr lang="en-GB" dirty="0" smtClean="0"/>
              <a:t>Don’t jump to conclusions</a:t>
            </a:r>
          </a:p>
          <a:p>
            <a:r>
              <a:rPr lang="en-GB" dirty="0" smtClean="0"/>
              <a:t>Be balanced – identify strengths</a:t>
            </a:r>
          </a:p>
          <a:p>
            <a:r>
              <a:rPr lang="en-GB" dirty="0" smtClean="0"/>
              <a:t>Observe younger children</a:t>
            </a:r>
          </a:p>
          <a:p>
            <a:r>
              <a:rPr lang="en-GB" dirty="0" smtClean="0"/>
              <a:t>Give control – who asks the questions, where and when</a:t>
            </a:r>
          </a:p>
          <a:p>
            <a:r>
              <a:rPr lang="en-GB" dirty="0" smtClean="0"/>
              <a:t>BE CREATIVE 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2373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J. Horwath copyright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71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From actions to outcomes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Agree desired outcomes for child’s experience</a:t>
            </a:r>
          </a:p>
          <a:p>
            <a:r>
              <a:rPr lang="en-GB" dirty="0" smtClean="0"/>
              <a:t>Break down to small achievable tasks</a:t>
            </a:r>
          </a:p>
          <a:p>
            <a:r>
              <a:rPr lang="en-GB" dirty="0" smtClean="0"/>
              <a:t>Establish incremental outcomes</a:t>
            </a:r>
          </a:p>
          <a:p>
            <a:r>
              <a:rPr lang="en-GB" dirty="0" smtClean="0"/>
              <a:t>Agree timescales</a:t>
            </a:r>
          </a:p>
          <a:p>
            <a:r>
              <a:rPr lang="en-GB" dirty="0" smtClean="0"/>
              <a:t>Work with family on promoters and inhibitors</a:t>
            </a:r>
          </a:p>
          <a:p>
            <a:r>
              <a:rPr lang="en-GB" dirty="0" smtClean="0"/>
              <a:t>Recognise differing priorities</a:t>
            </a:r>
          </a:p>
          <a:p>
            <a:r>
              <a:rPr lang="en-GB" dirty="0" smtClean="0"/>
              <a:t>Ensure changes are maintained</a:t>
            </a:r>
          </a:p>
          <a:p>
            <a:r>
              <a:rPr lang="en-GB" dirty="0" smtClean="0"/>
              <a:t>Celebrate success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2373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J. Horwath copyright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00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Useful links (1)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900" b="1" dirty="0"/>
              <a:t>Worcestershire Neglect Strategy</a:t>
            </a:r>
            <a:r>
              <a:rPr lang="en-GB" sz="4900" dirty="0"/>
              <a:t> is available at:</a:t>
            </a:r>
          </a:p>
          <a:p>
            <a:pPr marL="0" indent="0">
              <a:buNone/>
            </a:pPr>
            <a:r>
              <a:rPr lang="en-GB" sz="4900" u="sng" dirty="0">
                <a:hlinkClick r:id="rId2"/>
              </a:rPr>
              <a:t>https://www.safeguardingworcestershire.org.uk/wscb/</a:t>
            </a:r>
            <a:endParaRPr lang="en-GB" sz="4900" dirty="0"/>
          </a:p>
          <a:p>
            <a:pPr marL="0" indent="0">
              <a:buNone/>
            </a:pPr>
            <a:r>
              <a:rPr lang="en-GB" sz="4900" dirty="0"/>
              <a:t>(See Key documents)</a:t>
            </a:r>
          </a:p>
          <a:p>
            <a:pPr marL="0" indent="0">
              <a:buNone/>
            </a:pPr>
            <a:r>
              <a:rPr lang="en-GB" sz="4900" dirty="0"/>
              <a:t> </a:t>
            </a:r>
          </a:p>
          <a:p>
            <a:pPr marL="0" indent="0">
              <a:buNone/>
            </a:pPr>
            <a:r>
              <a:rPr lang="en-GB" sz="4900" dirty="0"/>
              <a:t>The </a:t>
            </a:r>
            <a:r>
              <a:rPr lang="en-GB" sz="4900" b="1" dirty="0"/>
              <a:t>Neglect Toolkit </a:t>
            </a:r>
            <a:r>
              <a:rPr lang="en-GB" sz="4900" dirty="0"/>
              <a:t>is available at:</a:t>
            </a:r>
          </a:p>
          <a:p>
            <a:pPr marL="0" indent="0">
              <a:buNone/>
            </a:pPr>
            <a:r>
              <a:rPr lang="en-GB" sz="4900" u="sng" dirty="0">
                <a:hlinkClick r:id="rId3"/>
              </a:rPr>
              <a:t>http://westmidlands.procedures.org.uk/local-content/xkjN/neglect-tools-and-pathways/?b=Worcestershire</a:t>
            </a:r>
            <a:endParaRPr lang="en-GB" sz="4900" dirty="0"/>
          </a:p>
          <a:p>
            <a:pPr marL="0" indent="0">
              <a:buNone/>
            </a:pPr>
            <a:r>
              <a:rPr lang="en-GB" sz="4900" dirty="0"/>
              <a:t>(Section 3.13)</a:t>
            </a:r>
          </a:p>
          <a:p>
            <a:pPr marL="0" indent="0">
              <a:buNone/>
            </a:pPr>
            <a:r>
              <a:rPr lang="en-GB" sz="4900" dirty="0"/>
              <a:t> </a:t>
            </a:r>
          </a:p>
          <a:p>
            <a:pPr marL="0" indent="0">
              <a:buNone/>
            </a:pPr>
            <a:r>
              <a:rPr lang="en-GB" sz="4900" b="1" dirty="0"/>
              <a:t>Neglect guidance</a:t>
            </a:r>
            <a:r>
              <a:rPr lang="en-GB" sz="4900" dirty="0"/>
              <a:t> (regional) is available at:</a:t>
            </a:r>
          </a:p>
          <a:p>
            <a:pPr marL="0" indent="0">
              <a:buNone/>
            </a:pPr>
            <a:r>
              <a:rPr lang="en-GB" sz="4900" u="sng" dirty="0">
                <a:hlinkClick r:id="rId4"/>
              </a:rPr>
              <a:t>http://westmidlands.procedures.org.uk/pkphl/regional-safeguarding-guidance/neglect</a:t>
            </a:r>
            <a:endParaRPr lang="en-GB" sz="4900" dirty="0"/>
          </a:p>
          <a:p>
            <a:pPr marL="0" indent="0">
              <a:buNone/>
            </a:pPr>
            <a:r>
              <a:rPr lang="en-GB" sz="4900" b="1" dirty="0"/>
              <a:t> </a:t>
            </a:r>
            <a:endParaRPr lang="en-GB" sz="4900" dirty="0"/>
          </a:p>
          <a:p>
            <a:pPr marL="0" indent="0">
              <a:buNone/>
            </a:pPr>
            <a:r>
              <a:rPr lang="en-GB" sz="4900" dirty="0"/>
              <a:t>Guidance </a:t>
            </a:r>
            <a:r>
              <a:rPr lang="en-GB" sz="4900" b="1" dirty="0"/>
              <a:t>on disguised compliance, coercive control and families who are hostile or resistant to change</a:t>
            </a:r>
            <a:r>
              <a:rPr lang="en-GB" sz="4900" dirty="0"/>
              <a:t> is available at:</a:t>
            </a:r>
          </a:p>
          <a:p>
            <a:pPr marL="0" indent="0">
              <a:buNone/>
            </a:pPr>
            <a:r>
              <a:rPr lang="en-GB" sz="4900" u="sng" dirty="0">
                <a:hlinkClick r:id="rId5"/>
              </a:rPr>
              <a:t>http://westmidlands.procedures.org.uk/pkplx/regional-safeguarding-guidance/disguised-compliance-coercive-control-and-families-who-are-hostile-or-resistant-to-change</a:t>
            </a:r>
            <a:endParaRPr lang="en-GB" sz="4900" dirty="0"/>
          </a:p>
          <a:p>
            <a:pPr marL="0" indent="0">
              <a:buNone/>
            </a:pPr>
            <a:r>
              <a:rPr lang="en-GB" sz="4900" dirty="0"/>
              <a:t> </a:t>
            </a:r>
            <a:r>
              <a:rPr lang="en-GB" sz="4900" b="1" dirty="0"/>
              <a:t> </a:t>
            </a:r>
            <a:endParaRPr lang="en-GB" sz="4900" dirty="0"/>
          </a:p>
          <a:p>
            <a:pPr marL="0" indent="0">
              <a:buNone/>
            </a:pPr>
            <a:r>
              <a:rPr lang="en-GB" sz="4900" b="1" dirty="0"/>
              <a:t>Guidance on the Resolution of professional disagreement about a safeguarding children response (escalation policy) </a:t>
            </a:r>
            <a:r>
              <a:rPr lang="en-GB" sz="4900" dirty="0"/>
              <a:t>is available at:</a:t>
            </a:r>
          </a:p>
          <a:p>
            <a:pPr marL="0" indent="0">
              <a:buNone/>
            </a:pPr>
            <a:r>
              <a:rPr lang="en-GB" sz="4900" u="sng" dirty="0">
                <a:hlinkClick r:id="rId6"/>
              </a:rPr>
              <a:t>http://westmidlands.procedures.org.uk/local-content/4gjN/localised-content-escalation-policy-resolution-of-professional-disagreements/?b=Worcestershire</a:t>
            </a:r>
            <a:endParaRPr lang="en-GB" sz="4900" dirty="0"/>
          </a:p>
          <a:p>
            <a:pPr marL="0" indent="0">
              <a:buNone/>
            </a:pPr>
            <a:r>
              <a:rPr lang="en-GB" sz="4900" dirty="0"/>
              <a:t>(Section 3.6)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16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990012"/>
                </a:solidFill>
              </a:rPr>
              <a:t>Useful links (2)</a:t>
            </a:r>
            <a:endParaRPr lang="en-GB" b="1" dirty="0">
              <a:solidFill>
                <a:srgbClr val="9900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Learning and Improvement Briefings</a:t>
            </a:r>
            <a:r>
              <a:rPr lang="en-GB" dirty="0" smtClean="0"/>
              <a:t> are available at:</a:t>
            </a:r>
          </a:p>
          <a:p>
            <a:r>
              <a:rPr lang="en-GB" u="sng" dirty="0" smtClean="0">
                <a:hlinkClick r:id="rId2"/>
              </a:rPr>
              <a:t>https://www.safeguardingworcestershire.org.uk/learning-development/training-c/learning-improvement-briefings/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0"/>
            <a:r>
              <a:rPr lang="en-GB" dirty="0" smtClean="0">
                <a:hlinkClick r:id="rId3"/>
              </a:rPr>
              <a:t>Briefing 1 Learning From EW Serious Case Review (2014)</a:t>
            </a:r>
            <a:endParaRPr lang="en-GB" dirty="0" smtClean="0"/>
          </a:p>
          <a:p>
            <a:pPr lvl="0"/>
            <a:r>
              <a:rPr lang="en-GB" dirty="0" smtClean="0">
                <a:hlinkClick r:id="rId4"/>
              </a:rPr>
              <a:t>Briefing 2 Key Learning Points From Case Reviews</a:t>
            </a:r>
            <a:endParaRPr lang="en-GB" dirty="0" smtClean="0"/>
          </a:p>
          <a:p>
            <a:pPr lvl="0"/>
            <a:r>
              <a:rPr lang="en-GB" dirty="0" smtClean="0">
                <a:hlinkClick r:id="rId5"/>
              </a:rPr>
              <a:t>Briefing 3 Learning from a Case Review (Siblings)</a:t>
            </a:r>
            <a:endParaRPr lang="en-GB" dirty="0" smtClean="0"/>
          </a:p>
          <a:p>
            <a:pPr lvl="0"/>
            <a:r>
              <a:rPr lang="en-GB" dirty="0" smtClean="0">
                <a:hlinkClick r:id="rId6"/>
              </a:rPr>
              <a:t>Briefing 4 Dealing with cases of neglect</a:t>
            </a:r>
            <a:endParaRPr lang="en-GB" dirty="0" smtClean="0"/>
          </a:p>
          <a:p>
            <a:pPr lvl="0"/>
            <a:r>
              <a:rPr lang="en-GB" dirty="0" smtClean="0">
                <a:hlinkClick r:id="rId7"/>
              </a:rPr>
              <a:t>Briefing 5 Learning  from Serious Case Review (GW)</a:t>
            </a:r>
            <a:endParaRPr lang="en-GB" dirty="0" smtClean="0"/>
          </a:p>
          <a:p>
            <a:pPr lvl="0"/>
            <a:r>
              <a:rPr lang="en-GB" dirty="0" smtClean="0">
                <a:hlinkClick r:id="rId8"/>
              </a:rPr>
              <a:t>Briefing 6 MACFA Messages 2015-16</a:t>
            </a:r>
            <a:endParaRPr lang="en-GB" dirty="0" smtClean="0"/>
          </a:p>
          <a:p>
            <a:pPr lvl="0"/>
            <a:r>
              <a:rPr lang="en-GB" dirty="0" smtClean="0">
                <a:hlinkClick r:id="rId9"/>
              </a:rPr>
              <a:t>Briefing 7 A triennial analysis of SCRs  2011-14</a:t>
            </a:r>
            <a:endParaRPr lang="en-GB" dirty="0" smtClean="0"/>
          </a:p>
          <a:p>
            <a:pPr lvl="0"/>
            <a:r>
              <a:rPr lang="en-GB" dirty="0" smtClean="0">
                <a:solidFill>
                  <a:srgbClr val="FF0000"/>
                </a:solidFill>
                <a:hlinkClick r:id="rId10"/>
              </a:rPr>
              <a:t>Briefing 8 Voice Of The Child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GB" dirty="0" smtClean="0">
                <a:solidFill>
                  <a:srgbClr val="FF0000"/>
                </a:solidFill>
                <a:hlinkClick r:id="rId11"/>
              </a:rPr>
              <a:t>Briefing 9 Professional Curiosity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GB" dirty="0" smtClean="0">
                <a:solidFill>
                  <a:srgbClr val="FF0000"/>
                </a:solidFill>
                <a:hlinkClick r:id="rId12"/>
              </a:rPr>
              <a:t>Briefing 10 Learning From Annabel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GB" dirty="0" smtClean="0">
                <a:hlinkClick r:id="rId13"/>
              </a:rPr>
              <a:t>Briefing 11 MACFA Messages 2017-18</a:t>
            </a:r>
            <a:endParaRPr lang="en-GB" dirty="0" smtClean="0"/>
          </a:p>
          <a:p>
            <a:pPr lvl="0"/>
            <a:r>
              <a:rPr lang="en-GB" dirty="0" smtClean="0">
                <a:hlinkClick r:id="rId14"/>
              </a:rPr>
              <a:t>Briefing 12 Consent and Confidentiality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Briefings 4, 8, 9 and 10 are the most relevant for Neglect cases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8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443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Worcestershire Neglect Strategy and Toolkit</vt:lpstr>
      <vt:lpstr>Neglect Strategy</vt:lpstr>
      <vt:lpstr>Neglect Toolkit</vt:lpstr>
      <vt:lpstr>Effectiveness of toolkit depends on:</vt:lpstr>
      <vt:lpstr>Family Experiences: Living with complexity</vt:lpstr>
      <vt:lpstr>Using the Horwarth Model</vt:lpstr>
      <vt:lpstr>From actions to outcomes</vt:lpstr>
      <vt:lpstr>Useful links (1)</vt:lpstr>
      <vt:lpstr>Useful links (2)</vt:lpstr>
      <vt:lpstr>What do we need to do next?</vt:lpstr>
    </vt:vector>
  </TitlesOfParts>
  <Company>Worcestershire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Worcestershire Neglect Strategy and Toolkit</dc:title>
  <dc:creator>Eason, Angela</dc:creator>
  <cp:lastModifiedBy>Eason, Angela</cp:lastModifiedBy>
  <cp:revision>6</cp:revision>
  <dcterms:created xsi:type="dcterms:W3CDTF">2019-06-25T12:13:16Z</dcterms:created>
  <dcterms:modified xsi:type="dcterms:W3CDTF">2019-07-23T10:03:01Z</dcterms:modified>
</cp:coreProperties>
</file>