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310" r:id="rId3"/>
    <p:sldId id="263" r:id="rId4"/>
    <p:sldId id="311" r:id="rId5"/>
    <p:sldId id="312" r:id="rId6"/>
    <p:sldId id="257" r:id="rId7"/>
    <p:sldId id="297" r:id="rId8"/>
    <p:sldId id="315" r:id="rId9"/>
    <p:sldId id="313" r:id="rId10"/>
    <p:sldId id="314" r:id="rId11"/>
    <p:sldId id="30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58627" autoAdjust="0"/>
  </p:normalViewPr>
  <p:slideViewPr>
    <p:cSldViewPr snapToGrid="0">
      <p:cViewPr varScale="1">
        <p:scale>
          <a:sx n="67" d="100"/>
          <a:sy n="67" d="100"/>
        </p:scale>
        <p:origin x="20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FB77F-B84A-48B3-A67F-B3E490FEEDE2}" type="datetimeFigureOut">
              <a:rPr lang="en-GB" smtClean="0"/>
              <a:t>12/07/2021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738F5-A35D-439F-8653-59770D7133DC}" type="slidenum">
              <a:rPr lang="en-GB" smtClean="0"/>
              <a:t>‹#›</a:t>
            </a:fld>
            <a:endParaRPr lang="en-GB"/>
          </a:p>
        </p:txBody>
      </p:sp>
    </p:spTree>
    <p:extLst>
      <p:ext uri="{BB962C8B-B14F-4D97-AF65-F5344CB8AC3E}">
        <p14:creationId xmlns:p14="http://schemas.microsoft.com/office/powerpoint/2010/main" val="143554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International statistics show that people living with dementia are more likely to be subject to abuse and neglect than those who are not.  Such abuse often goes unnoticed, because dementia may affect a person’s ability to recognise abuse or to report it (Cooney et al, 2006). The number of studies focussing on the abuse of people living with dementia in the UK is still small.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Figures indicate that </a:t>
            </a:r>
            <a:r>
              <a:rPr lang="en-GB" sz="1200" dirty="0">
                <a:effectLst/>
                <a:highlight>
                  <a:srgbClr val="FFFF00"/>
                </a:highlight>
                <a:latin typeface="Calibri" panose="020F0502020204030204" pitchFamily="34" charset="0"/>
                <a:ea typeface="Calibri" panose="020F0502020204030204" pitchFamily="34" charset="0"/>
              </a:rPr>
              <a:t>1 out of every 38 adults aged 85 was involved in a safeguarding enquiry; a figure 37 times higher than for adults aged 18-64. </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6EE738F5-A35D-439F-8653-59770D7133DC}" type="slidenum">
              <a:rPr lang="en-GB" smtClean="0"/>
              <a:t>3</a:t>
            </a:fld>
            <a:endParaRPr lang="en-GB"/>
          </a:p>
        </p:txBody>
      </p:sp>
    </p:spTree>
    <p:extLst>
      <p:ext uri="{BB962C8B-B14F-4D97-AF65-F5344CB8AC3E}">
        <p14:creationId xmlns:p14="http://schemas.microsoft.com/office/powerpoint/2010/main" val="275498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UK studies, still small.  However, it is useful to be aware of the key findings:</a:t>
            </a:r>
          </a:p>
          <a:p>
            <a:pPr marL="628650" lvl="1" indent="-171450">
              <a:buFontTx/>
              <a:buChar char="-"/>
            </a:pPr>
            <a:r>
              <a:rPr lang="en-GB" dirty="0"/>
              <a:t>UK studies report high amounts of abuse in the community.  Study by Cooney (based on self-reports by carers) identified 51% of carers reported chronic verbal aggression, 20% physical abuse and 4% neglect.  A later study by Cooper identified self-reports of abuse.  The most common form of abuse was verbal abuse at 33% with physical abuse being the least reported at 4%.  Studies in care homes have also recorded rates of abuse by self-reports by staff.  A small scale study by Cooper (2013) found that 8.3% of carers reported threatening residents, avoiding residents or not giving them enough food.  A large scale study focussing on the care home experience for older people found 51% of staff had seen or reported elder abuse in the last 3 months.  The highest figures were making a resident wait for care or avoiding residents.  There is a connection between the level of need and the level of abuse reported – i.e. those whose behaviours are viewed as challenging are more likely to receive abuse or neglect.  </a:t>
            </a:r>
          </a:p>
          <a:p>
            <a:pPr marL="171450" indent="-171450">
              <a:buFontTx/>
              <a:buChar char="-"/>
            </a:pPr>
            <a:r>
              <a:rPr lang="en-GB" dirty="0"/>
              <a:t>How people understand risk</a:t>
            </a:r>
          </a:p>
          <a:p>
            <a:pPr marL="628650" lvl="1" indent="-171450">
              <a:buFontTx/>
              <a:buChar char="-"/>
            </a:pPr>
            <a:r>
              <a:rPr lang="en-GB" dirty="0"/>
              <a:t>Research with older adults identifies they are highly aware of the dangers and hazards related to their condition.  i.e. financial scams, not turning off the job or risks of driving.  However, studies indicate that people living with dementia rarely use the work risk, when thinking or speaking about their experience.  </a:t>
            </a:r>
          </a:p>
          <a:p>
            <a:pPr marL="628650" lvl="1" indent="-171450">
              <a:buFontTx/>
              <a:buChar char="-"/>
            </a:pPr>
            <a:r>
              <a:rPr lang="en-GB" dirty="0"/>
              <a:t>Family carers are highly aware of risk, although carers in most studies noted the need to reduce rather than to eradicate risk.  </a:t>
            </a:r>
          </a:p>
          <a:p>
            <a:pPr marL="628650" lvl="1" indent="-171450">
              <a:buFontTx/>
              <a:buChar char="-"/>
            </a:pPr>
            <a:r>
              <a:rPr lang="en-GB" dirty="0"/>
              <a:t>Earlier studies with staff identify that people wish to balance risks against best interests, although in earlier studies workers appear to be risk-adverse.  In more recent studies (Stevenson and Taylor, 2017) staff see the need to engage in positive risk taking.  Staff are more likely to do so where they feel supported by their agency.  </a:t>
            </a:r>
          </a:p>
          <a:p>
            <a:pPr marL="171450" indent="-171450">
              <a:buFontTx/>
              <a:buChar char="-"/>
            </a:pPr>
            <a:r>
              <a:rPr lang="en-GB" dirty="0"/>
              <a:t>Principles for Practice</a:t>
            </a:r>
          </a:p>
          <a:p>
            <a:pPr marL="628650" lvl="1" indent="-171450">
              <a:buFontTx/>
              <a:buChar char="-"/>
            </a:pPr>
            <a:r>
              <a:rPr lang="en-GB" dirty="0"/>
              <a:t>Human Rights – Practice in England should be informed by the Human Rights Act 1998.  However, there has also been a focus on the UN Convention of the Rights of People with Disabilities.   The document makes reference to FRIEDA principles – Fairness, Respect, Equality, Identity, Dignity, Autonomy.  </a:t>
            </a:r>
          </a:p>
          <a:p>
            <a:pPr marL="628650" lvl="1" indent="-171450">
              <a:buFontTx/>
              <a:buChar char="-"/>
            </a:pPr>
            <a:r>
              <a:rPr lang="en-GB" dirty="0"/>
              <a:t>Strengths-based – Should acknowledge and draw on the resources of the individual.  Makes references to LA resources.  </a:t>
            </a:r>
          </a:p>
          <a:p>
            <a:pPr marL="628650" lvl="1" indent="-171450">
              <a:buFontTx/>
              <a:buChar char="-"/>
            </a:pPr>
            <a:r>
              <a:rPr lang="en-GB" dirty="0"/>
              <a:t>Culture and diversity – Consider relationships between gender, sexuality ethnicity; the link between physical and mental illness; social relationships; socio-economic status; effects of migration</a:t>
            </a:r>
          </a:p>
        </p:txBody>
      </p:sp>
      <p:sp>
        <p:nvSpPr>
          <p:cNvPr id="4" name="Slide Number Placeholder 3"/>
          <p:cNvSpPr>
            <a:spLocks noGrp="1"/>
          </p:cNvSpPr>
          <p:nvPr>
            <p:ph type="sldNum" sz="quarter" idx="5"/>
          </p:nvPr>
        </p:nvSpPr>
        <p:spPr/>
        <p:txBody>
          <a:bodyPr/>
          <a:lstStyle/>
          <a:p>
            <a:fld id="{6EE738F5-A35D-439F-8653-59770D7133DC}" type="slidenum">
              <a:rPr lang="en-GB" smtClean="0"/>
              <a:t>7</a:t>
            </a:fld>
            <a:endParaRPr lang="en-GB"/>
          </a:p>
        </p:txBody>
      </p:sp>
    </p:spTree>
    <p:extLst>
      <p:ext uri="{BB962C8B-B14F-4D97-AF65-F5344CB8AC3E}">
        <p14:creationId xmlns:p14="http://schemas.microsoft.com/office/powerpoint/2010/main" val="3269597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The Care Act 2014</a:t>
            </a:r>
          </a:p>
          <a:p>
            <a:pPr marL="628650" lvl="1" indent="-171450">
              <a:buFontTx/>
              <a:buChar char="-"/>
            </a:pPr>
            <a:r>
              <a:rPr lang="en-GB" dirty="0"/>
              <a:t>S. 42 criteria</a:t>
            </a:r>
          </a:p>
          <a:p>
            <a:pPr marL="628650" lvl="1" indent="-171450">
              <a:buFontTx/>
              <a:buChar char="-"/>
            </a:pPr>
            <a:r>
              <a:rPr lang="en-GB" dirty="0"/>
              <a:t>Empowerment, Prevention, Proportionality, Protection, Partnership, Accountability.  </a:t>
            </a:r>
          </a:p>
          <a:p>
            <a:pPr marL="628650" lvl="1" indent="-171450">
              <a:buFontTx/>
              <a:buChar char="-"/>
            </a:pPr>
            <a:r>
              <a:rPr lang="en-GB" dirty="0"/>
              <a:t>Care Act guidance on primary prevention (community interventions to prevent needs occurring), secondary prevention (early-interventions to prevent a risk arising), tertiary prevention (formal interventions to address need) </a:t>
            </a:r>
          </a:p>
          <a:p>
            <a:pPr marL="628650" lvl="1" indent="-171450">
              <a:buFontTx/>
              <a:buChar char="-"/>
            </a:pPr>
            <a:r>
              <a:rPr lang="en-GB" dirty="0"/>
              <a:t>Making Safeguarding Personal</a:t>
            </a:r>
          </a:p>
          <a:p>
            <a:pPr marL="171450" indent="-171450">
              <a:buFontTx/>
              <a:buChar char="-"/>
            </a:pPr>
            <a:r>
              <a:rPr lang="en-GB" dirty="0"/>
              <a:t>The Mental Capacity Act 2005</a:t>
            </a:r>
          </a:p>
          <a:p>
            <a:pPr marL="628650" lvl="1" indent="-171450">
              <a:buFontTx/>
              <a:buChar char="-"/>
            </a:pPr>
            <a:r>
              <a:rPr lang="en-GB" dirty="0"/>
              <a:t>5 key principles of the Act and best-interests</a:t>
            </a:r>
          </a:p>
          <a:p>
            <a:pPr marL="171450" indent="-171450">
              <a:buFontTx/>
              <a:buChar char="-"/>
            </a:pPr>
            <a:r>
              <a:rPr lang="en-GB" dirty="0"/>
              <a:t>Supported decision-making</a:t>
            </a:r>
          </a:p>
          <a:p>
            <a:pPr marL="628650" lvl="1" indent="-171450">
              <a:buFontTx/>
              <a:buChar char="-"/>
            </a:pPr>
            <a:r>
              <a:rPr lang="en-GB" dirty="0"/>
              <a:t>People with to be involved in decisions for as long as possible, but often feel constrained by friends and families.</a:t>
            </a:r>
          </a:p>
          <a:p>
            <a:pPr marL="628650" lvl="1" indent="-171450">
              <a:buFontTx/>
              <a:buChar char="-"/>
            </a:pPr>
            <a:r>
              <a:rPr lang="en-GB" dirty="0"/>
              <a:t>Supported decision-making frameworks can be used to enhance autonomy.  The international disability literature is useful here.  </a:t>
            </a:r>
          </a:p>
          <a:p>
            <a:pPr marL="628650" lvl="1" indent="-171450">
              <a:buFontTx/>
              <a:buChar char="-"/>
            </a:pPr>
            <a:r>
              <a:rPr lang="en-GB" b="0" i="0" dirty="0">
                <a:solidFill>
                  <a:srgbClr val="2A2A2A"/>
                </a:solidFill>
                <a:effectLst/>
                <a:latin typeface="Merriweather"/>
              </a:rPr>
              <a:t>At a practical level, supported decision-making focuses on the environmental demands for decision-making (such as consideration for the procedure in question, the physical space that the person is in and the relationship between the individual and the decision-maker). </a:t>
            </a:r>
          </a:p>
          <a:p>
            <a:pPr marL="628650" lvl="1" indent="-171450">
              <a:buFontTx/>
              <a:buChar char="-"/>
            </a:pPr>
            <a:r>
              <a:rPr lang="en-GB" b="0" i="0" dirty="0">
                <a:solidFill>
                  <a:srgbClr val="2A2A2A"/>
                </a:solidFill>
                <a:effectLst/>
                <a:latin typeface="Merriweather"/>
              </a:rPr>
              <a:t>It also focuses on the support that is required to enable the person to decide</a:t>
            </a:r>
            <a:endParaRPr lang="en-GB" dirty="0"/>
          </a:p>
          <a:p>
            <a:pPr marL="171450" indent="-171450">
              <a:buFontTx/>
              <a:buChar char="-"/>
            </a:pPr>
            <a:r>
              <a:rPr lang="en-GB" dirty="0"/>
              <a:t>Advocacy</a:t>
            </a:r>
          </a:p>
          <a:p>
            <a:pPr marL="628650" lvl="1" indent="-171450">
              <a:buFontTx/>
              <a:buChar char="-"/>
            </a:pPr>
            <a:r>
              <a:rPr lang="en-GB" dirty="0"/>
              <a:t>Identifies the role of Care Act advocates, IMCAs and IMHAs.  </a:t>
            </a:r>
          </a:p>
          <a:p>
            <a:endParaRPr lang="en-GB" dirty="0"/>
          </a:p>
        </p:txBody>
      </p:sp>
      <p:sp>
        <p:nvSpPr>
          <p:cNvPr id="4" name="Slide Number Placeholder 3"/>
          <p:cNvSpPr>
            <a:spLocks noGrp="1"/>
          </p:cNvSpPr>
          <p:nvPr>
            <p:ph type="sldNum" sz="quarter" idx="5"/>
          </p:nvPr>
        </p:nvSpPr>
        <p:spPr/>
        <p:txBody>
          <a:bodyPr/>
          <a:lstStyle/>
          <a:p>
            <a:fld id="{6EE738F5-A35D-439F-8653-59770D7133DC}" type="slidenum">
              <a:rPr lang="en-GB" smtClean="0"/>
              <a:t>8</a:t>
            </a:fld>
            <a:endParaRPr lang="en-GB"/>
          </a:p>
        </p:txBody>
      </p:sp>
    </p:spTree>
    <p:extLst>
      <p:ext uri="{BB962C8B-B14F-4D97-AF65-F5344CB8AC3E}">
        <p14:creationId xmlns:p14="http://schemas.microsoft.com/office/powerpoint/2010/main" val="4104905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Providing clear information</a:t>
            </a:r>
          </a:p>
          <a:p>
            <a:pPr marL="628650" lvl="1" indent="-171450">
              <a:buFontTx/>
              <a:buChar char="-"/>
            </a:pPr>
            <a:r>
              <a:rPr lang="en-GB" dirty="0"/>
              <a:t>Giving excessive information can be challenging for cognitive retention</a:t>
            </a:r>
          </a:p>
          <a:p>
            <a:pPr marL="628650" lvl="1" indent="-171450">
              <a:buFontTx/>
              <a:buChar char="-"/>
            </a:pPr>
            <a:r>
              <a:rPr lang="en-GB" dirty="0"/>
              <a:t>Levels of awareness about safeguarding remain unclear.</a:t>
            </a:r>
          </a:p>
          <a:p>
            <a:pPr marL="628650" lvl="1" indent="-171450">
              <a:buFontTx/>
              <a:buChar char="-"/>
            </a:pPr>
            <a:r>
              <a:rPr lang="en-GB" dirty="0"/>
              <a:t>Good practice examples given (County Durham, Doncaster, Cornwall).  </a:t>
            </a:r>
          </a:p>
          <a:p>
            <a:pPr marL="171450" indent="-171450">
              <a:buFontTx/>
              <a:buChar char="-"/>
            </a:pPr>
            <a:r>
              <a:rPr lang="en-GB" dirty="0"/>
              <a:t>Think about the person and their environment</a:t>
            </a:r>
          </a:p>
          <a:p>
            <a:pPr marL="628650" lvl="1" indent="-171450">
              <a:buFontTx/>
              <a:buChar char="-"/>
            </a:pPr>
            <a:r>
              <a:rPr lang="en-GB" dirty="0"/>
              <a:t>Users identified the need to break down information</a:t>
            </a:r>
          </a:p>
          <a:p>
            <a:pPr marL="628650" lvl="1" indent="-171450">
              <a:buFontTx/>
              <a:buChar char="-"/>
            </a:pPr>
            <a:r>
              <a:rPr lang="en-GB" dirty="0"/>
              <a:t>Graph to consider – type of dementia, method of communication, times of the day when communication best, hearing impairments, visual impairments, cultural issues, ethnicity sexuality.  </a:t>
            </a:r>
          </a:p>
          <a:p>
            <a:pPr marL="628650" lvl="1" indent="-171450">
              <a:buFontTx/>
              <a:buChar char="-"/>
            </a:pPr>
            <a:r>
              <a:rPr lang="en-GB" dirty="0"/>
              <a:t>[Research indicates that PWD are able to best engage where workers talk to them in a spirit of collaboration, research has indicated that gay people with dementia may hide their identities].</a:t>
            </a:r>
          </a:p>
          <a:p>
            <a:pPr marL="628650" lvl="1" indent="-171450">
              <a:buFontTx/>
              <a:buChar char="-"/>
            </a:pPr>
            <a:r>
              <a:rPr lang="en-GB" dirty="0"/>
              <a:t>One page profiles (used by Helen Sanderson) can be useful for identifying issues.</a:t>
            </a:r>
          </a:p>
          <a:p>
            <a:pPr marL="628650" lvl="1" indent="-171450">
              <a:buFontTx/>
              <a:buChar char="-"/>
            </a:pPr>
            <a:r>
              <a:rPr lang="en-GB" dirty="0"/>
              <a:t>Need to consider where the conversation is held [current research indicates this is harder in noisy or cluttered environments]  </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6EE738F5-A35D-439F-8653-59770D7133DC}" type="slidenum">
              <a:rPr lang="en-GB" smtClean="0"/>
              <a:t>9</a:t>
            </a:fld>
            <a:endParaRPr lang="en-GB"/>
          </a:p>
        </p:txBody>
      </p:sp>
    </p:spTree>
    <p:extLst>
      <p:ext uri="{BB962C8B-B14F-4D97-AF65-F5344CB8AC3E}">
        <p14:creationId xmlns:p14="http://schemas.microsoft.com/office/powerpoint/2010/main" val="296142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Building relationships</a:t>
            </a:r>
          </a:p>
          <a:p>
            <a:pPr marL="628650" lvl="1" indent="-171450">
              <a:buFontTx/>
              <a:buChar char="-"/>
            </a:pPr>
            <a:r>
              <a:rPr lang="en-GB" dirty="0"/>
              <a:t>Consultees identified that they found it difficult to communicate with new people [ties in with research evidence which states that people with dementia prefer to be supported by people that they know well].  Therefore, we should try and use friends and family members where they are not implicated in the safeguarding concern.  </a:t>
            </a:r>
          </a:p>
          <a:p>
            <a:pPr marL="628650" lvl="1" indent="-171450">
              <a:buFontTx/>
              <a:buChar char="-"/>
            </a:pPr>
            <a:r>
              <a:rPr lang="en-GB" dirty="0"/>
              <a:t>Consultees said they would value help and support from others.  Need to use advocacy where the statutory criteria are met.</a:t>
            </a:r>
          </a:p>
          <a:p>
            <a:pPr marL="171450" indent="-171450">
              <a:buFontTx/>
              <a:buChar char="-"/>
            </a:pPr>
            <a:r>
              <a:rPr lang="en-GB" dirty="0"/>
              <a:t>Using decision-aids</a:t>
            </a:r>
          </a:p>
          <a:p>
            <a:pPr marL="628650" lvl="1" indent="-171450">
              <a:buFontTx/>
              <a:buChar char="-"/>
            </a:pPr>
            <a:r>
              <a:rPr lang="en-GB" dirty="0"/>
              <a:t>Consultees identified that they found it hard to concentrate and so need to be given limited options [this is a tension in safeguarding work, as reducing options too much can also limit the person’s legal rights].</a:t>
            </a:r>
          </a:p>
          <a:p>
            <a:pPr marL="628650" lvl="1" indent="-171450">
              <a:buFontTx/>
              <a:buChar char="-"/>
            </a:pPr>
            <a:r>
              <a:rPr lang="en-GB" dirty="0"/>
              <a:t>Decision aids have been adopted in Canada to help people identify and evaluate options.  </a:t>
            </a:r>
          </a:p>
          <a:p>
            <a:pPr marL="171450" indent="-171450">
              <a:buFontTx/>
              <a:buChar char="-"/>
            </a:pPr>
            <a:r>
              <a:rPr lang="en-GB" dirty="0"/>
              <a:t>Review practice</a:t>
            </a:r>
          </a:p>
          <a:p>
            <a:pPr marL="628650" lvl="1" indent="-171450">
              <a:buFontTx/>
              <a:buChar char="-"/>
            </a:pPr>
            <a:r>
              <a:rPr lang="en-GB" dirty="0"/>
              <a:t>In line with MSP useful to identify:</a:t>
            </a:r>
          </a:p>
          <a:p>
            <a:pPr marL="1085850" lvl="2" indent="-171450">
              <a:buFontTx/>
              <a:buChar char="-"/>
            </a:pPr>
            <a:r>
              <a:rPr lang="en-GB" dirty="0"/>
              <a:t>Have things changed?  How have they changed?</a:t>
            </a:r>
          </a:p>
          <a:p>
            <a:pPr marL="1085850" lvl="2" indent="-171450">
              <a:buFontTx/>
              <a:buChar char="-"/>
            </a:pPr>
            <a:r>
              <a:rPr lang="en-GB" dirty="0"/>
              <a:t>Whether the person has progressed towards their wishes and outcomes.</a:t>
            </a:r>
          </a:p>
          <a:p>
            <a:pPr marL="1085850" lvl="2" indent="-171450">
              <a:buFontTx/>
              <a:buChar char="-"/>
            </a:pPr>
            <a:r>
              <a:rPr lang="en-GB" dirty="0"/>
              <a:t>What has helped reach the outcomes</a:t>
            </a:r>
          </a:p>
          <a:p>
            <a:pPr marL="1085850" lvl="2" indent="-171450">
              <a:buFontTx/>
              <a:buChar char="-"/>
            </a:pPr>
            <a:r>
              <a:rPr lang="en-GB" dirty="0"/>
              <a:t>What could have been done differently.  </a:t>
            </a:r>
          </a:p>
        </p:txBody>
      </p:sp>
      <p:sp>
        <p:nvSpPr>
          <p:cNvPr id="4" name="Slide Number Placeholder 3"/>
          <p:cNvSpPr>
            <a:spLocks noGrp="1"/>
          </p:cNvSpPr>
          <p:nvPr>
            <p:ph type="sldNum" sz="quarter" idx="5"/>
          </p:nvPr>
        </p:nvSpPr>
        <p:spPr/>
        <p:txBody>
          <a:bodyPr/>
          <a:lstStyle/>
          <a:p>
            <a:fld id="{6EE738F5-A35D-439F-8653-59770D7133DC}" type="slidenum">
              <a:rPr lang="en-GB" smtClean="0"/>
              <a:t>10</a:t>
            </a:fld>
            <a:endParaRPr lang="en-GB"/>
          </a:p>
        </p:txBody>
      </p:sp>
    </p:spTree>
    <p:extLst>
      <p:ext uri="{BB962C8B-B14F-4D97-AF65-F5344CB8AC3E}">
        <p14:creationId xmlns:p14="http://schemas.microsoft.com/office/powerpoint/2010/main" val="339537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1776F-A419-472F-8BA2-BE0048122394}" type="datetimeFigureOut">
              <a:rPr lang="en-GB" smtClean="0"/>
              <a:t>12/07/2021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8B65DCC4-93A6-4E5C-80EF-6FEBCF4D31F6}"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912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1776F-A419-472F-8BA2-BE0048122394}"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5DCC4-93A6-4E5C-80EF-6FEBCF4D31F6}"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98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1776F-A419-472F-8BA2-BE0048122394}"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5DCC4-93A6-4E5C-80EF-6FEBCF4D31F6}"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0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1776F-A419-472F-8BA2-BE0048122394}"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5DCC4-93A6-4E5C-80EF-6FEBCF4D31F6}"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95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B1776F-A419-472F-8BA2-BE0048122394}"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5DCC4-93A6-4E5C-80EF-6FEBCF4D31F6}"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699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1776F-A419-472F-8BA2-BE0048122394}"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5DCC4-93A6-4E5C-80EF-6FEBCF4D31F6}"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197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1776F-A419-472F-8BA2-BE0048122394}" type="datetimeFigureOut">
              <a:rPr lang="en-GB" smtClean="0"/>
              <a:t>12/07/2021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65DCC4-93A6-4E5C-80EF-6FEBCF4D31F6}"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413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1776F-A419-472F-8BA2-BE0048122394}" type="datetimeFigureOut">
              <a:rPr lang="en-GB" smtClean="0"/>
              <a:t>12/07/2021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65DCC4-93A6-4E5C-80EF-6FEBCF4D31F6}"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661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1776F-A419-472F-8BA2-BE0048122394}" type="datetimeFigureOut">
              <a:rPr lang="en-GB" smtClean="0"/>
              <a:t>12/07/2021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65DCC4-93A6-4E5C-80EF-6FEBCF4D31F6}" type="slidenum">
              <a:rPr lang="en-GB" smtClean="0"/>
              <a:t>‹#›</a:t>
            </a:fld>
            <a:endParaRPr lang="en-GB"/>
          </a:p>
        </p:txBody>
      </p:sp>
    </p:spTree>
    <p:extLst>
      <p:ext uri="{BB962C8B-B14F-4D97-AF65-F5344CB8AC3E}">
        <p14:creationId xmlns:p14="http://schemas.microsoft.com/office/powerpoint/2010/main" val="254797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B1776F-A419-472F-8BA2-BE0048122394}"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5DCC4-93A6-4E5C-80EF-6FEBCF4D31F6}"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79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BB1776F-A419-472F-8BA2-BE0048122394}" type="datetimeFigureOut">
              <a:rPr lang="en-GB" smtClean="0"/>
              <a:t>12/07/2021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8B65DCC4-93A6-4E5C-80EF-6FEBCF4D31F6}"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473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BB1776F-A419-472F-8BA2-BE0048122394}" type="datetimeFigureOut">
              <a:rPr lang="en-GB" smtClean="0"/>
              <a:t>12/07/2021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B65DCC4-93A6-4E5C-80EF-6FEBCF4D31F6}"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947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6305F7-AFD5-45D2-83ED-4738535AC48C}"/>
              </a:ext>
            </a:extLst>
          </p:cNvPr>
          <p:cNvSpPr>
            <a:spLocks noGrp="1"/>
          </p:cNvSpPr>
          <p:nvPr>
            <p:ph type="ctrTitle"/>
          </p:nvPr>
        </p:nvSpPr>
        <p:spPr>
          <a:xfrm>
            <a:off x="1557071" y="1584552"/>
            <a:ext cx="9099255" cy="2537251"/>
          </a:xfrm>
        </p:spPr>
        <p:txBody>
          <a:bodyPr anchor="ctr">
            <a:normAutofit/>
          </a:bodyPr>
          <a:lstStyle/>
          <a:p>
            <a:pPr algn="ctr"/>
            <a:r>
              <a:rPr lang="en-GB" sz="4500">
                <a:solidFill>
                  <a:srgbClr val="454545"/>
                </a:solidFill>
              </a:rPr>
              <a:t>Supporting people living with dementia to be involved in adult safeguarding enquiries</a:t>
            </a:r>
          </a:p>
        </p:txBody>
      </p:sp>
      <p:sp>
        <p:nvSpPr>
          <p:cNvPr id="3" name="Subtitle 2">
            <a:extLst>
              <a:ext uri="{FF2B5EF4-FFF2-40B4-BE49-F238E27FC236}">
                <a16:creationId xmlns:a16="http://schemas.microsoft.com/office/drawing/2014/main" id="{1D1586B6-D807-4413-ADDA-2E554BBD5923}"/>
              </a:ext>
            </a:extLst>
          </p:cNvPr>
          <p:cNvSpPr>
            <a:spLocks noGrp="1"/>
          </p:cNvSpPr>
          <p:nvPr>
            <p:ph type="subTitle" idx="1"/>
          </p:nvPr>
        </p:nvSpPr>
        <p:spPr>
          <a:xfrm>
            <a:off x="1535372" y="4133234"/>
            <a:ext cx="9120954" cy="744373"/>
          </a:xfrm>
        </p:spPr>
        <p:txBody>
          <a:bodyPr>
            <a:normAutofit/>
          </a:bodyPr>
          <a:lstStyle/>
          <a:p>
            <a:pPr algn="ctr"/>
            <a:r>
              <a:rPr lang="en-GB">
                <a:solidFill>
                  <a:schemeClr val="accent1"/>
                </a:solidFill>
              </a:rPr>
              <a:t>Dr Jeremy Dixon</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2018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59336-3E19-49E7-B9FE-2CA09B2D3B21}"/>
              </a:ext>
            </a:extLst>
          </p:cNvPr>
          <p:cNvSpPr>
            <a:spLocks noGrp="1"/>
          </p:cNvSpPr>
          <p:nvPr>
            <p:ph type="title"/>
          </p:nvPr>
        </p:nvSpPr>
        <p:spPr/>
        <p:txBody>
          <a:bodyPr/>
          <a:lstStyle/>
          <a:p>
            <a:r>
              <a:rPr lang="en-GB" dirty="0"/>
              <a:t>Part 2 – Suggestions for good practice</a:t>
            </a:r>
          </a:p>
        </p:txBody>
      </p:sp>
      <p:sp>
        <p:nvSpPr>
          <p:cNvPr id="3" name="Content Placeholder 2">
            <a:extLst>
              <a:ext uri="{FF2B5EF4-FFF2-40B4-BE49-F238E27FC236}">
                <a16:creationId xmlns:a16="http://schemas.microsoft.com/office/drawing/2014/main" id="{1871F385-9200-4C20-8702-489166B65886}"/>
              </a:ext>
            </a:extLst>
          </p:cNvPr>
          <p:cNvSpPr>
            <a:spLocks noGrp="1"/>
          </p:cNvSpPr>
          <p:nvPr>
            <p:ph sz="half" idx="1"/>
          </p:nvPr>
        </p:nvSpPr>
        <p:spPr/>
        <p:txBody>
          <a:bodyPr/>
          <a:lstStyle/>
          <a:p>
            <a:r>
              <a:rPr lang="en-GB" dirty="0"/>
              <a:t>Building relationships with the person with dementia </a:t>
            </a:r>
          </a:p>
          <a:p>
            <a:pPr lvl="1"/>
            <a:r>
              <a:rPr lang="en-GB" dirty="0"/>
              <a:t>Consider advocacy</a:t>
            </a:r>
          </a:p>
          <a:p>
            <a:r>
              <a:rPr lang="en-GB" dirty="0"/>
              <a:t>Use decision-guides</a:t>
            </a:r>
          </a:p>
          <a:p>
            <a:pPr lvl="1"/>
            <a:r>
              <a:rPr lang="en-GB" dirty="0"/>
              <a:t>Consider how meetings or discussions are recorded</a:t>
            </a:r>
          </a:p>
          <a:p>
            <a:r>
              <a:rPr lang="en-GB" dirty="0"/>
              <a:t>Review Practice</a:t>
            </a:r>
          </a:p>
        </p:txBody>
      </p:sp>
      <p:sp>
        <p:nvSpPr>
          <p:cNvPr id="4" name="Content Placeholder 3">
            <a:extLst>
              <a:ext uri="{FF2B5EF4-FFF2-40B4-BE49-F238E27FC236}">
                <a16:creationId xmlns:a16="http://schemas.microsoft.com/office/drawing/2014/main" id="{62AE0738-FF41-4175-AC91-6567B69639DD}"/>
              </a:ext>
            </a:extLst>
          </p:cNvPr>
          <p:cNvSpPr>
            <a:spLocks noGrp="1"/>
          </p:cNvSpPr>
          <p:nvPr>
            <p:ph sz="half" idx="2"/>
          </p:nvPr>
        </p:nvSpPr>
        <p:spPr/>
        <p:txBody>
          <a:bodyPr/>
          <a:lstStyle/>
          <a:p>
            <a:endParaRPr lang="en-GB"/>
          </a:p>
        </p:txBody>
      </p:sp>
      <p:pic>
        <p:nvPicPr>
          <p:cNvPr id="5" name="Content Placeholder 5" descr="A picture containing sky&#10;&#10;Description automatically generated">
            <a:extLst>
              <a:ext uri="{FF2B5EF4-FFF2-40B4-BE49-F238E27FC236}">
                <a16:creationId xmlns:a16="http://schemas.microsoft.com/office/drawing/2014/main" id="{C300D669-460A-4DE5-AB02-E2A2F6B115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771" y="2097803"/>
            <a:ext cx="4645152" cy="3274743"/>
          </a:xfrm>
          <a:prstGeom prst="rect">
            <a:avLst/>
          </a:prstGeom>
        </p:spPr>
      </p:pic>
    </p:spTree>
    <p:extLst>
      <p:ext uri="{BB962C8B-B14F-4D97-AF65-F5344CB8AC3E}">
        <p14:creationId xmlns:p14="http://schemas.microsoft.com/office/powerpoint/2010/main" val="405424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2B08-9114-487F-90B9-C788C94E97C1}"/>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19431500-788E-44A6-A852-DDDBD1200A68}"/>
              </a:ext>
            </a:extLst>
          </p:cNvPr>
          <p:cNvSpPr>
            <a:spLocks noGrp="1"/>
          </p:cNvSpPr>
          <p:nvPr>
            <p:ph idx="1"/>
          </p:nvPr>
        </p:nvSpPr>
        <p:spPr/>
        <p:txBody>
          <a:bodyPr>
            <a:normAutofit/>
          </a:bodyPr>
          <a:lstStyle/>
          <a:p>
            <a:r>
              <a:rPr lang="en-GB" dirty="0"/>
              <a:t>Department of Health &amp; Social Care, 2021. </a:t>
            </a:r>
            <a:r>
              <a:rPr lang="en-GB" dirty="0">
                <a:solidFill>
                  <a:srgbClr val="222222"/>
                </a:solidFill>
                <a:latin typeface="Arial" panose="020B0604020202020204" pitchFamily="34" charset="0"/>
              </a:rPr>
              <a:t>  </a:t>
            </a:r>
            <a:r>
              <a:rPr lang="en-GB" b="0" i="0" dirty="0">
                <a:solidFill>
                  <a:srgbClr val="222222"/>
                </a:solidFill>
                <a:effectLst/>
                <a:latin typeface="Arial" panose="020B0604020202020204" pitchFamily="34" charset="0"/>
              </a:rPr>
              <a:t>Supporting people living with dementia to be involved in adult safeguarding enquiries.  London: Department of Health </a:t>
            </a:r>
            <a:r>
              <a:rPr lang="en-GB" b="0" i="0">
                <a:solidFill>
                  <a:srgbClr val="222222"/>
                </a:solidFill>
                <a:effectLst/>
                <a:latin typeface="Arial" panose="020B0604020202020204" pitchFamily="34" charset="0"/>
              </a:rPr>
              <a:t>and Social Care.  </a:t>
            </a:r>
            <a:endParaRPr lang="en-GB" dirty="0"/>
          </a:p>
        </p:txBody>
      </p:sp>
    </p:spTree>
    <p:extLst>
      <p:ext uri="{BB962C8B-B14F-4D97-AF65-F5344CB8AC3E}">
        <p14:creationId xmlns:p14="http://schemas.microsoft.com/office/powerpoint/2010/main" val="406229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3" name="Rectangle 17">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2" name="Group 21">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23" name="Rectangle 22">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81D596F7-D558-4ADC-996E-F2F321692E4D}"/>
              </a:ext>
            </a:extLst>
          </p:cNvPr>
          <p:cNvSpPr>
            <a:spLocks noGrp="1"/>
          </p:cNvSpPr>
          <p:nvPr>
            <p:ph type="title"/>
          </p:nvPr>
        </p:nvSpPr>
        <p:spPr>
          <a:xfrm>
            <a:off x="2391408" y="1590734"/>
            <a:ext cx="7405874" cy="2520012"/>
          </a:xfrm>
          <a:solidFill>
            <a:schemeClr val="bg2"/>
          </a:solidFill>
        </p:spPr>
        <p:txBody>
          <a:bodyPr vert="horz" lIns="91440" tIns="45720" rIns="91440" bIns="0" rtlCol="0" anchor="ctr">
            <a:normAutofit/>
          </a:bodyPr>
          <a:lstStyle/>
          <a:p>
            <a:pPr algn="ctr"/>
            <a:r>
              <a:rPr lang="en-US" sz="6000">
                <a:solidFill>
                  <a:schemeClr val="tx2"/>
                </a:solidFill>
              </a:rPr>
              <a:t>Context</a:t>
            </a:r>
          </a:p>
        </p:txBody>
      </p:sp>
      <p:sp>
        <p:nvSpPr>
          <p:cNvPr id="5" name="Text Placeholder 4">
            <a:extLst>
              <a:ext uri="{FF2B5EF4-FFF2-40B4-BE49-F238E27FC236}">
                <a16:creationId xmlns:a16="http://schemas.microsoft.com/office/drawing/2014/main" id="{F5832D9D-49BC-4CC4-8BCA-3C96C713024F}"/>
              </a:ext>
            </a:extLst>
          </p:cNvPr>
          <p:cNvSpPr>
            <a:spLocks noGrp="1"/>
          </p:cNvSpPr>
          <p:nvPr>
            <p:ph type="body" idx="1"/>
          </p:nvPr>
        </p:nvSpPr>
        <p:spPr>
          <a:xfrm>
            <a:off x="2417779" y="4427183"/>
            <a:ext cx="7379502" cy="522928"/>
          </a:xfrm>
        </p:spPr>
        <p:txBody>
          <a:bodyPr vert="horz" lIns="91440" tIns="91440" rIns="91440" bIns="91440" rtlCol="0">
            <a:normAutofit/>
          </a:bodyPr>
          <a:lstStyle/>
          <a:p>
            <a:pPr algn="ctr"/>
            <a:endParaRPr lang="en-US" cap="all" dirty="0">
              <a:solidFill>
                <a:srgbClr val="000000"/>
              </a:solidFill>
            </a:endParaRPr>
          </a:p>
        </p:txBody>
      </p:sp>
      <p:cxnSp>
        <p:nvCxnSpPr>
          <p:cNvPr id="26" name="Straight Connector 25">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8" name="Straight Connector 27">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0" name="Picture 29">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6743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7706E4-38C7-49A6-BF0D-0DC883B54602}"/>
              </a:ext>
            </a:extLst>
          </p:cNvPr>
          <p:cNvSpPr>
            <a:spLocks noGrp="1"/>
          </p:cNvSpPr>
          <p:nvPr>
            <p:ph type="title"/>
          </p:nvPr>
        </p:nvSpPr>
        <p:spPr/>
        <p:txBody>
          <a:bodyPr/>
          <a:lstStyle/>
          <a:p>
            <a:r>
              <a:rPr lang="en-US" dirty="0"/>
              <a:t>Social Work Models and Practice</a:t>
            </a:r>
            <a:r>
              <a:rPr lang="en-GB" dirty="0"/>
              <a:t> - Issues of abuse and neglect</a:t>
            </a:r>
          </a:p>
        </p:txBody>
      </p:sp>
      <p:sp>
        <p:nvSpPr>
          <p:cNvPr id="5" name="Content Placeholder 4">
            <a:extLst>
              <a:ext uri="{FF2B5EF4-FFF2-40B4-BE49-F238E27FC236}">
                <a16:creationId xmlns:a16="http://schemas.microsoft.com/office/drawing/2014/main" id="{4E2AC632-752E-49F5-8859-DA1B47313DC2}"/>
              </a:ext>
            </a:extLst>
          </p:cNvPr>
          <p:cNvSpPr>
            <a:spLocks noGrp="1"/>
          </p:cNvSpPr>
          <p:nvPr>
            <p:ph sz="half" idx="1"/>
          </p:nvPr>
        </p:nvSpPr>
        <p:spPr/>
        <p:txBody>
          <a:bodyPr>
            <a:normAutofit fontScale="92500" lnSpcReduction="10000"/>
          </a:bodyPr>
          <a:lstStyle/>
          <a:p>
            <a:r>
              <a:rPr lang="en-GB" dirty="0"/>
              <a:t>Older adults with dementia are at greater risk of abuse and neglect than those without a diagnosis (Fang and Yan, 2018).</a:t>
            </a:r>
          </a:p>
          <a:p>
            <a:r>
              <a:rPr lang="en-US" dirty="0"/>
              <a:t>Government statistics show that older adults are more likely to be subject to a safeguarding enquiry (NHS Digital, 2020), with one in 38 adults aged 85 and over having been subject to an enquiry compared to one in every 862 adults aged between 18-64.   </a:t>
            </a:r>
          </a:p>
        </p:txBody>
      </p:sp>
      <p:pic>
        <p:nvPicPr>
          <p:cNvPr id="6" name="Content Placeholder 5">
            <a:extLst>
              <a:ext uri="{FF2B5EF4-FFF2-40B4-BE49-F238E27FC236}">
                <a16:creationId xmlns:a16="http://schemas.microsoft.com/office/drawing/2014/main" id="{E95166A9-9B25-4743-8FB0-C142F8A1181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49186" y="2317532"/>
            <a:ext cx="4697034" cy="3204178"/>
          </a:xfrm>
        </p:spPr>
      </p:pic>
    </p:spTree>
    <p:extLst>
      <p:ext uri="{BB962C8B-B14F-4D97-AF65-F5344CB8AC3E}">
        <p14:creationId xmlns:p14="http://schemas.microsoft.com/office/powerpoint/2010/main" val="25822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7480EA-87DA-44F9-A2F4-74D4B4113024}"/>
              </a:ext>
            </a:extLst>
          </p:cNvPr>
          <p:cNvSpPr>
            <a:spLocks noGrp="1"/>
          </p:cNvSpPr>
          <p:nvPr>
            <p:ph type="title"/>
          </p:nvPr>
        </p:nvSpPr>
        <p:spPr/>
        <p:txBody>
          <a:bodyPr/>
          <a:lstStyle/>
          <a:p>
            <a:r>
              <a:rPr lang="en-GB" dirty="0"/>
              <a:t>The process</a:t>
            </a:r>
          </a:p>
        </p:txBody>
      </p:sp>
      <p:sp>
        <p:nvSpPr>
          <p:cNvPr id="6" name="Text Placeholder 5">
            <a:extLst>
              <a:ext uri="{FF2B5EF4-FFF2-40B4-BE49-F238E27FC236}">
                <a16:creationId xmlns:a16="http://schemas.microsoft.com/office/drawing/2014/main" id="{27E51AB0-A476-4A08-9B91-EABCE31BBB9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51857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B6430C-80D6-4C39-B313-DDA49D108F8A}"/>
              </a:ext>
            </a:extLst>
          </p:cNvPr>
          <p:cNvSpPr>
            <a:spLocks noGrp="1"/>
          </p:cNvSpPr>
          <p:nvPr>
            <p:ph type="title"/>
          </p:nvPr>
        </p:nvSpPr>
        <p:spPr/>
        <p:txBody>
          <a:bodyPr/>
          <a:lstStyle/>
          <a:p>
            <a:r>
              <a:rPr lang="en-GB" dirty="0"/>
              <a:t>The process</a:t>
            </a:r>
          </a:p>
        </p:txBody>
      </p:sp>
      <p:sp>
        <p:nvSpPr>
          <p:cNvPr id="7" name="Content Placeholder 6">
            <a:extLst>
              <a:ext uri="{FF2B5EF4-FFF2-40B4-BE49-F238E27FC236}">
                <a16:creationId xmlns:a16="http://schemas.microsoft.com/office/drawing/2014/main" id="{218D71CF-CBA6-4E1D-9FF5-B1B3E639DC3D}"/>
              </a:ext>
            </a:extLst>
          </p:cNvPr>
          <p:cNvSpPr>
            <a:spLocks noGrp="1"/>
          </p:cNvSpPr>
          <p:nvPr>
            <p:ph sz="half" idx="1"/>
          </p:nvPr>
        </p:nvSpPr>
        <p:spPr/>
        <p:txBody>
          <a:bodyPr/>
          <a:lstStyle/>
          <a:p>
            <a:r>
              <a:rPr lang="en-GB" dirty="0"/>
              <a:t>Consultations with:</a:t>
            </a:r>
          </a:p>
          <a:p>
            <a:pPr lvl="1"/>
            <a:r>
              <a:rPr lang="en-GB" dirty="0"/>
              <a:t>The Margaret Butterworth Forum</a:t>
            </a:r>
          </a:p>
          <a:p>
            <a:pPr lvl="1"/>
            <a:r>
              <a:rPr lang="en-GB" dirty="0"/>
              <a:t>Swindon Alzheimer’s Society</a:t>
            </a:r>
          </a:p>
          <a:p>
            <a:pPr lvl="1"/>
            <a:r>
              <a:rPr lang="en-GB" dirty="0"/>
              <a:t>Think Local, Act Personal</a:t>
            </a:r>
          </a:p>
          <a:p>
            <a:pPr lvl="1"/>
            <a:r>
              <a:rPr lang="en-GB" dirty="0"/>
              <a:t>Yeovil Memory Matters</a:t>
            </a:r>
          </a:p>
          <a:p>
            <a:r>
              <a:rPr lang="en-GB" dirty="0"/>
              <a:t>Input from representatives of:</a:t>
            </a:r>
          </a:p>
          <a:p>
            <a:pPr lvl="1"/>
            <a:r>
              <a:rPr lang="en-GB" dirty="0"/>
              <a:t>ADASS</a:t>
            </a:r>
          </a:p>
          <a:p>
            <a:pPr lvl="1"/>
            <a:r>
              <a:rPr lang="en-GB" dirty="0"/>
              <a:t>Principal Social Workers’ </a:t>
            </a:r>
          </a:p>
        </p:txBody>
      </p:sp>
      <p:sp>
        <p:nvSpPr>
          <p:cNvPr id="8" name="Content Placeholder 7">
            <a:extLst>
              <a:ext uri="{FF2B5EF4-FFF2-40B4-BE49-F238E27FC236}">
                <a16:creationId xmlns:a16="http://schemas.microsoft.com/office/drawing/2014/main" id="{DDA21970-852E-4324-930E-457D115D6F7F}"/>
              </a:ext>
            </a:extLst>
          </p:cNvPr>
          <p:cNvSpPr>
            <a:spLocks noGrp="1"/>
          </p:cNvSpPr>
          <p:nvPr>
            <p:ph sz="half" idx="2"/>
          </p:nvPr>
        </p:nvSpPr>
        <p:spPr/>
        <p:txBody>
          <a:bodyPr/>
          <a:lstStyle/>
          <a:p>
            <a:endParaRPr lang="en-GB"/>
          </a:p>
        </p:txBody>
      </p:sp>
      <p:pic>
        <p:nvPicPr>
          <p:cNvPr id="2050" name="Picture 2" descr="See the source image">
            <a:extLst>
              <a:ext uri="{FF2B5EF4-FFF2-40B4-BE49-F238E27FC236}">
                <a16:creationId xmlns:a16="http://schemas.microsoft.com/office/drawing/2014/main" id="{3410F404-BBB9-4C07-9BB7-269BBBE90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771" y="2246943"/>
            <a:ext cx="4631538" cy="29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48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7" name="Picture 36">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38">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42">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47" name="Group 46">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48" name="Rectangle 47">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0A78D563-2F3C-419D-BA7B-E7EB7BE268EB}"/>
              </a:ext>
            </a:extLst>
          </p:cNvPr>
          <p:cNvSpPr>
            <a:spLocks noGrp="1"/>
          </p:cNvSpPr>
          <p:nvPr>
            <p:ph type="title"/>
          </p:nvPr>
        </p:nvSpPr>
        <p:spPr>
          <a:xfrm>
            <a:off x="2391408" y="1590734"/>
            <a:ext cx="7405874" cy="2520012"/>
          </a:xfrm>
          <a:solidFill>
            <a:schemeClr val="bg2"/>
          </a:solidFill>
        </p:spPr>
        <p:txBody>
          <a:bodyPr vert="horz" lIns="91440" tIns="45720" rIns="91440" bIns="0" rtlCol="0" anchor="ctr">
            <a:normAutofit/>
          </a:bodyPr>
          <a:lstStyle/>
          <a:p>
            <a:pPr algn="ctr"/>
            <a:r>
              <a:rPr lang="en-US" sz="6000" dirty="0">
                <a:solidFill>
                  <a:schemeClr val="tx2"/>
                </a:solidFill>
              </a:rPr>
              <a:t>The guidance</a:t>
            </a:r>
          </a:p>
        </p:txBody>
      </p:sp>
      <p:sp>
        <p:nvSpPr>
          <p:cNvPr id="5" name="Text Placeholder 4">
            <a:extLst>
              <a:ext uri="{FF2B5EF4-FFF2-40B4-BE49-F238E27FC236}">
                <a16:creationId xmlns:a16="http://schemas.microsoft.com/office/drawing/2014/main" id="{62A878BE-E12A-475B-BFBC-BD260B322AEE}"/>
              </a:ext>
            </a:extLst>
          </p:cNvPr>
          <p:cNvSpPr>
            <a:spLocks noGrp="1"/>
          </p:cNvSpPr>
          <p:nvPr>
            <p:ph type="body" idx="1"/>
          </p:nvPr>
        </p:nvSpPr>
        <p:spPr>
          <a:xfrm>
            <a:off x="2417779" y="4427183"/>
            <a:ext cx="7379502" cy="522928"/>
          </a:xfrm>
        </p:spPr>
        <p:txBody>
          <a:bodyPr vert="horz" lIns="91440" tIns="91440" rIns="91440" bIns="91440" rtlCol="0">
            <a:normAutofit/>
          </a:bodyPr>
          <a:lstStyle/>
          <a:p>
            <a:pPr algn="ctr"/>
            <a:endParaRPr lang="en-US" cap="all">
              <a:solidFill>
                <a:srgbClr val="000000"/>
              </a:solidFill>
            </a:endParaRPr>
          </a:p>
        </p:txBody>
      </p:sp>
      <p:cxnSp>
        <p:nvCxnSpPr>
          <p:cNvPr id="51" name="Straight Connector 50">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53" name="Straight Connector 52">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5" name="Picture 54">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92567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2951C-7B7B-4D41-B79D-EECE6ED47C0E}"/>
              </a:ext>
            </a:extLst>
          </p:cNvPr>
          <p:cNvSpPr>
            <a:spLocks noGrp="1"/>
          </p:cNvSpPr>
          <p:nvPr>
            <p:ph type="title"/>
          </p:nvPr>
        </p:nvSpPr>
        <p:spPr/>
        <p:txBody>
          <a:bodyPr/>
          <a:lstStyle/>
          <a:p>
            <a:r>
              <a:rPr lang="en-GB" dirty="0"/>
              <a:t>Part 1 – Evidence summary</a:t>
            </a:r>
          </a:p>
        </p:txBody>
      </p:sp>
      <p:sp>
        <p:nvSpPr>
          <p:cNvPr id="5" name="Content Placeholder 4">
            <a:extLst>
              <a:ext uri="{FF2B5EF4-FFF2-40B4-BE49-F238E27FC236}">
                <a16:creationId xmlns:a16="http://schemas.microsoft.com/office/drawing/2014/main" id="{E5CB2FC0-B042-4131-B6A7-A0D701789BC6}"/>
              </a:ext>
            </a:extLst>
          </p:cNvPr>
          <p:cNvSpPr>
            <a:spLocks noGrp="1"/>
          </p:cNvSpPr>
          <p:nvPr>
            <p:ph sz="half" idx="1"/>
          </p:nvPr>
        </p:nvSpPr>
        <p:spPr/>
        <p:txBody>
          <a:bodyPr>
            <a:normAutofit/>
          </a:bodyPr>
          <a:lstStyle/>
          <a:p>
            <a:r>
              <a:rPr lang="en-GB" dirty="0"/>
              <a:t>Previous research focussing on the abuse of people living with dementia in the UK</a:t>
            </a:r>
          </a:p>
          <a:p>
            <a:r>
              <a:rPr lang="en-GB" dirty="0"/>
              <a:t>What research tells us about how adults living with dementia understand risk</a:t>
            </a:r>
          </a:p>
          <a:p>
            <a:r>
              <a:rPr lang="en-GB" dirty="0"/>
              <a:t>Principles for Practice</a:t>
            </a:r>
          </a:p>
          <a:p>
            <a:pPr lvl="1"/>
            <a:r>
              <a:rPr lang="en-GB" dirty="0"/>
              <a:t>Human Rights</a:t>
            </a:r>
          </a:p>
          <a:p>
            <a:pPr lvl="1"/>
            <a:r>
              <a:rPr lang="en-GB" dirty="0"/>
              <a:t>Applying a strengths-based approach</a:t>
            </a:r>
          </a:p>
          <a:p>
            <a:pPr lvl="1"/>
            <a:r>
              <a:rPr lang="en-GB" dirty="0"/>
              <a:t>Considering culture and diversity</a:t>
            </a:r>
          </a:p>
          <a:p>
            <a:pPr lvl="2"/>
            <a:endParaRPr lang="en-GB" dirty="0"/>
          </a:p>
          <a:p>
            <a:pPr lvl="1"/>
            <a:endParaRPr lang="en-GB" dirty="0"/>
          </a:p>
          <a:p>
            <a:pPr lvl="1"/>
            <a:endParaRPr lang="en-GB" dirty="0"/>
          </a:p>
        </p:txBody>
      </p:sp>
      <p:sp>
        <p:nvSpPr>
          <p:cNvPr id="2" name="Content Placeholder 1">
            <a:extLst>
              <a:ext uri="{FF2B5EF4-FFF2-40B4-BE49-F238E27FC236}">
                <a16:creationId xmlns:a16="http://schemas.microsoft.com/office/drawing/2014/main" id="{030F625F-CF24-4032-B7B4-536AEB9C79BA}"/>
              </a:ext>
            </a:extLst>
          </p:cNvPr>
          <p:cNvSpPr>
            <a:spLocks noGrp="1"/>
          </p:cNvSpPr>
          <p:nvPr>
            <p:ph sz="half" idx="2"/>
          </p:nvPr>
        </p:nvSpPr>
        <p:spPr/>
        <p:txBody>
          <a:bodyPr/>
          <a:lstStyle/>
          <a:p>
            <a:endParaRPr lang="en-GB"/>
          </a:p>
        </p:txBody>
      </p:sp>
      <p:pic>
        <p:nvPicPr>
          <p:cNvPr id="7" name="Content Placeholder 5" descr="A person looking at the camera&#10;&#10;Description automatically generated">
            <a:extLst>
              <a:ext uri="{FF2B5EF4-FFF2-40B4-BE49-F238E27FC236}">
                <a16:creationId xmlns:a16="http://schemas.microsoft.com/office/drawing/2014/main" id="{12379CC7-CA42-49FF-A37E-0E9B27AAB3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7744" y="2017713"/>
            <a:ext cx="4556536" cy="3441700"/>
          </a:xfrm>
          <a:prstGeom prst="rect">
            <a:avLst/>
          </a:prstGeom>
        </p:spPr>
      </p:pic>
    </p:spTree>
    <p:extLst>
      <p:ext uri="{BB962C8B-B14F-4D97-AF65-F5344CB8AC3E}">
        <p14:creationId xmlns:p14="http://schemas.microsoft.com/office/powerpoint/2010/main" val="123689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BD6C-5EDC-4E7B-B549-7AA638B617D8}"/>
              </a:ext>
            </a:extLst>
          </p:cNvPr>
          <p:cNvSpPr>
            <a:spLocks noGrp="1"/>
          </p:cNvSpPr>
          <p:nvPr>
            <p:ph type="title"/>
          </p:nvPr>
        </p:nvSpPr>
        <p:spPr/>
        <p:txBody>
          <a:bodyPr/>
          <a:lstStyle/>
          <a:p>
            <a:r>
              <a:rPr lang="en-GB" dirty="0"/>
              <a:t>Part 1 – Evidence Summary</a:t>
            </a:r>
          </a:p>
        </p:txBody>
      </p:sp>
      <p:sp>
        <p:nvSpPr>
          <p:cNvPr id="3" name="Content Placeholder 2">
            <a:extLst>
              <a:ext uri="{FF2B5EF4-FFF2-40B4-BE49-F238E27FC236}">
                <a16:creationId xmlns:a16="http://schemas.microsoft.com/office/drawing/2014/main" id="{A82A6EE4-3FAC-4003-A586-272E417E7448}"/>
              </a:ext>
            </a:extLst>
          </p:cNvPr>
          <p:cNvSpPr>
            <a:spLocks noGrp="1"/>
          </p:cNvSpPr>
          <p:nvPr>
            <p:ph sz="half" idx="1"/>
          </p:nvPr>
        </p:nvSpPr>
        <p:spPr/>
        <p:txBody>
          <a:bodyPr/>
          <a:lstStyle/>
          <a:p>
            <a:r>
              <a:rPr lang="en-GB" dirty="0"/>
              <a:t>The Legal and policy context </a:t>
            </a:r>
          </a:p>
          <a:p>
            <a:pPr lvl="1"/>
            <a:r>
              <a:rPr lang="en-GB" dirty="0"/>
              <a:t>The Care Act 2014</a:t>
            </a:r>
          </a:p>
          <a:p>
            <a:pPr lvl="1"/>
            <a:r>
              <a:rPr lang="en-GB" dirty="0"/>
              <a:t>The Mental Capacity Act 2005</a:t>
            </a:r>
          </a:p>
          <a:p>
            <a:pPr lvl="1"/>
            <a:r>
              <a:rPr lang="en-GB" dirty="0"/>
              <a:t>Supported decision-making</a:t>
            </a:r>
          </a:p>
          <a:p>
            <a:pPr lvl="1"/>
            <a:r>
              <a:rPr lang="en-GB" dirty="0"/>
              <a:t>Advocacy</a:t>
            </a:r>
          </a:p>
          <a:p>
            <a:endParaRPr lang="en-GB" dirty="0"/>
          </a:p>
        </p:txBody>
      </p:sp>
      <p:sp>
        <p:nvSpPr>
          <p:cNvPr id="6" name="Content Placeholder 5">
            <a:extLst>
              <a:ext uri="{FF2B5EF4-FFF2-40B4-BE49-F238E27FC236}">
                <a16:creationId xmlns:a16="http://schemas.microsoft.com/office/drawing/2014/main" id="{C5B0D222-459D-4CDD-BBF0-275359111D0C}"/>
              </a:ext>
            </a:extLst>
          </p:cNvPr>
          <p:cNvSpPr>
            <a:spLocks noGrp="1"/>
          </p:cNvSpPr>
          <p:nvPr>
            <p:ph sz="half" idx="2"/>
          </p:nvPr>
        </p:nvSpPr>
        <p:spPr/>
        <p:txBody>
          <a:bodyPr/>
          <a:lstStyle/>
          <a:p>
            <a:endParaRPr lang="en-GB"/>
          </a:p>
        </p:txBody>
      </p:sp>
      <p:pic>
        <p:nvPicPr>
          <p:cNvPr id="1026" name="Picture 2" descr="See the source image">
            <a:extLst>
              <a:ext uri="{FF2B5EF4-FFF2-40B4-BE49-F238E27FC236}">
                <a16:creationId xmlns:a16="http://schemas.microsoft.com/office/drawing/2014/main" id="{2CBC9209-6DFD-4E3A-B329-CF64D59462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3771" y="2729600"/>
            <a:ext cx="4551550" cy="201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98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8F3F-8CCA-453B-A0E1-9C748E81AFCB}"/>
              </a:ext>
            </a:extLst>
          </p:cNvPr>
          <p:cNvSpPr>
            <a:spLocks noGrp="1"/>
          </p:cNvSpPr>
          <p:nvPr>
            <p:ph type="title"/>
          </p:nvPr>
        </p:nvSpPr>
        <p:spPr/>
        <p:txBody>
          <a:bodyPr/>
          <a:lstStyle/>
          <a:p>
            <a:r>
              <a:rPr lang="en-GB" dirty="0"/>
              <a:t>Part 2 – Suggestions for good practice</a:t>
            </a:r>
          </a:p>
        </p:txBody>
      </p:sp>
      <p:sp>
        <p:nvSpPr>
          <p:cNvPr id="3" name="Content Placeholder 2">
            <a:extLst>
              <a:ext uri="{FF2B5EF4-FFF2-40B4-BE49-F238E27FC236}">
                <a16:creationId xmlns:a16="http://schemas.microsoft.com/office/drawing/2014/main" id="{F2E9B346-7236-4DE7-A360-23118714D6E2}"/>
              </a:ext>
            </a:extLst>
          </p:cNvPr>
          <p:cNvSpPr>
            <a:spLocks noGrp="1"/>
          </p:cNvSpPr>
          <p:nvPr>
            <p:ph sz="half" idx="1"/>
          </p:nvPr>
        </p:nvSpPr>
        <p:spPr/>
        <p:txBody>
          <a:bodyPr>
            <a:normAutofit fontScale="92500" lnSpcReduction="20000"/>
          </a:bodyPr>
          <a:lstStyle/>
          <a:p>
            <a:r>
              <a:rPr lang="en-GB" dirty="0"/>
              <a:t>Providing people with clear information about safeguarding</a:t>
            </a:r>
          </a:p>
          <a:p>
            <a:pPr lvl="1"/>
            <a:r>
              <a:rPr lang="en-GB" dirty="0"/>
              <a:t>Providing local information</a:t>
            </a:r>
          </a:p>
          <a:p>
            <a:r>
              <a:rPr lang="en-GB" dirty="0"/>
              <a:t>Think about the person and their environment</a:t>
            </a:r>
          </a:p>
          <a:p>
            <a:pPr lvl="1"/>
            <a:r>
              <a:rPr lang="en-GB" dirty="0"/>
              <a:t>Consider the person’s communication needs</a:t>
            </a:r>
          </a:p>
          <a:p>
            <a:pPr lvl="1"/>
            <a:r>
              <a:rPr lang="en-GB" dirty="0"/>
              <a:t>Think about what is important to the person</a:t>
            </a:r>
          </a:p>
          <a:p>
            <a:pPr lvl="1"/>
            <a:r>
              <a:rPr lang="en-GB" dirty="0"/>
              <a:t>Think about where the conversation is held</a:t>
            </a:r>
          </a:p>
          <a:p>
            <a:pPr lvl="1"/>
            <a:endParaRPr lang="en-GB" dirty="0"/>
          </a:p>
        </p:txBody>
      </p:sp>
      <p:sp>
        <p:nvSpPr>
          <p:cNvPr id="4" name="Content Placeholder 3">
            <a:extLst>
              <a:ext uri="{FF2B5EF4-FFF2-40B4-BE49-F238E27FC236}">
                <a16:creationId xmlns:a16="http://schemas.microsoft.com/office/drawing/2014/main" id="{9AC012B8-4802-4B52-802A-C1555AB16F49}"/>
              </a:ext>
            </a:extLst>
          </p:cNvPr>
          <p:cNvSpPr>
            <a:spLocks noGrp="1"/>
          </p:cNvSpPr>
          <p:nvPr>
            <p:ph sz="half" idx="2"/>
          </p:nvPr>
        </p:nvSpPr>
        <p:spPr/>
        <p:txBody>
          <a:bodyPr>
            <a:normAutofit fontScale="92500" lnSpcReduction="20000"/>
          </a:bodyPr>
          <a:lstStyle/>
          <a:p>
            <a:endParaRPr lang="en-GB"/>
          </a:p>
        </p:txBody>
      </p:sp>
      <p:pic>
        <p:nvPicPr>
          <p:cNvPr id="6" name="Content Placeholder 5" descr="A person holding a cat in front of a window&#10;&#10;Description automatically generated">
            <a:extLst>
              <a:ext uri="{FF2B5EF4-FFF2-40B4-BE49-F238E27FC236}">
                <a16:creationId xmlns:a16="http://schemas.microsoft.com/office/drawing/2014/main" id="{3E738B8F-A1CA-4330-A34E-889530B499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500" y="2410376"/>
            <a:ext cx="4645025" cy="2656373"/>
          </a:xfrm>
          <a:prstGeom prst="rect">
            <a:avLst/>
          </a:prstGeom>
        </p:spPr>
      </p:pic>
    </p:spTree>
    <p:extLst>
      <p:ext uri="{BB962C8B-B14F-4D97-AF65-F5344CB8AC3E}">
        <p14:creationId xmlns:p14="http://schemas.microsoft.com/office/powerpoint/2010/main" val="30325167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398</TotalTime>
  <Words>1387</Words>
  <Application>Microsoft Office PowerPoint</Application>
  <PresentationFormat>Widescreen</PresentationFormat>
  <Paragraphs>99</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Merriweather</vt:lpstr>
      <vt:lpstr>Gallery</vt:lpstr>
      <vt:lpstr>Supporting people living with dementia to be involved in adult safeguarding enquiries</vt:lpstr>
      <vt:lpstr>Context</vt:lpstr>
      <vt:lpstr>Social Work Models and Practice - Issues of abuse and neglect</vt:lpstr>
      <vt:lpstr>The process</vt:lpstr>
      <vt:lpstr>The process</vt:lpstr>
      <vt:lpstr>The guidance</vt:lpstr>
      <vt:lpstr>Part 1 – Evidence summary</vt:lpstr>
      <vt:lpstr>Part 1 – Evidence Summary</vt:lpstr>
      <vt:lpstr>Part 2 – Suggestions for good practice</vt:lpstr>
      <vt:lpstr>Part 2 – Suggestions for good practice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Dementia</dc:title>
  <dc:creator>Jeremy Dixon</dc:creator>
  <cp:lastModifiedBy>Butler, James</cp:lastModifiedBy>
  <cp:revision>30</cp:revision>
  <dcterms:created xsi:type="dcterms:W3CDTF">2021-03-12T09:06:58Z</dcterms:created>
  <dcterms:modified xsi:type="dcterms:W3CDTF">2021-07-12T17:34:05Z</dcterms:modified>
</cp:coreProperties>
</file>