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Lst>
  <p:notesMasterIdLst>
    <p:notesMasterId r:id="rId50"/>
  </p:notesMasterIdLst>
  <p:sldIdLst>
    <p:sldId id="303"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279" r:id="rId27"/>
    <p:sldId id="256" r:id="rId28"/>
    <p:sldId id="260" r:id="rId29"/>
    <p:sldId id="261" r:id="rId30"/>
    <p:sldId id="257" r:id="rId31"/>
    <p:sldId id="258" r:id="rId32"/>
    <p:sldId id="262" r:id="rId33"/>
    <p:sldId id="263" r:id="rId34"/>
    <p:sldId id="264" r:id="rId35"/>
    <p:sldId id="265" r:id="rId36"/>
    <p:sldId id="266" r:id="rId37"/>
    <p:sldId id="267" r:id="rId38"/>
    <p:sldId id="268" r:id="rId39"/>
    <p:sldId id="269" r:id="rId40"/>
    <p:sldId id="270" r:id="rId41"/>
    <p:sldId id="271" r:id="rId42"/>
    <p:sldId id="272" r:id="rId43"/>
    <p:sldId id="273" r:id="rId44"/>
    <p:sldId id="274" r:id="rId45"/>
    <p:sldId id="275" r:id="rId46"/>
    <p:sldId id="276" r:id="rId47"/>
    <p:sldId id="277" r:id="rId48"/>
    <p:sldId id="278" r:id="rId4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618" autoAdjust="0"/>
  </p:normalViewPr>
  <p:slideViewPr>
    <p:cSldViewPr snapToGrid="0">
      <p:cViewPr varScale="1">
        <p:scale>
          <a:sx n="66" d="100"/>
          <a:sy n="66" d="100"/>
        </p:scale>
        <p:origin x="1416"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EF73B84-737C-467C-A2AA-D66D0C7B9776}" type="datetimeFigureOut">
              <a:rPr lang="en-GB" smtClean="0"/>
              <a:t>15/06/2022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599AE04-D856-4B3B-9585-872991CD1767}" type="slidenum">
              <a:rPr lang="en-GB" smtClean="0"/>
              <a:t>‹#›</a:t>
            </a:fld>
            <a:endParaRPr lang="en-GB"/>
          </a:p>
        </p:txBody>
      </p:sp>
    </p:spTree>
    <p:extLst>
      <p:ext uri="{BB962C8B-B14F-4D97-AF65-F5344CB8AC3E}">
        <p14:creationId xmlns:p14="http://schemas.microsoft.com/office/powerpoint/2010/main" val="347540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A35686-B16F-4D57-B7A6-957691FA7C3C}"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00150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99AE04-D856-4B3B-9585-872991CD1767}" type="slidenum">
              <a:rPr lang="en-GB" smtClean="0"/>
              <a:t>25</a:t>
            </a:fld>
            <a:endParaRPr lang="en-GB"/>
          </a:p>
        </p:txBody>
      </p:sp>
    </p:spTree>
    <p:extLst>
      <p:ext uri="{BB962C8B-B14F-4D97-AF65-F5344CB8AC3E}">
        <p14:creationId xmlns:p14="http://schemas.microsoft.com/office/powerpoint/2010/main" val="137023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99AE04-D856-4B3B-9585-872991CD1767}" type="slidenum">
              <a:rPr lang="en-GB" smtClean="0"/>
              <a:t>26</a:t>
            </a:fld>
            <a:endParaRPr lang="en-GB"/>
          </a:p>
        </p:txBody>
      </p:sp>
    </p:spTree>
    <p:extLst>
      <p:ext uri="{BB962C8B-B14F-4D97-AF65-F5344CB8AC3E}">
        <p14:creationId xmlns:p14="http://schemas.microsoft.com/office/powerpoint/2010/main" val="418283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99AE04-D856-4B3B-9585-872991CD1767}" type="slidenum">
              <a:rPr lang="en-GB" smtClean="0"/>
              <a:t>27</a:t>
            </a:fld>
            <a:endParaRPr lang="en-GB"/>
          </a:p>
        </p:txBody>
      </p:sp>
    </p:spTree>
    <p:extLst>
      <p:ext uri="{BB962C8B-B14F-4D97-AF65-F5344CB8AC3E}">
        <p14:creationId xmlns:p14="http://schemas.microsoft.com/office/powerpoint/2010/main" val="68891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safes – one key</a:t>
            </a:r>
            <a:r>
              <a:rPr lang="en-GB" baseline="0" dirty="0" smtClean="0"/>
              <a:t> and a few trusted people with the number, not keys given out throughout the neighbourhood</a:t>
            </a:r>
          </a:p>
          <a:p>
            <a:endParaRPr lang="en-GB" baseline="0" dirty="0" smtClean="0"/>
          </a:p>
          <a:p>
            <a:r>
              <a:rPr lang="en-GB" baseline="0" dirty="0" smtClean="0"/>
              <a:t>Trusted Traders – We can send out a current list or ask people to go online. Trading Standards keep an eye on them. Personal recommendations from family and friends. Recommend three prices</a:t>
            </a:r>
          </a:p>
          <a:p>
            <a:endParaRPr lang="en-GB" baseline="0" dirty="0" smtClean="0"/>
          </a:p>
          <a:p>
            <a:r>
              <a:rPr lang="en-GB" baseline="0" dirty="0" smtClean="0"/>
              <a:t>We don’t fi door locks but we recommend them being fitted. Its much harder to pressurise someone when you can only see them peering around the door. Often come around at teatime when you are distracted</a:t>
            </a:r>
          </a:p>
          <a:p>
            <a:endParaRPr lang="en-GB" baseline="0" dirty="0" smtClean="0"/>
          </a:p>
          <a:p>
            <a:r>
              <a:rPr lang="en-GB" baseline="0" dirty="0" smtClean="0"/>
              <a:t>------</a:t>
            </a:r>
          </a:p>
          <a:p>
            <a:endParaRPr lang="en-GB" baseline="0" dirty="0" smtClean="0"/>
          </a:p>
          <a:p>
            <a:r>
              <a:rPr lang="en-GB" baseline="0" dirty="0" smtClean="0"/>
              <a:t>Digital Inclusion cafes</a:t>
            </a:r>
          </a:p>
          <a:p>
            <a:r>
              <a:rPr lang="en-GB" baseline="0" dirty="0" smtClean="0"/>
              <a:t>What makes a strong password? How to spot fake websites.</a:t>
            </a:r>
          </a:p>
          <a:p>
            <a:endParaRPr lang="en-GB" baseline="0" dirty="0" smtClean="0"/>
          </a:p>
          <a:p>
            <a:r>
              <a:rPr lang="en-GB" baseline="0" dirty="0" smtClean="0"/>
              <a:t>-----</a:t>
            </a:r>
          </a:p>
          <a:p>
            <a:endParaRPr lang="en-GB" baseline="0" dirty="0" smtClean="0"/>
          </a:p>
          <a:p>
            <a:r>
              <a:rPr lang="en-GB" baseline="0" dirty="0" smtClean="0"/>
              <a:t>We advise people to report scams that they report to us. Action Fraud Police, Trading Standards, who can tell them what to do. We don’t tell people what to do but we do signpost to the appropriate people. We tell people that even if the police or trading standards cannot get their money back for them this time, it might prevent someone else from being scammed. People are reluctant to report because of shame</a:t>
            </a:r>
          </a:p>
          <a:p>
            <a:endParaRPr lang="en-GB" baseline="0" dirty="0" smtClean="0"/>
          </a:p>
          <a:p>
            <a:r>
              <a:rPr lang="en-GB" baseline="0" dirty="0" smtClean="0"/>
              <a:t>------</a:t>
            </a:r>
          </a:p>
          <a:p>
            <a:endParaRPr lang="en-GB" baseline="0" dirty="0" smtClean="0"/>
          </a:p>
          <a:p>
            <a:r>
              <a:rPr lang="en-GB" baseline="0" dirty="0" smtClean="0"/>
              <a:t>Free legal advice if people feel they have been scammed. If some comes to us asking about equity release but worried about being scammed, we would signpost them to get legal advice</a:t>
            </a:r>
          </a:p>
          <a:p>
            <a:r>
              <a:rPr lang="en-GB" baseline="0" dirty="0" smtClean="0"/>
              <a:t>We encourage people to help themselves.</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599AE04-D856-4B3B-9585-872991CD1767}" type="slidenum">
              <a:rPr lang="en-GB" smtClean="0"/>
              <a:t>28</a:t>
            </a:fld>
            <a:endParaRPr lang="en-GB"/>
          </a:p>
        </p:txBody>
      </p:sp>
    </p:spTree>
    <p:extLst>
      <p:ext uri="{BB962C8B-B14F-4D97-AF65-F5344CB8AC3E}">
        <p14:creationId xmlns:p14="http://schemas.microsoft.com/office/powerpoint/2010/main" val="300117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99AE04-D856-4B3B-9585-872991CD1767}" type="slidenum">
              <a:rPr lang="en-GB" smtClean="0"/>
              <a:t>29</a:t>
            </a:fld>
            <a:endParaRPr lang="en-GB"/>
          </a:p>
        </p:txBody>
      </p:sp>
    </p:spTree>
    <p:extLst>
      <p:ext uri="{BB962C8B-B14F-4D97-AF65-F5344CB8AC3E}">
        <p14:creationId xmlns:p14="http://schemas.microsoft.com/office/powerpoint/2010/main" val="221358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499A28-00BE-4AFC-84F9-0322A7EA58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39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18C4-24DD-3064-2B5E-E1FB4795695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744B52-C3F1-906E-55E0-6CA14898037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AAE941-B868-FACF-19EF-7461656FC6D8}"/>
              </a:ext>
            </a:extLst>
          </p:cNvPr>
          <p:cNvSpPr>
            <a:spLocks noGrp="1"/>
          </p:cNvSpPr>
          <p:nvPr>
            <p:ph type="dt" sz="half" idx="10"/>
          </p:nvPr>
        </p:nvSpPr>
        <p:spPr>
          <a:xfrm>
            <a:off x="838200" y="6356350"/>
            <a:ext cx="2743200" cy="365125"/>
          </a:xfrm>
          <a:prstGeom prst="rect">
            <a:avLst/>
          </a:prstGeom>
        </p:spPr>
        <p:txBody>
          <a:bodyPr/>
          <a:lstStyle/>
          <a:p>
            <a:fld id="{2CBCD871-B125-4DBB-8312-1A38B1240D1D}" type="datetimeFigureOut">
              <a:rPr lang="en-GB" smtClean="0"/>
              <a:t>15/06/2022</a:t>
            </a:fld>
            <a:endParaRPr lang="en-GB"/>
          </a:p>
        </p:txBody>
      </p:sp>
      <p:sp>
        <p:nvSpPr>
          <p:cNvPr id="5" name="Footer Placeholder 4">
            <a:extLst>
              <a:ext uri="{FF2B5EF4-FFF2-40B4-BE49-F238E27FC236}">
                <a16:creationId xmlns:a16="http://schemas.microsoft.com/office/drawing/2014/main" id="{7B658741-F60F-546A-F4C4-71C26FB9982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2310EE5-1A0F-687D-1A61-D408878C6D14}"/>
              </a:ext>
            </a:extLst>
          </p:cNvPr>
          <p:cNvSpPr>
            <a:spLocks noGrp="1"/>
          </p:cNvSpPr>
          <p:nvPr>
            <p:ph type="sldNum" sz="quarter" idx="12"/>
          </p:nvPr>
        </p:nvSpPr>
        <p:spPr>
          <a:xfrm>
            <a:off x="8610600" y="6356350"/>
            <a:ext cx="2743200" cy="365125"/>
          </a:xfrm>
          <a:prstGeom prst="rect">
            <a:avLst/>
          </a:prstGeom>
        </p:spPr>
        <p:txBody>
          <a:bodyPr/>
          <a:lstStyle/>
          <a:p>
            <a:fld id="{F88DAA30-F066-48EB-B200-66959B6F783A}" type="slidenum">
              <a:rPr lang="en-GB" smtClean="0"/>
              <a:t>‹#›</a:t>
            </a:fld>
            <a:endParaRPr lang="en-GB"/>
          </a:p>
        </p:txBody>
      </p:sp>
    </p:spTree>
    <p:extLst>
      <p:ext uri="{BB962C8B-B14F-4D97-AF65-F5344CB8AC3E}">
        <p14:creationId xmlns:p14="http://schemas.microsoft.com/office/powerpoint/2010/main" val="2451492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524D-F573-2744-C7CC-8A9D831D61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A00B74-E04F-391E-794A-2747F2EDAE4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1B58D5-D852-A9D2-C194-991845DDDF77}"/>
              </a:ext>
            </a:extLst>
          </p:cNvPr>
          <p:cNvSpPr>
            <a:spLocks noGrp="1"/>
          </p:cNvSpPr>
          <p:nvPr>
            <p:ph type="dt" sz="half" idx="10"/>
          </p:nvPr>
        </p:nvSpPr>
        <p:spPr>
          <a:xfrm>
            <a:off x="838200" y="6356350"/>
            <a:ext cx="2743200" cy="365125"/>
          </a:xfrm>
          <a:prstGeom prst="rect">
            <a:avLst/>
          </a:prstGeom>
        </p:spPr>
        <p:txBody>
          <a:bodyPr/>
          <a:lstStyle/>
          <a:p>
            <a:fld id="{2CBCD871-B125-4DBB-8312-1A38B1240D1D}" type="datetimeFigureOut">
              <a:rPr lang="en-GB" smtClean="0"/>
              <a:t>15/06/2022</a:t>
            </a:fld>
            <a:endParaRPr lang="en-GB"/>
          </a:p>
        </p:txBody>
      </p:sp>
      <p:sp>
        <p:nvSpPr>
          <p:cNvPr id="5" name="Footer Placeholder 4">
            <a:extLst>
              <a:ext uri="{FF2B5EF4-FFF2-40B4-BE49-F238E27FC236}">
                <a16:creationId xmlns:a16="http://schemas.microsoft.com/office/drawing/2014/main" id="{046413A2-C2F7-C15B-E055-3FBBC6F2FA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208DBE0-65C4-24FA-F58B-B1D5B6B033EF}"/>
              </a:ext>
            </a:extLst>
          </p:cNvPr>
          <p:cNvSpPr>
            <a:spLocks noGrp="1"/>
          </p:cNvSpPr>
          <p:nvPr>
            <p:ph type="sldNum" sz="quarter" idx="12"/>
          </p:nvPr>
        </p:nvSpPr>
        <p:spPr>
          <a:xfrm>
            <a:off x="8610600" y="6356350"/>
            <a:ext cx="2743200" cy="365125"/>
          </a:xfrm>
          <a:prstGeom prst="rect">
            <a:avLst/>
          </a:prstGeom>
        </p:spPr>
        <p:txBody>
          <a:bodyPr/>
          <a:lstStyle/>
          <a:p>
            <a:fld id="{F88DAA30-F066-48EB-B200-66959B6F783A}" type="slidenum">
              <a:rPr lang="en-GB" smtClean="0"/>
              <a:t>‹#›</a:t>
            </a:fld>
            <a:endParaRPr lang="en-GB"/>
          </a:p>
        </p:txBody>
      </p:sp>
    </p:spTree>
    <p:extLst>
      <p:ext uri="{BB962C8B-B14F-4D97-AF65-F5344CB8AC3E}">
        <p14:creationId xmlns:p14="http://schemas.microsoft.com/office/powerpoint/2010/main" val="289786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83A8E5-A97E-0514-A44F-E07072A20D1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7F293A-33C0-E213-CE05-DD2CEB25721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662BB2-AAB9-C3AB-65C5-0A245D00E43D}"/>
              </a:ext>
            </a:extLst>
          </p:cNvPr>
          <p:cNvSpPr>
            <a:spLocks noGrp="1"/>
          </p:cNvSpPr>
          <p:nvPr>
            <p:ph type="dt" sz="half" idx="10"/>
          </p:nvPr>
        </p:nvSpPr>
        <p:spPr>
          <a:xfrm>
            <a:off x="838200" y="6356350"/>
            <a:ext cx="2743200" cy="365125"/>
          </a:xfrm>
          <a:prstGeom prst="rect">
            <a:avLst/>
          </a:prstGeom>
        </p:spPr>
        <p:txBody>
          <a:bodyPr/>
          <a:lstStyle/>
          <a:p>
            <a:fld id="{2CBCD871-B125-4DBB-8312-1A38B1240D1D}" type="datetimeFigureOut">
              <a:rPr lang="en-GB" smtClean="0"/>
              <a:t>15/06/2022</a:t>
            </a:fld>
            <a:endParaRPr lang="en-GB"/>
          </a:p>
        </p:txBody>
      </p:sp>
      <p:sp>
        <p:nvSpPr>
          <p:cNvPr id="5" name="Footer Placeholder 4">
            <a:extLst>
              <a:ext uri="{FF2B5EF4-FFF2-40B4-BE49-F238E27FC236}">
                <a16:creationId xmlns:a16="http://schemas.microsoft.com/office/drawing/2014/main" id="{8DF83092-13A1-A28F-D370-E1DC3462911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2BEBF23-05CE-8453-268D-9460C0342938}"/>
              </a:ext>
            </a:extLst>
          </p:cNvPr>
          <p:cNvSpPr>
            <a:spLocks noGrp="1"/>
          </p:cNvSpPr>
          <p:nvPr>
            <p:ph type="sldNum" sz="quarter" idx="12"/>
          </p:nvPr>
        </p:nvSpPr>
        <p:spPr>
          <a:xfrm>
            <a:off x="8610600" y="6356350"/>
            <a:ext cx="2743200" cy="365125"/>
          </a:xfrm>
          <a:prstGeom prst="rect">
            <a:avLst/>
          </a:prstGeom>
        </p:spPr>
        <p:txBody>
          <a:bodyPr/>
          <a:lstStyle/>
          <a:p>
            <a:fld id="{F88DAA30-F066-48EB-B200-66959B6F783A}" type="slidenum">
              <a:rPr lang="en-GB" smtClean="0"/>
              <a:t>‹#›</a:t>
            </a:fld>
            <a:endParaRPr lang="en-GB"/>
          </a:p>
        </p:txBody>
      </p:sp>
    </p:spTree>
    <p:extLst>
      <p:ext uri="{BB962C8B-B14F-4D97-AF65-F5344CB8AC3E}">
        <p14:creationId xmlns:p14="http://schemas.microsoft.com/office/powerpoint/2010/main" val="213656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6/15/2022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987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9C9CA7B-DFD4-44B5-8C60-D14B8CD1FB59}" type="datetimeFigureOut">
              <a:rPr lang="en-US" smtClean="0"/>
              <a:t>6/15/2022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336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6/15/2022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191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6/15/2022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02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6/15/2022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1586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AA18ACC-A947-437B-A130-35BD54FDF1E9}" type="datetimeFigureOut">
              <a:rPr lang="en-US" smtClean="0"/>
              <a:t>6/15/2022</a:t>
            </a:fld>
            <a:endParaRPr lang="en-US" dirty="0"/>
          </a:p>
        </p:txBody>
      </p:sp>
      <p:sp>
        <p:nvSpPr>
          <p:cNvPr id="5" name="Footer Placeholder 3"/>
          <p:cNvSpPr>
            <a:spLocks noGrp="1"/>
          </p:cNvSpPr>
          <p:nvPr>
            <p:ph type="ftr" sz="quarter" idx="11"/>
          </p:nvPr>
        </p:nvSpPr>
        <p:spPr/>
        <p:txBody>
          <a:bodyPr/>
          <a:lstStyle/>
          <a:p>
            <a:r>
              <a:rPr lang="en-US"/>
              <a:t>
              </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8688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8D7E02-BCB8-4D50-A234-369438C08659}" type="datetimeFigureOut">
              <a:rPr lang="en-US" smtClean="0"/>
              <a:t>6/15/2022</a:t>
            </a:fld>
            <a:endParaRPr lang="en-US" dirty="0"/>
          </a:p>
        </p:txBody>
      </p:sp>
      <p:sp>
        <p:nvSpPr>
          <p:cNvPr id="5" name="Footer Placeholder 2"/>
          <p:cNvSpPr>
            <a:spLocks noGrp="1"/>
          </p:cNvSpPr>
          <p:nvPr>
            <p:ph type="ftr" sz="quarter" idx="11"/>
          </p:nvPr>
        </p:nvSpPr>
        <p:spPr/>
        <p:txBody>
          <a:bodyPr/>
          <a:lstStyle/>
          <a:p>
            <a:r>
              <a:rPr lang="en-US"/>
              <a:t>
              </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7207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6E86A4C-8E40-4F87-A4F0-01A0687C5742}" type="datetimeFigureOut">
              <a:rPr lang="en-US" smtClean="0"/>
              <a:t>6/15/2022</a:t>
            </a:fld>
            <a:endParaRPr lang="en-US" dirty="0"/>
          </a:p>
        </p:txBody>
      </p:sp>
      <p:sp>
        <p:nvSpPr>
          <p:cNvPr id="5" name="Footer Placeholder 5"/>
          <p:cNvSpPr>
            <a:spLocks noGrp="1"/>
          </p:cNvSpPr>
          <p:nvPr>
            <p:ph type="ftr" sz="quarter" idx="11"/>
          </p:nvPr>
        </p:nvSpPr>
        <p:spPr/>
        <p:txBody>
          <a:bodyPr/>
          <a:lstStyle/>
          <a:p>
            <a:r>
              <a:rPr lang="en-US"/>
              <a:t>
              </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58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B140-4BCC-A4EE-A4D2-BDD9A3CA83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3AE29D-AF68-409A-9C80-036C8332781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9EFD8-F321-5B19-D3F3-ABFC12DCDD49}"/>
              </a:ext>
            </a:extLst>
          </p:cNvPr>
          <p:cNvSpPr>
            <a:spLocks noGrp="1"/>
          </p:cNvSpPr>
          <p:nvPr>
            <p:ph type="dt" sz="half" idx="10"/>
          </p:nvPr>
        </p:nvSpPr>
        <p:spPr>
          <a:xfrm>
            <a:off x="838200" y="6356350"/>
            <a:ext cx="2743200" cy="365125"/>
          </a:xfrm>
          <a:prstGeom prst="rect">
            <a:avLst/>
          </a:prstGeom>
        </p:spPr>
        <p:txBody>
          <a:bodyPr/>
          <a:lstStyle/>
          <a:p>
            <a:fld id="{2CBCD871-B125-4DBB-8312-1A38B1240D1D}" type="datetimeFigureOut">
              <a:rPr lang="en-GB" smtClean="0"/>
              <a:t>15/06/2022</a:t>
            </a:fld>
            <a:endParaRPr lang="en-GB"/>
          </a:p>
        </p:txBody>
      </p:sp>
      <p:sp>
        <p:nvSpPr>
          <p:cNvPr id="5" name="Footer Placeholder 4">
            <a:extLst>
              <a:ext uri="{FF2B5EF4-FFF2-40B4-BE49-F238E27FC236}">
                <a16:creationId xmlns:a16="http://schemas.microsoft.com/office/drawing/2014/main" id="{5DD154D9-E900-0832-5C5A-AAD1CB09A70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39D8013-047A-AF66-A079-7F9B0B0B7D3D}"/>
              </a:ext>
            </a:extLst>
          </p:cNvPr>
          <p:cNvSpPr>
            <a:spLocks noGrp="1"/>
          </p:cNvSpPr>
          <p:nvPr>
            <p:ph type="sldNum" sz="quarter" idx="12"/>
          </p:nvPr>
        </p:nvSpPr>
        <p:spPr>
          <a:xfrm>
            <a:off x="8610600" y="6356350"/>
            <a:ext cx="2743200" cy="365125"/>
          </a:xfrm>
          <a:prstGeom prst="rect">
            <a:avLst/>
          </a:prstGeom>
        </p:spPr>
        <p:txBody>
          <a:bodyPr/>
          <a:lstStyle/>
          <a:p>
            <a:fld id="{F88DAA30-F066-48EB-B200-66959B6F783A}" type="slidenum">
              <a:rPr lang="en-GB" smtClean="0"/>
              <a:t>‹#›</a:t>
            </a:fld>
            <a:endParaRPr lang="en-GB"/>
          </a:p>
        </p:txBody>
      </p:sp>
    </p:spTree>
    <p:extLst>
      <p:ext uri="{BB962C8B-B14F-4D97-AF65-F5344CB8AC3E}">
        <p14:creationId xmlns:p14="http://schemas.microsoft.com/office/powerpoint/2010/main" val="1955008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6/15/2022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033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6/15/2022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583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6/15/2022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0733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6/15/2022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67687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6/15/2022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9657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86839-B9D8-4651-8783-F325ECE74E65}" type="datetimeFigureOut">
              <a:rPr lang="en-US" smtClean="0"/>
              <a:t>6/15/2022</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2476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484F64-32F6-45C5-931F-ADC1662401D0}" type="datetimeFigureOut">
              <a:rPr lang="en-US" smtClean="0"/>
              <a:t>6/15/2022</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47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6/15/2022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0711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6/15/2022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0894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478367" y="2286001"/>
            <a:ext cx="11209867" cy="4238625"/>
          </a:xfrm>
          <a:prstGeom prst="rect">
            <a:avLst/>
          </a:prstGeom>
          <a:solidFill>
            <a:srgbClr val="625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1800" dirty="0"/>
          </a:p>
        </p:txBody>
      </p:sp>
      <p:sp>
        <p:nvSpPr>
          <p:cNvPr id="6" name="Text Box 9"/>
          <p:cNvSpPr txBox="1">
            <a:spLocks noChangeArrowheads="1"/>
          </p:cNvSpPr>
          <p:nvPr/>
        </p:nvSpPr>
        <p:spPr bwMode="auto">
          <a:xfrm>
            <a:off x="478367" y="6523039"/>
            <a:ext cx="11207751" cy="274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200" dirty="0">
                <a:solidFill>
                  <a:schemeClr val="bg1"/>
                </a:solidFill>
                <a:latin typeface="Arial"/>
                <a:ea typeface="+mn-ea"/>
              </a:rPr>
              <a:t>www.bournemouth.ac.uk</a:t>
            </a:r>
          </a:p>
        </p:txBody>
      </p:sp>
      <p:sp>
        <p:nvSpPr>
          <p:cNvPr id="4098" name="Rectangle 2"/>
          <p:cNvSpPr>
            <a:spLocks noGrp="1" noChangeArrowheads="1"/>
          </p:cNvSpPr>
          <p:nvPr>
            <p:ph type="ctrTitle"/>
          </p:nvPr>
        </p:nvSpPr>
        <p:spPr>
          <a:xfrm>
            <a:off x="474134" y="2693989"/>
            <a:ext cx="10710333" cy="1470025"/>
          </a:xfrm>
          <a:prstGeom prst="rect">
            <a:avLst/>
          </a:prstGeom>
          <a:noFill/>
        </p:spPr>
        <p:txBody>
          <a:bodyPr/>
          <a:lstStyle>
            <a:lvl1pPr>
              <a:defRPr sz="4400"/>
            </a:lvl1pPr>
          </a:lstStyle>
          <a:p>
            <a:r>
              <a:rPr lang="en-US"/>
              <a:t>Click to edit Master title style</a:t>
            </a:r>
          </a:p>
        </p:txBody>
      </p:sp>
      <p:sp>
        <p:nvSpPr>
          <p:cNvPr id="4099" name="Rectangle 3"/>
          <p:cNvSpPr>
            <a:spLocks noGrp="1" noChangeArrowheads="1"/>
          </p:cNvSpPr>
          <p:nvPr>
            <p:ph type="subTitle" idx="1"/>
          </p:nvPr>
        </p:nvSpPr>
        <p:spPr>
          <a:xfrm>
            <a:off x="474134" y="4149726"/>
            <a:ext cx="10710333" cy="1871663"/>
          </a:xfrm>
        </p:spPr>
        <p:txBody>
          <a:bodyPr/>
          <a:lstStyle>
            <a:lvl1pPr marL="180975" indent="0">
              <a:buFontTx/>
              <a:buNone/>
              <a:defRPr sz="2400">
                <a:solidFill>
                  <a:schemeClr val="bg1"/>
                </a:solidFill>
                <a:latin typeface="Arial"/>
              </a:defRPr>
            </a:lvl1pPr>
          </a:lstStyle>
          <a:p>
            <a:r>
              <a:rPr lang="en-US" dirty="0"/>
              <a:t>Click to edit Master subtitle style</a:t>
            </a:r>
          </a:p>
        </p:txBody>
      </p:sp>
    </p:spTree>
    <p:extLst>
      <p:ext uri="{BB962C8B-B14F-4D97-AF65-F5344CB8AC3E}">
        <p14:creationId xmlns:p14="http://schemas.microsoft.com/office/powerpoint/2010/main" val="250556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C334-AC3C-338E-482D-65C85F5D375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667269-3A3F-16C5-CB7F-3CA30D76CCF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67BF64-8C61-7F35-C37E-A0D9ADBB4770}"/>
              </a:ext>
            </a:extLst>
          </p:cNvPr>
          <p:cNvSpPr>
            <a:spLocks noGrp="1"/>
          </p:cNvSpPr>
          <p:nvPr>
            <p:ph type="dt" sz="half" idx="10"/>
          </p:nvPr>
        </p:nvSpPr>
        <p:spPr>
          <a:xfrm>
            <a:off x="838200" y="6356350"/>
            <a:ext cx="2743200" cy="365125"/>
          </a:xfrm>
          <a:prstGeom prst="rect">
            <a:avLst/>
          </a:prstGeom>
        </p:spPr>
        <p:txBody>
          <a:bodyPr/>
          <a:lstStyle/>
          <a:p>
            <a:fld id="{2CBCD871-B125-4DBB-8312-1A38B1240D1D}" type="datetimeFigureOut">
              <a:rPr lang="en-GB" smtClean="0"/>
              <a:t>15/06/2022</a:t>
            </a:fld>
            <a:endParaRPr lang="en-GB"/>
          </a:p>
        </p:txBody>
      </p:sp>
      <p:sp>
        <p:nvSpPr>
          <p:cNvPr id="5" name="Footer Placeholder 4">
            <a:extLst>
              <a:ext uri="{FF2B5EF4-FFF2-40B4-BE49-F238E27FC236}">
                <a16:creationId xmlns:a16="http://schemas.microsoft.com/office/drawing/2014/main" id="{C12FFFA3-74B2-B952-B933-50D98BF135A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0DDD334-F017-1E55-51C1-EE522BE10D58}"/>
              </a:ext>
            </a:extLst>
          </p:cNvPr>
          <p:cNvSpPr>
            <a:spLocks noGrp="1"/>
          </p:cNvSpPr>
          <p:nvPr>
            <p:ph type="sldNum" sz="quarter" idx="12"/>
          </p:nvPr>
        </p:nvSpPr>
        <p:spPr>
          <a:xfrm>
            <a:off x="8610600" y="6356350"/>
            <a:ext cx="2743200" cy="365125"/>
          </a:xfrm>
          <a:prstGeom prst="rect">
            <a:avLst/>
          </a:prstGeom>
        </p:spPr>
        <p:txBody>
          <a:bodyPr/>
          <a:lstStyle/>
          <a:p>
            <a:fld id="{F88DAA30-F066-48EB-B200-66959B6F783A}" type="slidenum">
              <a:rPr lang="en-GB" smtClean="0"/>
              <a:t>‹#›</a:t>
            </a:fld>
            <a:endParaRPr lang="en-GB"/>
          </a:p>
        </p:txBody>
      </p:sp>
    </p:spTree>
    <p:extLst>
      <p:ext uri="{BB962C8B-B14F-4D97-AF65-F5344CB8AC3E}">
        <p14:creationId xmlns:p14="http://schemas.microsoft.com/office/powerpoint/2010/main" val="2652037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4234" y="404813"/>
            <a:ext cx="8955617" cy="100806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6845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95035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44234" y="404813"/>
            <a:ext cx="8955617" cy="100806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74133" y="1844676"/>
            <a:ext cx="5403851" cy="4646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81185" y="1844676"/>
            <a:ext cx="5405967" cy="4646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9780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7623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44234" y="404813"/>
            <a:ext cx="8955617" cy="1008062"/>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520645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184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3437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9543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44234" y="404813"/>
            <a:ext cx="8955617" cy="1008062"/>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5232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404814"/>
            <a:ext cx="2755900" cy="60864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4134" y="404814"/>
            <a:ext cx="8066617" cy="608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72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0AEA0-3FAF-3DEE-8A29-85A866E4E31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4D1BF8-D1C3-13D2-8582-975A1A32A8F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EA3D78-8701-1595-FC12-C83829F6E08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8B2D30-640F-7351-1057-3FB793C2F024}"/>
              </a:ext>
            </a:extLst>
          </p:cNvPr>
          <p:cNvSpPr>
            <a:spLocks noGrp="1"/>
          </p:cNvSpPr>
          <p:nvPr>
            <p:ph type="dt" sz="half" idx="10"/>
          </p:nvPr>
        </p:nvSpPr>
        <p:spPr>
          <a:xfrm>
            <a:off x="838200" y="6356350"/>
            <a:ext cx="2743200" cy="365125"/>
          </a:xfrm>
          <a:prstGeom prst="rect">
            <a:avLst/>
          </a:prstGeom>
        </p:spPr>
        <p:txBody>
          <a:bodyPr/>
          <a:lstStyle/>
          <a:p>
            <a:fld id="{2CBCD871-B125-4DBB-8312-1A38B1240D1D}" type="datetimeFigureOut">
              <a:rPr lang="en-GB" smtClean="0"/>
              <a:t>15/06/2022</a:t>
            </a:fld>
            <a:endParaRPr lang="en-GB"/>
          </a:p>
        </p:txBody>
      </p:sp>
      <p:sp>
        <p:nvSpPr>
          <p:cNvPr id="6" name="Footer Placeholder 5">
            <a:extLst>
              <a:ext uri="{FF2B5EF4-FFF2-40B4-BE49-F238E27FC236}">
                <a16:creationId xmlns:a16="http://schemas.microsoft.com/office/drawing/2014/main" id="{FA1E60F5-0667-C807-D8EA-A5883A4AD10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42CBCC3-5546-7782-F542-D4B20363B824}"/>
              </a:ext>
            </a:extLst>
          </p:cNvPr>
          <p:cNvSpPr>
            <a:spLocks noGrp="1"/>
          </p:cNvSpPr>
          <p:nvPr>
            <p:ph type="sldNum" sz="quarter" idx="12"/>
          </p:nvPr>
        </p:nvSpPr>
        <p:spPr>
          <a:xfrm>
            <a:off x="8610600" y="6356350"/>
            <a:ext cx="2743200" cy="365125"/>
          </a:xfrm>
          <a:prstGeom prst="rect">
            <a:avLst/>
          </a:prstGeom>
        </p:spPr>
        <p:txBody>
          <a:bodyPr/>
          <a:lstStyle/>
          <a:p>
            <a:fld id="{F88DAA30-F066-48EB-B200-66959B6F783A}" type="slidenum">
              <a:rPr lang="en-GB" smtClean="0"/>
              <a:t>‹#›</a:t>
            </a:fld>
            <a:endParaRPr lang="en-GB"/>
          </a:p>
        </p:txBody>
      </p:sp>
    </p:spTree>
    <p:extLst>
      <p:ext uri="{BB962C8B-B14F-4D97-AF65-F5344CB8AC3E}">
        <p14:creationId xmlns:p14="http://schemas.microsoft.com/office/powerpoint/2010/main" val="17516507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09600" y="6494465"/>
            <a:ext cx="10972800" cy="363537"/>
          </a:xfrm>
          <a:prstGeom prst="rect">
            <a:avLst/>
          </a:prstGeom>
        </p:spPr>
        <p:txBody>
          <a:bodyPr/>
          <a:lstStyle>
            <a:lvl1pPr>
              <a:defRPr/>
            </a:lvl1pPr>
          </a:lstStyle>
          <a:p>
            <a:pPr>
              <a:defRPr/>
            </a:pPr>
            <a:fld id="{0A063666-A5B6-4CCF-9329-681EB793CF14}" type="slidenum">
              <a:rPr lang="en-US" altLang="en-US"/>
              <a:pPr>
                <a:defRPr/>
              </a:pPr>
              <a:t>‹#›</a:t>
            </a:fld>
            <a:endParaRPr lang="en-US" altLang="en-US" dirty="0"/>
          </a:p>
        </p:txBody>
      </p:sp>
    </p:spTree>
    <p:extLst>
      <p:ext uri="{BB962C8B-B14F-4D97-AF65-F5344CB8AC3E}">
        <p14:creationId xmlns:p14="http://schemas.microsoft.com/office/powerpoint/2010/main" val="120747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C21A-EE05-8936-C24C-82FE145A651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07FFA3-0000-39DD-D568-BEE6DC730FB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69DDC-E539-BA9C-3045-B65B14DF386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4DE424-0E58-CD40-F70D-41A35251020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0E6CD-6280-F0C8-B806-64CEE515C25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BFC636-2A54-3D0F-FDC0-86B43F942642}"/>
              </a:ext>
            </a:extLst>
          </p:cNvPr>
          <p:cNvSpPr>
            <a:spLocks noGrp="1"/>
          </p:cNvSpPr>
          <p:nvPr>
            <p:ph type="dt" sz="half" idx="10"/>
          </p:nvPr>
        </p:nvSpPr>
        <p:spPr>
          <a:xfrm>
            <a:off x="838200" y="6356350"/>
            <a:ext cx="2743200" cy="365125"/>
          </a:xfrm>
          <a:prstGeom prst="rect">
            <a:avLst/>
          </a:prstGeom>
        </p:spPr>
        <p:txBody>
          <a:bodyPr/>
          <a:lstStyle/>
          <a:p>
            <a:fld id="{2CBCD871-B125-4DBB-8312-1A38B1240D1D}" type="datetimeFigureOut">
              <a:rPr lang="en-GB" smtClean="0"/>
              <a:t>15/06/2022</a:t>
            </a:fld>
            <a:endParaRPr lang="en-GB"/>
          </a:p>
        </p:txBody>
      </p:sp>
      <p:sp>
        <p:nvSpPr>
          <p:cNvPr id="8" name="Footer Placeholder 7">
            <a:extLst>
              <a:ext uri="{FF2B5EF4-FFF2-40B4-BE49-F238E27FC236}">
                <a16:creationId xmlns:a16="http://schemas.microsoft.com/office/drawing/2014/main" id="{E160CAED-A792-61CE-9E38-12C3DDC58EC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29FF9ED-11C2-7B08-57FB-85F5E01010A3}"/>
              </a:ext>
            </a:extLst>
          </p:cNvPr>
          <p:cNvSpPr>
            <a:spLocks noGrp="1"/>
          </p:cNvSpPr>
          <p:nvPr>
            <p:ph type="sldNum" sz="quarter" idx="12"/>
          </p:nvPr>
        </p:nvSpPr>
        <p:spPr>
          <a:xfrm>
            <a:off x="8610600" y="6356350"/>
            <a:ext cx="2743200" cy="365125"/>
          </a:xfrm>
          <a:prstGeom prst="rect">
            <a:avLst/>
          </a:prstGeom>
        </p:spPr>
        <p:txBody>
          <a:bodyPr/>
          <a:lstStyle/>
          <a:p>
            <a:fld id="{F88DAA30-F066-48EB-B200-66959B6F783A}" type="slidenum">
              <a:rPr lang="en-GB" smtClean="0"/>
              <a:t>‹#›</a:t>
            </a:fld>
            <a:endParaRPr lang="en-GB"/>
          </a:p>
        </p:txBody>
      </p:sp>
    </p:spTree>
    <p:extLst>
      <p:ext uri="{BB962C8B-B14F-4D97-AF65-F5344CB8AC3E}">
        <p14:creationId xmlns:p14="http://schemas.microsoft.com/office/powerpoint/2010/main" val="316975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A1A1-AB08-AFB2-71BB-14AFCCC1E9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D517ED-DEEC-E567-8115-7855ECEBB2B6}"/>
              </a:ext>
            </a:extLst>
          </p:cNvPr>
          <p:cNvSpPr>
            <a:spLocks noGrp="1"/>
          </p:cNvSpPr>
          <p:nvPr>
            <p:ph type="dt" sz="half" idx="10"/>
          </p:nvPr>
        </p:nvSpPr>
        <p:spPr>
          <a:xfrm>
            <a:off x="838200" y="6356350"/>
            <a:ext cx="2743200" cy="365125"/>
          </a:xfrm>
          <a:prstGeom prst="rect">
            <a:avLst/>
          </a:prstGeom>
        </p:spPr>
        <p:txBody>
          <a:bodyPr/>
          <a:lstStyle/>
          <a:p>
            <a:fld id="{2CBCD871-B125-4DBB-8312-1A38B1240D1D}" type="datetimeFigureOut">
              <a:rPr lang="en-GB" smtClean="0"/>
              <a:t>15/06/2022</a:t>
            </a:fld>
            <a:endParaRPr lang="en-GB"/>
          </a:p>
        </p:txBody>
      </p:sp>
      <p:sp>
        <p:nvSpPr>
          <p:cNvPr id="4" name="Footer Placeholder 3">
            <a:extLst>
              <a:ext uri="{FF2B5EF4-FFF2-40B4-BE49-F238E27FC236}">
                <a16:creationId xmlns:a16="http://schemas.microsoft.com/office/drawing/2014/main" id="{100702AB-735A-29D5-F6D8-3DC879B1071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8AF0410-E475-56B2-E72B-C1A7C11FAE4F}"/>
              </a:ext>
            </a:extLst>
          </p:cNvPr>
          <p:cNvSpPr>
            <a:spLocks noGrp="1"/>
          </p:cNvSpPr>
          <p:nvPr>
            <p:ph type="sldNum" sz="quarter" idx="12"/>
          </p:nvPr>
        </p:nvSpPr>
        <p:spPr>
          <a:xfrm>
            <a:off x="8610600" y="6356350"/>
            <a:ext cx="2743200" cy="365125"/>
          </a:xfrm>
          <a:prstGeom prst="rect">
            <a:avLst/>
          </a:prstGeom>
        </p:spPr>
        <p:txBody>
          <a:bodyPr/>
          <a:lstStyle/>
          <a:p>
            <a:fld id="{F88DAA30-F066-48EB-B200-66959B6F783A}" type="slidenum">
              <a:rPr lang="en-GB" smtClean="0"/>
              <a:t>‹#›</a:t>
            </a:fld>
            <a:endParaRPr lang="en-GB"/>
          </a:p>
        </p:txBody>
      </p:sp>
    </p:spTree>
    <p:extLst>
      <p:ext uri="{BB962C8B-B14F-4D97-AF65-F5344CB8AC3E}">
        <p14:creationId xmlns:p14="http://schemas.microsoft.com/office/powerpoint/2010/main" val="368581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064964-3B8A-F3D6-4B60-8935D5A6237C}"/>
              </a:ext>
            </a:extLst>
          </p:cNvPr>
          <p:cNvSpPr>
            <a:spLocks noGrp="1"/>
          </p:cNvSpPr>
          <p:nvPr>
            <p:ph type="dt" sz="half" idx="10"/>
          </p:nvPr>
        </p:nvSpPr>
        <p:spPr>
          <a:xfrm>
            <a:off x="838200" y="6356350"/>
            <a:ext cx="2743200" cy="365125"/>
          </a:xfrm>
          <a:prstGeom prst="rect">
            <a:avLst/>
          </a:prstGeom>
        </p:spPr>
        <p:txBody>
          <a:bodyPr/>
          <a:lstStyle/>
          <a:p>
            <a:fld id="{2CBCD871-B125-4DBB-8312-1A38B1240D1D}" type="datetimeFigureOut">
              <a:rPr lang="en-GB" smtClean="0"/>
              <a:t>15/06/2022</a:t>
            </a:fld>
            <a:endParaRPr lang="en-GB"/>
          </a:p>
        </p:txBody>
      </p:sp>
      <p:sp>
        <p:nvSpPr>
          <p:cNvPr id="3" name="Footer Placeholder 2">
            <a:extLst>
              <a:ext uri="{FF2B5EF4-FFF2-40B4-BE49-F238E27FC236}">
                <a16:creationId xmlns:a16="http://schemas.microsoft.com/office/drawing/2014/main" id="{FCE54103-B2AD-5AEF-8709-A8418D3816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1090EA9-D3BE-92A8-5166-899A7ED0A864}"/>
              </a:ext>
            </a:extLst>
          </p:cNvPr>
          <p:cNvSpPr>
            <a:spLocks noGrp="1"/>
          </p:cNvSpPr>
          <p:nvPr>
            <p:ph type="sldNum" sz="quarter" idx="12"/>
          </p:nvPr>
        </p:nvSpPr>
        <p:spPr>
          <a:xfrm>
            <a:off x="8610600" y="6356350"/>
            <a:ext cx="2743200" cy="365125"/>
          </a:xfrm>
          <a:prstGeom prst="rect">
            <a:avLst/>
          </a:prstGeom>
        </p:spPr>
        <p:txBody>
          <a:bodyPr/>
          <a:lstStyle/>
          <a:p>
            <a:fld id="{F88DAA30-F066-48EB-B200-66959B6F783A}" type="slidenum">
              <a:rPr lang="en-GB" smtClean="0"/>
              <a:t>‹#›</a:t>
            </a:fld>
            <a:endParaRPr lang="en-GB"/>
          </a:p>
        </p:txBody>
      </p:sp>
    </p:spTree>
    <p:extLst>
      <p:ext uri="{BB962C8B-B14F-4D97-AF65-F5344CB8AC3E}">
        <p14:creationId xmlns:p14="http://schemas.microsoft.com/office/powerpoint/2010/main" val="401086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635F-A4B8-D213-92D2-AFA344BD5E7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A69868-03ED-A2E6-A8D9-8C9E4B6565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768D31-A04C-3C14-A27C-102531C38C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E0CA1-E059-6A82-72FE-720426DE3460}"/>
              </a:ext>
            </a:extLst>
          </p:cNvPr>
          <p:cNvSpPr>
            <a:spLocks noGrp="1"/>
          </p:cNvSpPr>
          <p:nvPr>
            <p:ph type="dt" sz="half" idx="10"/>
          </p:nvPr>
        </p:nvSpPr>
        <p:spPr>
          <a:xfrm>
            <a:off x="838200" y="6356350"/>
            <a:ext cx="2743200" cy="365125"/>
          </a:xfrm>
          <a:prstGeom prst="rect">
            <a:avLst/>
          </a:prstGeom>
        </p:spPr>
        <p:txBody>
          <a:bodyPr/>
          <a:lstStyle/>
          <a:p>
            <a:fld id="{2CBCD871-B125-4DBB-8312-1A38B1240D1D}" type="datetimeFigureOut">
              <a:rPr lang="en-GB" smtClean="0"/>
              <a:t>15/06/2022</a:t>
            </a:fld>
            <a:endParaRPr lang="en-GB"/>
          </a:p>
        </p:txBody>
      </p:sp>
      <p:sp>
        <p:nvSpPr>
          <p:cNvPr id="6" name="Footer Placeholder 5">
            <a:extLst>
              <a:ext uri="{FF2B5EF4-FFF2-40B4-BE49-F238E27FC236}">
                <a16:creationId xmlns:a16="http://schemas.microsoft.com/office/drawing/2014/main" id="{0BF4E502-4196-78B2-1E1A-D317E34E995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55A118A-F72D-CAEE-3D44-DD9C6DC7970B}"/>
              </a:ext>
            </a:extLst>
          </p:cNvPr>
          <p:cNvSpPr>
            <a:spLocks noGrp="1"/>
          </p:cNvSpPr>
          <p:nvPr>
            <p:ph type="sldNum" sz="quarter" idx="12"/>
          </p:nvPr>
        </p:nvSpPr>
        <p:spPr>
          <a:xfrm>
            <a:off x="8610600" y="6356350"/>
            <a:ext cx="2743200" cy="365125"/>
          </a:xfrm>
          <a:prstGeom prst="rect">
            <a:avLst/>
          </a:prstGeom>
        </p:spPr>
        <p:txBody>
          <a:bodyPr/>
          <a:lstStyle/>
          <a:p>
            <a:fld id="{F88DAA30-F066-48EB-B200-66959B6F783A}" type="slidenum">
              <a:rPr lang="en-GB" smtClean="0"/>
              <a:t>‹#›</a:t>
            </a:fld>
            <a:endParaRPr lang="en-GB"/>
          </a:p>
        </p:txBody>
      </p:sp>
    </p:spTree>
    <p:extLst>
      <p:ext uri="{BB962C8B-B14F-4D97-AF65-F5344CB8AC3E}">
        <p14:creationId xmlns:p14="http://schemas.microsoft.com/office/powerpoint/2010/main" val="133303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4C2AF-B58A-7391-5F8D-71A2921BA8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B42D3F-4F09-EDF9-D3F3-B9E8AF3DDE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6A4ECB-9D7E-0E11-1171-D2D03ABFA7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23DC8-1A86-EA91-129A-881508BDB458}"/>
              </a:ext>
            </a:extLst>
          </p:cNvPr>
          <p:cNvSpPr>
            <a:spLocks noGrp="1"/>
          </p:cNvSpPr>
          <p:nvPr>
            <p:ph type="dt" sz="half" idx="10"/>
          </p:nvPr>
        </p:nvSpPr>
        <p:spPr>
          <a:xfrm>
            <a:off x="838200" y="6356350"/>
            <a:ext cx="2743200" cy="365125"/>
          </a:xfrm>
          <a:prstGeom prst="rect">
            <a:avLst/>
          </a:prstGeom>
        </p:spPr>
        <p:txBody>
          <a:bodyPr/>
          <a:lstStyle/>
          <a:p>
            <a:fld id="{2CBCD871-B125-4DBB-8312-1A38B1240D1D}" type="datetimeFigureOut">
              <a:rPr lang="en-GB" smtClean="0"/>
              <a:t>15/06/2022</a:t>
            </a:fld>
            <a:endParaRPr lang="en-GB"/>
          </a:p>
        </p:txBody>
      </p:sp>
      <p:sp>
        <p:nvSpPr>
          <p:cNvPr id="6" name="Footer Placeholder 5">
            <a:extLst>
              <a:ext uri="{FF2B5EF4-FFF2-40B4-BE49-F238E27FC236}">
                <a16:creationId xmlns:a16="http://schemas.microsoft.com/office/drawing/2014/main" id="{AC613ED8-FD9B-D433-5A73-9B53D45CA94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3AF1FD5-0B52-B4E3-3C17-F0E8F047F473}"/>
              </a:ext>
            </a:extLst>
          </p:cNvPr>
          <p:cNvSpPr>
            <a:spLocks noGrp="1"/>
          </p:cNvSpPr>
          <p:nvPr>
            <p:ph type="sldNum" sz="quarter" idx="12"/>
          </p:nvPr>
        </p:nvSpPr>
        <p:spPr>
          <a:xfrm>
            <a:off x="8610600" y="6356350"/>
            <a:ext cx="2743200" cy="365125"/>
          </a:xfrm>
          <a:prstGeom prst="rect">
            <a:avLst/>
          </a:prstGeom>
        </p:spPr>
        <p:txBody>
          <a:bodyPr/>
          <a:lstStyle/>
          <a:p>
            <a:fld id="{F88DAA30-F066-48EB-B200-66959B6F783A}" type="slidenum">
              <a:rPr lang="en-GB" smtClean="0"/>
              <a:t>‹#›</a:t>
            </a:fld>
            <a:endParaRPr lang="en-GB"/>
          </a:p>
        </p:txBody>
      </p:sp>
    </p:spTree>
    <p:extLst>
      <p:ext uri="{BB962C8B-B14F-4D97-AF65-F5344CB8AC3E}">
        <p14:creationId xmlns:p14="http://schemas.microsoft.com/office/powerpoint/2010/main" val="91432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3.jpe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3.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17" descr="Age UK Herefordshire &amp; Worcestershire Logo CMYK C"/>
          <p:cNvPicPr>
            <a:picLocks noChangeAspect="1" noChangeArrowheads="1"/>
          </p:cNvPicPr>
          <p:nvPr userDrawn="1"/>
        </p:nvPicPr>
        <p:blipFill>
          <a:blip r:embed="rId13" cstate="print"/>
          <a:srcRect/>
          <a:stretch>
            <a:fillRect/>
          </a:stretch>
        </p:blipFill>
        <p:spPr bwMode="auto">
          <a:xfrm>
            <a:off x="6930800" y="504938"/>
            <a:ext cx="3155344" cy="746577"/>
          </a:xfrm>
          <a:prstGeom prst="rect">
            <a:avLst/>
          </a:prstGeom>
          <a:noFill/>
          <a:ln w="9525">
            <a:noFill/>
            <a:miter lim="800000"/>
            <a:headEnd/>
            <a:tailEnd/>
          </a:ln>
        </p:spPr>
      </p:pic>
      <p:pic>
        <p:nvPicPr>
          <p:cNvPr id="3" name="Picture 2"/>
          <p:cNvPicPr>
            <a:picLocks noChangeAspect="1"/>
          </p:cNvPicPr>
          <p:nvPr userDrawn="1"/>
        </p:nvPicPr>
        <p:blipFill>
          <a:blip r:embed="rId14"/>
          <a:stretch>
            <a:fillRect/>
          </a:stretch>
        </p:blipFill>
        <p:spPr>
          <a:xfrm>
            <a:off x="3084599" y="306798"/>
            <a:ext cx="954001" cy="1022143"/>
          </a:xfrm>
          <a:prstGeom prst="rect">
            <a:avLst/>
          </a:prstGeom>
        </p:spPr>
      </p:pic>
      <p:pic>
        <p:nvPicPr>
          <p:cNvPr id="4" name="Picture 3" descr="safeguarding_logo_final">
            <a:extLst>
              <a:ext uri="{FF2B5EF4-FFF2-40B4-BE49-F238E27FC236}">
                <a16:creationId xmlns:a16="http://schemas.microsoft.com/office/drawing/2014/main" id="{E027AABE-84B0-4027-A750-16BABC95A7E1}"/>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604657" y="561249"/>
            <a:ext cx="1974397" cy="633957"/>
          </a:xfrm>
          <a:prstGeom prst="rect">
            <a:avLst/>
          </a:prstGeom>
          <a:noFill/>
          <a:ln>
            <a:noFill/>
          </a:ln>
        </p:spPr>
      </p:pic>
    </p:spTree>
    <p:extLst>
      <p:ext uri="{BB962C8B-B14F-4D97-AF65-F5344CB8AC3E}">
        <p14:creationId xmlns:p14="http://schemas.microsoft.com/office/powerpoint/2010/main" val="3930248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E451C3-0FF4-47C4-B829-773ADF60F88C}" type="datetimeFigureOut">
              <a:rPr lang="en-US" smtClean="0"/>
              <a:t>6/15/2022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pic>
        <p:nvPicPr>
          <p:cNvPr id="13" name="Picture 17" descr="Age UK Herefordshire &amp; Worcestershire Logo CMYK C"/>
          <p:cNvPicPr>
            <a:picLocks noChangeAspect="1" noChangeArrowheads="1"/>
          </p:cNvPicPr>
          <p:nvPr userDrawn="1"/>
        </p:nvPicPr>
        <p:blipFill>
          <a:blip r:embed="rId23" cstate="print"/>
          <a:srcRect/>
          <a:stretch>
            <a:fillRect/>
          </a:stretch>
        </p:blipFill>
        <p:spPr bwMode="auto">
          <a:xfrm>
            <a:off x="6444268" y="534511"/>
            <a:ext cx="3155344" cy="746577"/>
          </a:xfrm>
          <a:prstGeom prst="rect">
            <a:avLst/>
          </a:prstGeom>
          <a:noFill/>
          <a:ln w="9525">
            <a:noFill/>
            <a:miter lim="800000"/>
            <a:headEnd/>
            <a:tailEnd/>
          </a:ln>
        </p:spPr>
      </p:pic>
      <p:pic>
        <p:nvPicPr>
          <p:cNvPr id="15" name="Picture 14"/>
          <p:cNvPicPr>
            <a:picLocks noChangeAspect="1"/>
          </p:cNvPicPr>
          <p:nvPr userDrawn="1"/>
        </p:nvPicPr>
        <p:blipFill>
          <a:blip r:embed="rId24"/>
          <a:stretch>
            <a:fillRect/>
          </a:stretch>
        </p:blipFill>
        <p:spPr>
          <a:xfrm>
            <a:off x="2598067" y="336371"/>
            <a:ext cx="954001" cy="1022143"/>
          </a:xfrm>
          <a:prstGeom prst="rect">
            <a:avLst/>
          </a:prstGeom>
        </p:spPr>
      </p:pic>
      <p:pic>
        <p:nvPicPr>
          <p:cNvPr id="17" name="Picture 16" descr="safeguarding_logo_final">
            <a:extLst>
              <a:ext uri="{FF2B5EF4-FFF2-40B4-BE49-F238E27FC236}">
                <a16:creationId xmlns:a16="http://schemas.microsoft.com/office/drawing/2014/main" id="{E027AABE-84B0-4027-A750-16BABC95A7E1}"/>
              </a:ext>
            </a:extLst>
          </p:cNvPr>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4118125" y="590822"/>
            <a:ext cx="1974397" cy="633957"/>
          </a:xfrm>
          <a:prstGeom prst="rect">
            <a:avLst/>
          </a:prstGeom>
          <a:noFill/>
          <a:ln>
            <a:noFill/>
          </a:ln>
        </p:spPr>
      </p:pic>
    </p:spTree>
    <p:extLst>
      <p:ext uri="{BB962C8B-B14F-4D97-AF65-F5344CB8AC3E}">
        <p14:creationId xmlns:p14="http://schemas.microsoft.com/office/powerpoint/2010/main" val="27875252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74134" y="1844676"/>
            <a:ext cx="11013017"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10"/>
          <p:cNvSpPr txBox="1">
            <a:spLocks noChangeArrowheads="1"/>
          </p:cNvSpPr>
          <p:nvPr/>
        </p:nvSpPr>
        <p:spPr bwMode="auto">
          <a:xfrm>
            <a:off x="474134" y="6500814"/>
            <a:ext cx="11025717" cy="274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200" kern="1200" dirty="0">
                <a:solidFill>
                  <a:schemeClr val="bg1"/>
                </a:solidFill>
                <a:latin typeface="Arial"/>
                <a:ea typeface="ＭＳ Ｐゴシック" pitchFamily="34" charset="-128"/>
                <a:cs typeface="Arial" charset="0"/>
              </a:rPr>
              <a:t>www.ncpqsw.com</a:t>
            </a:r>
          </a:p>
        </p:txBody>
      </p:sp>
      <p:sp>
        <p:nvSpPr>
          <p:cNvPr id="1030" name="Rectangle 11"/>
          <p:cNvSpPr>
            <a:spLocks noChangeArrowheads="1"/>
          </p:cNvSpPr>
          <p:nvPr/>
        </p:nvSpPr>
        <p:spPr bwMode="auto">
          <a:xfrm>
            <a:off x="11599333" y="6483350"/>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44AE6528-D929-42DD-A700-438A2FE8B70D}" type="slidenum">
              <a:rPr lang="en-US" sz="1200"/>
              <a:pPr algn="r"/>
              <a:t>‹#›</a:t>
            </a:fld>
            <a:endParaRPr lang="en-US" sz="1200" dirty="0"/>
          </a:p>
        </p:txBody>
      </p:sp>
      <p:pic>
        <p:nvPicPr>
          <p:cNvPr id="7" name="Picture 17" descr="Age UK Herefordshire &amp; Worcestershire Logo CMYK C"/>
          <p:cNvPicPr>
            <a:picLocks noChangeAspect="1" noChangeArrowheads="1"/>
          </p:cNvPicPr>
          <p:nvPr userDrawn="1"/>
        </p:nvPicPr>
        <p:blipFill>
          <a:blip r:embed="rId14" cstate="print"/>
          <a:srcRect/>
          <a:stretch>
            <a:fillRect/>
          </a:stretch>
        </p:blipFill>
        <p:spPr bwMode="auto">
          <a:xfrm>
            <a:off x="6930800" y="504938"/>
            <a:ext cx="3155344" cy="746577"/>
          </a:xfrm>
          <a:prstGeom prst="rect">
            <a:avLst/>
          </a:prstGeom>
          <a:noFill/>
          <a:ln w="9525">
            <a:noFill/>
            <a:miter lim="800000"/>
            <a:headEnd/>
            <a:tailEnd/>
          </a:ln>
        </p:spPr>
      </p:pic>
      <p:pic>
        <p:nvPicPr>
          <p:cNvPr id="8" name="Picture 7"/>
          <p:cNvPicPr>
            <a:picLocks noChangeAspect="1"/>
          </p:cNvPicPr>
          <p:nvPr userDrawn="1"/>
        </p:nvPicPr>
        <p:blipFill>
          <a:blip r:embed="rId15"/>
          <a:stretch>
            <a:fillRect/>
          </a:stretch>
        </p:blipFill>
        <p:spPr>
          <a:xfrm>
            <a:off x="3084599" y="306798"/>
            <a:ext cx="954001" cy="1022143"/>
          </a:xfrm>
          <a:prstGeom prst="rect">
            <a:avLst/>
          </a:prstGeom>
        </p:spPr>
      </p:pic>
      <p:pic>
        <p:nvPicPr>
          <p:cNvPr id="9" name="Picture 8" descr="safeguarding_logo_final">
            <a:extLst>
              <a:ext uri="{FF2B5EF4-FFF2-40B4-BE49-F238E27FC236}">
                <a16:creationId xmlns:a16="http://schemas.microsoft.com/office/drawing/2014/main" id="{E027AABE-84B0-4027-A750-16BABC95A7E1}"/>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04657" y="561249"/>
            <a:ext cx="1974397" cy="633957"/>
          </a:xfrm>
          <a:prstGeom prst="rect">
            <a:avLst/>
          </a:prstGeom>
          <a:noFill/>
          <a:ln>
            <a:noFill/>
          </a:ln>
        </p:spPr>
      </p:pic>
    </p:spTree>
    <p:extLst>
      <p:ext uri="{BB962C8B-B14F-4D97-AF65-F5344CB8AC3E}">
        <p14:creationId xmlns:p14="http://schemas.microsoft.com/office/powerpoint/2010/main" val="29575667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Arial"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0.xml"/><Relationship Id="rId5" Type="http://schemas.openxmlformats.org/officeDocument/2006/relationships/hyperlink" Target="https://ncpqsw.com/publications/advance-care-planning/" TargetMode="External"/><Relationship Id="rId4" Type="http://schemas.openxmlformats.org/officeDocument/2006/relationships/hyperlink" Target="https://ncpqsw.com/publications/guidance-on-the-use-of-the-mental-capacity-act-for-decisions-regarding-clinical-treatment-and-care-an-introduc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0.xml"/><Relationship Id="rId5" Type="http://schemas.openxmlformats.org/officeDocument/2006/relationships/hyperlink" Target="https://ncpqsw.com/publications/advance-decisions-to-refuse-treatment/" TargetMode="External"/><Relationship Id="rId4" Type="http://schemas.openxmlformats.org/officeDocument/2006/relationships/hyperlink" Target="https://ncpqsw.com/publications/next-of-kin-understanding-decision-making-authorit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kbrown@bournemouth.ac.uk" TargetMode="Externa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www.researchinpractice.org.uk/adults/publications/2017/october/sexual-exploitation-brief-guide-2017/" TargetMode="External"/><Relationship Id="rId2" Type="http://schemas.openxmlformats.org/officeDocument/2006/relationships/hyperlink" Target="https://www.gov.uk/government/publications/modern-slavery-how-to-identify-and-support-victims" TargetMode="External"/><Relationship Id="rId1" Type="http://schemas.openxmlformats.org/officeDocument/2006/relationships/slideLayout" Target="../slideLayouts/slideLayout13.xml"/><Relationship Id="rId5" Type="http://schemas.openxmlformats.org/officeDocument/2006/relationships/hyperlink" Target="https://actearly.uk/spot-the-signs/what-to-look-for/" TargetMode="External"/><Relationship Id="rId4" Type="http://schemas.openxmlformats.org/officeDocument/2006/relationships/hyperlink" Target="http://www.keepingadultssafeinshropshire.org.uk/media/1174/criminal-exploitation-and-county-lines-learning-briefing-sept-2019.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hyperlink" Target="https://ncpqsw.com/publications/the-language-of-scams/" TargetMode="External"/><Relationship Id="rId2" Type="http://schemas.openxmlformats.org/officeDocument/2006/relationships/image" Target="../media/image9.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032" y="1183323"/>
            <a:ext cx="9144000" cy="1547685"/>
          </a:xfrm>
        </p:spPr>
        <p:txBody>
          <a:bodyPr/>
          <a:lstStyle/>
          <a:p>
            <a:r>
              <a:rPr lang="en-GB" sz="6600" b="1" dirty="0">
                <a:solidFill>
                  <a:srgbClr val="7030A0"/>
                </a:solidFill>
              </a:rPr>
              <a:t>M</a:t>
            </a:r>
            <a:r>
              <a:rPr lang="en-GB" sz="6600" b="1" dirty="0" smtClean="0">
                <a:solidFill>
                  <a:srgbClr val="7030A0"/>
                </a:solidFill>
              </a:rPr>
              <a:t>eeting etiquette</a:t>
            </a:r>
            <a:endParaRPr lang="en-GB" sz="6600" b="1" dirty="0">
              <a:solidFill>
                <a:srgbClr val="7030A0"/>
              </a:solidFill>
            </a:endParaRPr>
          </a:p>
        </p:txBody>
      </p:sp>
      <p:sp>
        <p:nvSpPr>
          <p:cNvPr id="3" name="Content Placeholder 2"/>
          <p:cNvSpPr>
            <a:spLocks noGrp="1"/>
          </p:cNvSpPr>
          <p:nvPr>
            <p:ph type="subTitle" idx="1"/>
          </p:nvPr>
        </p:nvSpPr>
        <p:spPr>
          <a:xfrm>
            <a:off x="1438656" y="2846134"/>
            <a:ext cx="9765792" cy="1655762"/>
          </a:xfrm>
        </p:spPr>
        <p:txBody>
          <a:bodyPr>
            <a:noAutofit/>
          </a:bodyPr>
          <a:lstStyle/>
          <a:p>
            <a:pPr marL="342900" lvl="0" indent="-342900" algn="l">
              <a:buFont typeface="Arial" panose="020B0604020202020204" pitchFamily="34" charset="0"/>
              <a:buChar char="•"/>
            </a:pPr>
            <a:r>
              <a:rPr lang="en-US" sz="2800" dirty="0" smtClean="0"/>
              <a:t>Please turn off </a:t>
            </a:r>
            <a:r>
              <a:rPr lang="en-US" sz="2800" dirty="0" smtClean="0"/>
              <a:t>your camera </a:t>
            </a:r>
            <a:r>
              <a:rPr lang="en-US" sz="2800" dirty="0"/>
              <a:t>and </a:t>
            </a:r>
            <a:r>
              <a:rPr lang="en-US" sz="2800" dirty="0" smtClean="0"/>
              <a:t>microphone</a:t>
            </a:r>
            <a:endParaRPr lang="en-GB" sz="2800" dirty="0"/>
          </a:p>
          <a:p>
            <a:pPr marL="342900" lvl="0" indent="-342900" algn="l">
              <a:buFont typeface="Arial" panose="020B0604020202020204" pitchFamily="34" charset="0"/>
              <a:buChar char="•"/>
            </a:pPr>
            <a:r>
              <a:rPr lang="en-US" sz="2800" dirty="0"/>
              <a:t>Raise </a:t>
            </a:r>
            <a:r>
              <a:rPr lang="en-US" sz="2800" dirty="0" smtClean="0"/>
              <a:t>any </a:t>
            </a:r>
            <a:r>
              <a:rPr lang="en-US" sz="2800" dirty="0"/>
              <a:t>questions </a:t>
            </a:r>
            <a:r>
              <a:rPr lang="en-US" sz="2800" dirty="0" smtClean="0"/>
              <a:t>via </a:t>
            </a:r>
            <a:r>
              <a:rPr lang="en-US" sz="2800" dirty="0"/>
              <a:t>the chat </a:t>
            </a:r>
            <a:r>
              <a:rPr lang="en-US" sz="2800" dirty="0" smtClean="0"/>
              <a:t>function, not through your microphone </a:t>
            </a:r>
            <a:endParaRPr lang="en-GB" sz="2800" dirty="0"/>
          </a:p>
          <a:p>
            <a:pPr marL="342900" lvl="0" indent="-342900" algn="l">
              <a:buFont typeface="Arial" panose="020B0604020202020204" pitchFamily="34" charset="0"/>
              <a:buChar char="•"/>
            </a:pPr>
            <a:r>
              <a:rPr lang="en-US" sz="2800" dirty="0" smtClean="0"/>
              <a:t>Listen to and </a:t>
            </a:r>
            <a:r>
              <a:rPr lang="en-US" sz="2800" dirty="0"/>
              <a:t>respect </a:t>
            </a:r>
            <a:r>
              <a:rPr lang="en-US" sz="2800" dirty="0" smtClean="0"/>
              <a:t>others’ </a:t>
            </a:r>
            <a:r>
              <a:rPr lang="en-US" sz="2800" dirty="0"/>
              <a:t>perspectives – </a:t>
            </a:r>
            <a:r>
              <a:rPr lang="en-US" sz="2800" dirty="0" smtClean="0"/>
              <a:t>this is an opportunity </a:t>
            </a:r>
            <a:r>
              <a:rPr lang="en-US" sz="2800" dirty="0"/>
              <a:t>to reflect and learn</a:t>
            </a:r>
            <a:endParaRPr lang="en-GB" sz="2800" dirty="0"/>
          </a:p>
          <a:p>
            <a:pPr marL="342900" lvl="0" indent="-342900" algn="l">
              <a:buFont typeface="Arial" panose="020B0604020202020204" pitchFamily="34" charset="0"/>
              <a:buChar char="•"/>
            </a:pPr>
            <a:r>
              <a:rPr lang="en-US" sz="2800" dirty="0"/>
              <a:t>Feedback/suggestions/advice </a:t>
            </a:r>
            <a:r>
              <a:rPr lang="en-US" sz="2800" dirty="0" smtClean="0"/>
              <a:t>are welcome </a:t>
            </a:r>
            <a:r>
              <a:rPr lang="en-US" sz="2800" dirty="0"/>
              <a:t>after the </a:t>
            </a:r>
            <a:r>
              <a:rPr lang="en-US" sz="2800" dirty="0" smtClean="0"/>
              <a:t>meeting</a:t>
            </a:r>
            <a:endParaRPr lang="en-US" sz="2800" dirty="0"/>
          </a:p>
          <a:p>
            <a:pPr marL="342900" lvl="0" indent="-342900" algn="l">
              <a:buFont typeface="Arial" panose="020B0604020202020204" pitchFamily="34" charset="0"/>
              <a:buChar char="•"/>
            </a:pPr>
            <a:r>
              <a:rPr lang="en-US" sz="2800" dirty="0" smtClean="0"/>
              <a:t>Slides of the meeting and further resources will be shared with you after the meeting.</a:t>
            </a:r>
            <a:endParaRPr lang="en-GB" sz="2800" dirty="0"/>
          </a:p>
          <a:p>
            <a:pPr marL="342900" indent="-342900" algn="l">
              <a:buFont typeface="Arial" panose="020B0604020202020204" pitchFamily="34" charset="0"/>
              <a:buChar char="•"/>
            </a:pPr>
            <a:endParaRPr lang="en-GB" sz="2800" dirty="0"/>
          </a:p>
        </p:txBody>
      </p:sp>
    </p:spTree>
    <p:extLst>
      <p:ext uri="{BB962C8B-B14F-4D97-AF65-F5344CB8AC3E}">
        <p14:creationId xmlns:p14="http://schemas.microsoft.com/office/powerpoint/2010/main" val="62594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E77027-EDDB-4343-A757-D9AFE586F521}"/>
              </a:ext>
            </a:extLst>
          </p:cNvPr>
          <p:cNvSpPr>
            <a:spLocks noGrp="1"/>
          </p:cNvSpPr>
          <p:nvPr>
            <p:ph idx="1"/>
          </p:nvPr>
        </p:nvSpPr>
        <p:spPr>
          <a:xfrm>
            <a:off x="1721105" y="3323972"/>
            <a:ext cx="8259763" cy="4646613"/>
          </a:xfrm>
        </p:spPr>
        <p:txBody>
          <a:bodyPr/>
          <a:lstStyle/>
          <a:p>
            <a:pPr marL="0" indent="0">
              <a:buNone/>
            </a:pPr>
            <a:r>
              <a:rPr lang="en-GB" dirty="0">
                <a:latin typeface="+mj-lt"/>
              </a:rPr>
              <a:t>It’s not about the gullible or vulnerable person ‘falling for’ a scam, the reality is that scammers are highly skilled manipulators of language, that use techniques designed to make people feel at ease and allay any cause for concern. </a:t>
            </a:r>
          </a:p>
        </p:txBody>
      </p:sp>
      <p:sp>
        <p:nvSpPr>
          <p:cNvPr id="6" name="Title 1">
            <a:extLst>
              <a:ext uri="{FF2B5EF4-FFF2-40B4-BE49-F238E27FC236}">
                <a16:creationId xmlns:a16="http://schemas.microsoft.com/office/drawing/2014/main" id="{F8D35054-4164-44D6-B8C9-589462AE60B3}"/>
              </a:ext>
            </a:extLst>
          </p:cNvPr>
          <p:cNvSpPr txBox="1">
            <a:spLocks/>
          </p:cNvSpPr>
          <p:nvPr/>
        </p:nvSpPr>
        <p:spPr bwMode="auto">
          <a:xfrm>
            <a:off x="2536822" y="1704795"/>
            <a:ext cx="6628328" cy="1103429"/>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sz="3400" b="1" kern="0" dirty="0">
                <a:solidFill>
                  <a:srgbClr val="000000"/>
                </a:solidFill>
                <a:latin typeface="Arial"/>
              </a:rPr>
              <a:t>Scams: the power of persuasive language</a:t>
            </a:r>
          </a:p>
        </p:txBody>
      </p:sp>
    </p:spTree>
    <p:extLst>
      <p:ext uri="{BB962C8B-B14F-4D97-AF65-F5344CB8AC3E}">
        <p14:creationId xmlns:p14="http://schemas.microsoft.com/office/powerpoint/2010/main" val="2987465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06B57A-DED9-4945-9CED-8F7ED7489792}"/>
              </a:ext>
            </a:extLst>
          </p:cNvPr>
          <p:cNvSpPr txBox="1">
            <a:spLocks/>
          </p:cNvSpPr>
          <p:nvPr/>
        </p:nvSpPr>
        <p:spPr bwMode="auto">
          <a:xfrm>
            <a:off x="2453668" y="1476461"/>
            <a:ext cx="6628328" cy="1103429"/>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b="1" dirty="0">
                <a:solidFill>
                  <a:srgbClr val="000000"/>
                </a:solidFill>
                <a:latin typeface="Arial"/>
              </a:rPr>
              <a:t>It would never happen to me... or would it ?</a:t>
            </a:r>
            <a:endParaRPr lang="en-GB" sz="3400" b="1" kern="0" dirty="0">
              <a:solidFill>
                <a:srgbClr val="000000"/>
              </a:solidFill>
              <a:latin typeface="Arial"/>
            </a:endParaRPr>
          </a:p>
        </p:txBody>
      </p:sp>
      <p:sp>
        <p:nvSpPr>
          <p:cNvPr id="6" name="Rectangle 3">
            <a:extLst>
              <a:ext uri="{FF2B5EF4-FFF2-40B4-BE49-F238E27FC236}">
                <a16:creationId xmlns:a16="http://schemas.microsoft.com/office/drawing/2014/main" id="{4DD35477-F01B-4DFA-BDDE-FEDC91E147DD}"/>
              </a:ext>
            </a:extLst>
          </p:cNvPr>
          <p:cNvSpPr>
            <a:spLocks noChangeArrowheads="1"/>
          </p:cNvSpPr>
          <p:nvPr/>
        </p:nvSpPr>
        <p:spPr bwMode="auto">
          <a:xfrm>
            <a:off x="560832" y="3272148"/>
            <a:ext cx="1098499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dirty="0">
                <a:solidFill>
                  <a:srgbClr val="000000"/>
                </a:solidFill>
                <a:latin typeface="Arial"/>
                <a:ea typeface="Calibri" panose="020F0502020204030204" pitchFamily="34" charset="0"/>
                <a:cs typeface="Times New Roman" panose="02020603050405020304" pitchFamily="18" charset="0"/>
              </a:rPr>
              <a:t>We both realised that we had been the victims of </a:t>
            </a:r>
            <a:r>
              <a:rPr lang="en-GB" altLang="en-US" b="1" dirty="0">
                <a:solidFill>
                  <a:srgbClr val="000000"/>
                </a:solidFill>
                <a:latin typeface="Arial"/>
                <a:ea typeface="Calibri" panose="020F0502020204030204" pitchFamily="34" charset="0"/>
                <a:cs typeface="Times New Roman" panose="02020603050405020304" pitchFamily="18" charset="0"/>
              </a:rPr>
              <a:t>mind-control</a:t>
            </a:r>
            <a:r>
              <a:rPr lang="en-GB" altLang="en-US" dirty="0">
                <a:solidFill>
                  <a:srgbClr val="000000"/>
                </a:solidFill>
                <a:latin typeface="Arial"/>
                <a:ea typeface="Calibri" panose="020F0502020204030204" pitchFamily="34" charset="0"/>
                <a:cs typeface="Times New Roman" panose="02020603050405020304" pitchFamily="18" charset="0"/>
              </a:rPr>
              <a:t>. </a:t>
            </a:r>
          </a:p>
          <a:p>
            <a:pPr eaLnBrk="0" fontAlgn="base" hangingPunct="0">
              <a:spcBef>
                <a:spcPct val="0"/>
              </a:spcBef>
              <a:spcAft>
                <a:spcPct val="0"/>
              </a:spcAft>
            </a:pPr>
            <a:endParaRPr lang="en-GB" altLang="en-US" dirty="0">
              <a:solidFill>
                <a:srgbClr val="000000"/>
              </a:solidFill>
              <a:latin typeface="Arial"/>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dirty="0">
                <a:solidFill>
                  <a:srgbClr val="000000"/>
                </a:solidFill>
                <a:latin typeface="Arial"/>
                <a:ea typeface="Calibri" panose="020F0502020204030204" pitchFamily="34" charset="0"/>
                <a:cs typeface="Times New Roman" panose="02020603050405020304" pitchFamily="18" charset="0"/>
              </a:rPr>
              <a:t>We were not making independent decisions at all during that time. When I was '</a:t>
            </a:r>
            <a:r>
              <a:rPr lang="en-GB" altLang="en-US" b="1" dirty="0">
                <a:solidFill>
                  <a:srgbClr val="000000"/>
                </a:solidFill>
                <a:latin typeface="Arial"/>
                <a:ea typeface="Calibri" panose="020F0502020204030204" pitchFamily="34" charset="0"/>
                <a:cs typeface="Times New Roman" panose="02020603050405020304" pitchFamily="18" charset="0"/>
              </a:rPr>
              <a:t>groomed</a:t>
            </a:r>
            <a:r>
              <a:rPr lang="en-GB" altLang="en-US" dirty="0">
                <a:solidFill>
                  <a:srgbClr val="000000"/>
                </a:solidFill>
                <a:latin typeface="Arial"/>
                <a:ea typeface="Calibri" panose="020F0502020204030204" pitchFamily="34" charset="0"/>
                <a:cs typeface="Times New Roman" panose="02020603050405020304" pitchFamily="18" charset="0"/>
              </a:rPr>
              <a:t>' to act deceptively with those official bank fraud staff members it felt as though I had been </a:t>
            </a:r>
            <a:r>
              <a:rPr lang="en-GB" altLang="en-US" b="1" dirty="0">
                <a:solidFill>
                  <a:srgbClr val="000000"/>
                </a:solidFill>
                <a:latin typeface="Arial"/>
                <a:ea typeface="Calibri" panose="020F0502020204030204" pitchFamily="34" charset="0"/>
                <a:cs typeface="Times New Roman" panose="02020603050405020304" pitchFamily="18" charset="0"/>
              </a:rPr>
              <a:t>robbed of integrity. </a:t>
            </a:r>
            <a:r>
              <a:rPr lang="en-GB" altLang="en-US" dirty="0">
                <a:solidFill>
                  <a:srgbClr val="000000"/>
                </a:solidFill>
                <a:latin typeface="Arial"/>
                <a:ea typeface="Calibri" panose="020F0502020204030204" pitchFamily="34" charset="0"/>
                <a:cs typeface="Times New Roman" panose="02020603050405020304" pitchFamily="18" charset="0"/>
              </a:rPr>
              <a:t>I do not believe that I have knowingly and wilfully deceived anyone in my life and so it felt as though my very </a:t>
            </a:r>
            <a:r>
              <a:rPr lang="en-GB" altLang="en-US" b="1" dirty="0">
                <a:solidFill>
                  <a:srgbClr val="000000"/>
                </a:solidFill>
                <a:latin typeface="Arial"/>
                <a:ea typeface="Calibri" panose="020F0502020204030204" pitchFamily="34" charset="0"/>
                <a:cs typeface="Times New Roman" panose="02020603050405020304" pitchFamily="18" charset="0"/>
              </a:rPr>
              <a:t>character had been ripped apart</a:t>
            </a:r>
            <a:r>
              <a:rPr lang="en-GB" altLang="en-US" dirty="0">
                <a:solidFill>
                  <a:srgbClr val="000000"/>
                </a:solidFill>
                <a:latin typeface="Arial"/>
                <a:ea typeface="Calibri" panose="020F0502020204030204" pitchFamily="34" charset="0"/>
                <a:cs typeface="Times New Roman" panose="02020603050405020304" pitchFamily="18" charset="0"/>
              </a:rPr>
              <a:t>. </a:t>
            </a:r>
            <a:r>
              <a:rPr lang="en-GB" altLang="en-US" b="1" dirty="0">
                <a:solidFill>
                  <a:srgbClr val="000000"/>
                </a:solidFill>
                <a:latin typeface="Arial"/>
                <a:ea typeface="Calibri" panose="020F0502020204030204" pitchFamily="34" charset="0"/>
                <a:cs typeface="Times New Roman" panose="02020603050405020304" pitchFamily="18" charset="0"/>
              </a:rPr>
              <a:t>Sleepless nights, weight loss </a:t>
            </a:r>
            <a:r>
              <a:rPr lang="en-GB" altLang="en-US" dirty="0">
                <a:solidFill>
                  <a:srgbClr val="000000"/>
                </a:solidFill>
                <a:latin typeface="Arial"/>
                <a:ea typeface="Calibri" panose="020F0502020204030204" pitchFamily="34" charset="0"/>
                <a:cs typeface="Times New Roman" panose="02020603050405020304" pitchFamily="18" charset="0"/>
              </a:rPr>
              <a:t>(I was staggered to find I had lost over half a stone in weight when the scam finally surfaced), </a:t>
            </a:r>
            <a:r>
              <a:rPr lang="en-GB" altLang="en-US" b="1" dirty="0">
                <a:solidFill>
                  <a:srgbClr val="000000"/>
                </a:solidFill>
                <a:latin typeface="Arial"/>
                <a:ea typeface="Calibri" panose="020F0502020204030204" pitchFamily="34" charset="0"/>
                <a:cs typeface="Times New Roman" panose="02020603050405020304" pitchFamily="18" charset="0"/>
              </a:rPr>
              <a:t>normal life at a standstill </a:t>
            </a:r>
            <a:r>
              <a:rPr lang="en-GB" altLang="en-US" dirty="0">
                <a:solidFill>
                  <a:srgbClr val="000000"/>
                </a:solidFill>
                <a:latin typeface="Arial"/>
                <a:ea typeface="Calibri" panose="020F0502020204030204" pitchFamily="34" charset="0"/>
                <a:cs typeface="Times New Roman" panose="02020603050405020304" pitchFamily="18" charset="0"/>
              </a:rPr>
              <a:t>- all this and more was experienced during that time. I truly felt as though someone had </a:t>
            </a:r>
            <a:r>
              <a:rPr lang="en-GB" altLang="en-US" b="1" dirty="0">
                <a:solidFill>
                  <a:srgbClr val="000000"/>
                </a:solidFill>
                <a:latin typeface="Arial"/>
                <a:ea typeface="Calibri" panose="020F0502020204030204" pitchFamily="34" charset="0"/>
                <a:cs typeface="Times New Roman" panose="02020603050405020304" pitchFamily="18" charset="0"/>
              </a:rPr>
              <a:t>raped </a:t>
            </a:r>
            <a:r>
              <a:rPr lang="en-GB" altLang="en-US" dirty="0">
                <a:solidFill>
                  <a:srgbClr val="000000"/>
                </a:solidFill>
                <a:latin typeface="Arial"/>
                <a:ea typeface="Calibri" panose="020F0502020204030204" pitchFamily="34" charset="0"/>
                <a:cs typeface="Times New Roman" panose="02020603050405020304" pitchFamily="18" charset="0"/>
              </a:rPr>
              <a:t>me.  When finally communication was made with the genuine bank fraud staff, the feeling was one of such </a:t>
            </a:r>
            <a:r>
              <a:rPr lang="en-GB" altLang="en-US" b="1" dirty="0">
                <a:solidFill>
                  <a:srgbClr val="000000"/>
                </a:solidFill>
                <a:latin typeface="Arial"/>
                <a:ea typeface="Calibri" panose="020F0502020204030204" pitchFamily="34" charset="0"/>
                <a:cs typeface="Times New Roman" panose="02020603050405020304" pitchFamily="18" charset="0"/>
              </a:rPr>
              <a:t>overwhelming tiredness </a:t>
            </a:r>
            <a:r>
              <a:rPr lang="en-GB" altLang="en-US" dirty="0">
                <a:solidFill>
                  <a:srgbClr val="000000"/>
                </a:solidFill>
                <a:latin typeface="Arial"/>
                <a:ea typeface="Calibri" panose="020F0502020204030204" pitchFamily="34" charset="0"/>
                <a:cs typeface="Times New Roman" panose="02020603050405020304" pitchFamily="18" charset="0"/>
              </a:rPr>
              <a:t>that we could hardly tell them what had been going on. </a:t>
            </a:r>
          </a:p>
          <a:p>
            <a:pPr eaLnBrk="0" fontAlgn="base" hangingPunct="0">
              <a:spcBef>
                <a:spcPct val="0"/>
              </a:spcBef>
              <a:spcAft>
                <a:spcPct val="0"/>
              </a:spcAft>
            </a:pPr>
            <a:r>
              <a:rPr lang="en-GB" altLang="en-US" b="1" dirty="0">
                <a:solidFill>
                  <a:srgbClr val="000000"/>
                </a:solidFill>
                <a:latin typeface="Arial"/>
                <a:ea typeface="Calibri" panose="020F0502020204030204" pitchFamily="34" charset="0"/>
                <a:cs typeface="Times New Roman" panose="02020603050405020304" pitchFamily="18" charset="0"/>
              </a:rPr>
              <a:t>Brain dead </a:t>
            </a:r>
            <a:r>
              <a:rPr lang="en-GB" altLang="en-US" dirty="0">
                <a:solidFill>
                  <a:srgbClr val="000000"/>
                </a:solidFill>
                <a:latin typeface="Arial"/>
                <a:ea typeface="Calibri" panose="020F0502020204030204" pitchFamily="34" charset="0"/>
                <a:cs typeface="Times New Roman" panose="02020603050405020304" pitchFamily="18" charset="0"/>
              </a:rPr>
              <a:t>would just about sum up how we both felt.</a:t>
            </a:r>
            <a:endParaRPr lang="en-GB" altLang="en-US" sz="3200" dirty="0">
              <a:solidFill>
                <a:srgbClr val="000000"/>
              </a:solidFill>
              <a:latin typeface="Arial"/>
              <a:ea typeface="ＭＳ Ｐゴシック" pitchFamily="34" charset="-128"/>
            </a:endParaRPr>
          </a:p>
        </p:txBody>
      </p:sp>
      <p:pic>
        <p:nvPicPr>
          <p:cNvPr id="9" name="Picture 8">
            <a:extLst>
              <a:ext uri="{FF2B5EF4-FFF2-40B4-BE49-F238E27FC236}">
                <a16:creationId xmlns:a16="http://schemas.microsoft.com/office/drawing/2014/main" id="{67831D43-699E-4520-B6D0-2D23C7741995}"/>
              </a:ext>
            </a:extLst>
          </p:cNvPr>
          <p:cNvPicPr>
            <a:picLocks noChangeAspect="1"/>
          </p:cNvPicPr>
          <p:nvPr/>
        </p:nvPicPr>
        <p:blipFill>
          <a:blip r:embed="rId3"/>
          <a:stretch>
            <a:fillRect/>
          </a:stretch>
        </p:blipFill>
        <p:spPr>
          <a:xfrm>
            <a:off x="1475232" y="2617874"/>
            <a:ext cx="8585200" cy="588579"/>
          </a:xfrm>
          <a:prstGeom prst="rect">
            <a:avLst/>
          </a:prstGeom>
        </p:spPr>
      </p:pic>
    </p:spTree>
    <p:extLst>
      <p:ext uri="{BB962C8B-B14F-4D97-AF65-F5344CB8AC3E}">
        <p14:creationId xmlns:p14="http://schemas.microsoft.com/office/powerpoint/2010/main" val="308234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5844" y="2452144"/>
            <a:ext cx="6167438" cy="1057274"/>
          </a:xfrm>
        </p:spPr>
        <p:txBody>
          <a:bodyPr/>
          <a:lstStyle/>
          <a:p>
            <a:pPr marL="0" indent="0">
              <a:buNone/>
            </a:pPr>
            <a:r>
              <a:rPr lang="en-GB" sz="2800" dirty="0">
                <a:latin typeface="Arial" panose="020B0604020202020204" pitchFamily="34" charset="0"/>
                <a:ea typeface="PT Sans" panose="020B0503020203020204" pitchFamily="34" charset="0"/>
                <a:cs typeface="Arial" panose="020B0604020202020204" pitchFamily="34" charset="0"/>
              </a:rPr>
              <a:t>These are sophisticated scams driven by criminals.</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52" b="22885"/>
          <a:stretch/>
        </p:blipFill>
        <p:spPr bwMode="auto">
          <a:xfrm>
            <a:off x="532318" y="2364784"/>
            <a:ext cx="2290176" cy="1366433"/>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Content Placeholder 2"/>
          <p:cNvSpPr txBox="1">
            <a:spLocks/>
          </p:cNvSpPr>
          <p:nvPr/>
        </p:nvSpPr>
        <p:spPr bwMode="auto">
          <a:xfrm>
            <a:off x="1919875" y="3048001"/>
            <a:ext cx="8386175" cy="329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Arial"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endParaRPr lang="en-GB" sz="2400" kern="0" dirty="0">
              <a:solidFill>
                <a:srgbClr val="000000"/>
              </a:solidFill>
              <a:latin typeface="PT Sans" panose="020B0503020203020204" pitchFamily="34" charset="0"/>
              <a:ea typeface="PT Sans" panose="020B0503020203020204" pitchFamily="34" charset="0"/>
            </a:endParaRPr>
          </a:p>
        </p:txBody>
      </p:sp>
      <p:sp>
        <p:nvSpPr>
          <p:cNvPr id="6" name="Rounded Rectangle 5"/>
          <p:cNvSpPr/>
          <p:nvPr/>
        </p:nvSpPr>
        <p:spPr>
          <a:xfrm>
            <a:off x="3407298" y="3466415"/>
            <a:ext cx="8286309" cy="2890357"/>
          </a:xfrm>
          <a:prstGeom prst="roundRect">
            <a:avLst/>
          </a:prstGeom>
          <a:solidFill>
            <a:srgbClr val="F89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GB" sz="2000" b="1" kern="0" dirty="0">
                <a:solidFill>
                  <a:srgbClr val="FFFFFF"/>
                </a:solidFill>
                <a:latin typeface="Arial"/>
                <a:ea typeface="PT Sans" panose="020B0503020203020204" pitchFamily="34" charset="0"/>
                <a:cs typeface="Arial" panose="020B0604020202020204" pitchFamily="34" charset="0"/>
              </a:rPr>
              <a:t>Victim Profile</a:t>
            </a:r>
          </a:p>
          <a:p>
            <a:pPr fontAlgn="base">
              <a:spcBef>
                <a:spcPct val="0"/>
              </a:spcBef>
              <a:spcAft>
                <a:spcPct val="0"/>
              </a:spcAft>
            </a:pPr>
            <a:endParaRPr lang="en-GB" sz="2000" kern="0" dirty="0">
              <a:solidFill>
                <a:srgbClr val="000000"/>
              </a:solidFill>
              <a:latin typeface="Arial"/>
              <a:ea typeface="PT Sans" panose="020B0503020203020204" pitchFamily="34" charset="0"/>
            </a:endParaRPr>
          </a:p>
          <a:p>
            <a:pPr fontAlgn="base">
              <a:spcBef>
                <a:spcPct val="0"/>
              </a:spcBef>
              <a:spcAft>
                <a:spcPct val="0"/>
              </a:spcAft>
            </a:pPr>
            <a:r>
              <a:rPr lang="en-GB" kern="0" dirty="0">
                <a:solidFill>
                  <a:srgbClr val="000000"/>
                </a:solidFill>
                <a:latin typeface="Arial"/>
                <a:ea typeface="PT Sans" panose="020B0503020203020204" pitchFamily="34" charset="0"/>
                <a:cs typeface="Arial" panose="020B0604020202020204" pitchFamily="34" charset="0"/>
              </a:rPr>
              <a:t>Some victims respond because they believe what they are told by the “system” and also perhaps forget that they responded last week and the week before.</a:t>
            </a:r>
          </a:p>
          <a:p>
            <a:pPr fontAlgn="base">
              <a:spcBef>
                <a:spcPct val="0"/>
              </a:spcBef>
              <a:spcAft>
                <a:spcPct val="0"/>
              </a:spcAft>
            </a:pPr>
            <a:r>
              <a:rPr lang="en-GB" kern="0" dirty="0">
                <a:solidFill>
                  <a:srgbClr val="000000"/>
                </a:solidFill>
                <a:latin typeface="Arial"/>
                <a:ea typeface="PT Sans" panose="020B0503020203020204" pitchFamily="34" charset="0"/>
                <a:cs typeface="Arial" panose="020B0604020202020204" pitchFamily="34" charset="0"/>
              </a:rPr>
              <a:t>Some, now we recognise, have little or no other social interaction and respond to scam mail as this is their main / only reason to get out of bed in the morning. </a:t>
            </a:r>
          </a:p>
          <a:p>
            <a:pPr fontAlgn="base">
              <a:spcBef>
                <a:spcPct val="0"/>
              </a:spcBef>
              <a:spcAft>
                <a:spcPct val="0"/>
              </a:spcAft>
            </a:pPr>
            <a:endParaRPr lang="en-GB" kern="0" dirty="0">
              <a:solidFill>
                <a:srgbClr val="000000"/>
              </a:solidFill>
              <a:latin typeface="Arial"/>
              <a:ea typeface="PT Sans" panose="020B0503020203020204" pitchFamily="34" charset="0"/>
            </a:endParaRPr>
          </a:p>
          <a:p>
            <a:pPr fontAlgn="base">
              <a:spcBef>
                <a:spcPct val="0"/>
              </a:spcBef>
              <a:spcAft>
                <a:spcPct val="0"/>
              </a:spcAft>
            </a:pPr>
            <a:r>
              <a:rPr lang="en-GB" kern="0" dirty="0">
                <a:solidFill>
                  <a:srgbClr val="000000"/>
                </a:solidFill>
                <a:latin typeface="Arial"/>
                <a:ea typeface="PT Sans" panose="020B0503020203020204" pitchFamily="34" charset="0"/>
                <a:cs typeface="Arial" panose="020B0604020202020204" pitchFamily="34" charset="0"/>
              </a:rPr>
              <a:t> </a:t>
            </a:r>
            <a:r>
              <a:rPr lang="en-GB" b="1" kern="0" dirty="0">
                <a:solidFill>
                  <a:srgbClr val="000000"/>
                </a:solidFill>
                <a:latin typeface="Arial"/>
                <a:ea typeface="PT Sans" panose="020B0503020203020204" pitchFamily="34" charset="0"/>
                <a:cs typeface="Arial" panose="020B0604020202020204" pitchFamily="34" charset="0"/>
              </a:rPr>
              <a:t>N.B. </a:t>
            </a:r>
            <a:r>
              <a:rPr lang="en-GB" b="1" kern="0" dirty="0" err="1">
                <a:solidFill>
                  <a:srgbClr val="000000"/>
                </a:solidFill>
                <a:latin typeface="Arial"/>
                <a:ea typeface="PT Sans" panose="020B0503020203020204" pitchFamily="34" charset="0"/>
                <a:cs typeface="Arial" panose="020B0604020202020204" pitchFamily="34" charset="0"/>
              </a:rPr>
              <a:t>Silverline</a:t>
            </a:r>
            <a:r>
              <a:rPr lang="en-GB" b="1" kern="0" dirty="0">
                <a:solidFill>
                  <a:srgbClr val="000000"/>
                </a:solidFill>
                <a:latin typeface="Arial"/>
                <a:ea typeface="PT Sans" panose="020B0503020203020204" pitchFamily="34" charset="0"/>
                <a:cs typeface="Arial" panose="020B0604020202020204" pitchFamily="34" charset="0"/>
              </a:rPr>
              <a:t> growing use.</a:t>
            </a:r>
          </a:p>
        </p:txBody>
      </p:sp>
      <p:sp>
        <p:nvSpPr>
          <p:cNvPr id="7" name="Title 1"/>
          <p:cNvSpPr txBox="1">
            <a:spLocks/>
          </p:cNvSpPr>
          <p:nvPr/>
        </p:nvSpPr>
        <p:spPr bwMode="auto">
          <a:xfrm>
            <a:off x="3407298" y="1348293"/>
            <a:ext cx="6628328" cy="1090729"/>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b="1" kern="0" dirty="0">
                <a:solidFill>
                  <a:srgbClr val="000000"/>
                </a:solidFill>
                <a:latin typeface="Arial" panose="020B0604020202020204" pitchFamily="34" charset="0"/>
                <a:cs typeface="Arial" panose="020B0604020202020204" pitchFamily="34" charset="0"/>
              </a:rPr>
              <a:t>Postal/mail scams</a:t>
            </a:r>
          </a:p>
        </p:txBody>
      </p:sp>
    </p:spTree>
    <p:extLst>
      <p:ext uri="{BB962C8B-B14F-4D97-AF65-F5344CB8AC3E}">
        <p14:creationId xmlns:p14="http://schemas.microsoft.com/office/powerpoint/2010/main" val="150303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022" y="2976500"/>
            <a:ext cx="10284690" cy="4228234"/>
          </a:xfrm>
        </p:spPr>
        <p:txBody>
          <a:bodyPr/>
          <a:lstStyle/>
          <a:p>
            <a:r>
              <a:rPr lang="en-US" sz="2000" dirty="0">
                <a:latin typeface="Arial" panose="020B0604020202020204" pitchFamily="34" charset="0"/>
                <a:ea typeface="PT Sans" panose="020B0503020203020204" pitchFamily="34" charset="0"/>
                <a:cs typeface="Arial" panose="020B0604020202020204" pitchFamily="34" charset="0"/>
              </a:rPr>
              <a:t>The average number of prosecutions per LA in England and Wales has remained at 1 prosecution per LA par year (1.07 in 2013/14 and 0.95 in 2014/15).</a:t>
            </a:r>
          </a:p>
          <a:p>
            <a:r>
              <a:rPr lang="en-US" sz="2000" dirty="0">
                <a:latin typeface="Arial" panose="020B0604020202020204" pitchFamily="34" charset="0"/>
                <a:ea typeface="PT Sans" panose="020B0503020203020204" pitchFamily="34" charset="0"/>
                <a:cs typeface="Arial" panose="020B0604020202020204" pitchFamily="34" charset="0"/>
              </a:rPr>
              <a:t>25 Las had taken two or more prosecutions in 2014/15 (20% of responding LAs, 15% of all LAs). (Down from 32 in 2013/14).</a:t>
            </a:r>
          </a:p>
          <a:p>
            <a:endParaRPr lang="en-US" sz="2000" dirty="0">
              <a:latin typeface="Arial" panose="020B0604020202020204" pitchFamily="34" charset="0"/>
              <a:ea typeface="PT Sans" panose="020B0503020203020204" pitchFamily="34" charset="0"/>
              <a:cs typeface="Arial" panose="020B0604020202020204" pitchFamily="34" charset="0"/>
            </a:endParaRPr>
          </a:p>
          <a:p>
            <a:r>
              <a:rPr lang="en-US" sz="2000" dirty="0">
                <a:latin typeface="Arial" panose="020B0604020202020204" pitchFamily="34" charset="0"/>
                <a:ea typeface="PT Sans" panose="020B0503020203020204" pitchFamily="34" charset="0"/>
                <a:cs typeface="Arial" panose="020B0604020202020204" pitchFamily="34" charset="0"/>
              </a:rPr>
              <a:t>Resources:</a:t>
            </a:r>
          </a:p>
          <a:p>
            <a:r>
              <a:rPr lang="en-US" sz="2000" dirty="0">
                <a:latin typeface="Arial" panose="020B0604020202020204" pitchFamily="34" charset="0"/>
                <a:ea typeface="PT Sans" panose="020B0503020203020204" pitchFamily="34" charset="0"/>
                <a:cs typeface="Arial" panose="020B0604020202020204" pitchFamily="34" charset="0"/>
              </a:rPr>
              <a:t>Total spend on TS £124m (from £213m in 2009). 5 TS Services with a budget of less than £200,000.</a:t>
            </a:r>
          </a:p>
          <a:p>
            <a:r>
              <a:rPr lang="en-US" sz="2000" dirty="0">
                <a:latin typeface="Arial" panose="020B0604020202020204" pitchFamily="34" charset="0"/>
                <a:ea typeface="PT Sans" panose="020B0503020203020204" pitchFamily="34" charset="0"/>
                <a:cs typeface="Arial" panose="020B0604020202020204" pitchFamily="34" charset="0"/>
              </a:rPr>
              <a:t>Lack of forensic capability for most Las to submit items for analysis including fingerprinting and DNA, to assist with the identification of offenders.</a:t>
            </a:r>
          </a:p>
        </p:txBody>
      </p:sp>
      <p:sp>
        <p:nvSpPr>
          <p:cNvPr id="4" name="Title 1"/>
          <p:cNvSpPr txBox="1">
            <a:spLocks/>
          </p:cNvSpPr>
          <p:nvPr/>
        </p:nvSpPr>
        <p:spPr bwMode="auto">
          <a:xfrm>
            <a:off x="2644926" y="1509343"/>
            <a:ext cx="6701705" cy="1440557"/>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sz="2800" b="1" kern="0" dirty="0">
                <a:solidFill>
                  <a:srgbClr val="000000"/>
                </a:solidFill>
                <a:latin typeface="Arial"/>
                <a:cs typeface="Arial" panose="020B0604020202020204" pitchFamily="34" charset="0"/>
              </a:rPr>
              <a:t>Enforcement response: </a:t>
            </a:r>
          </a:p>
          <a:p>
            <a:pPr algn="ctr"/>
            <a:r>
              <a:rPr lang="en-GB" sz="2800" b="1" kern="0" dirty="0">
                <a:solidFill>
                  <a:srgbClr val="000000"/>
                </a:solidFill>
                <a:latin typeface="Arial"/>
                <a:cs typeface="Arial" panose="020B0604020202020204" pitchFamily="34" charset="0"/>
              </a:rPr>
              <a:t>Trading Standards: Doorstep Crime Report 20</a:t>
            </a:r>
            <a:r>
              <a:rPr lang="en-GB" sz="2800" b="1" kern="0" dirty="0">
                <a:solidFill>
                  <a:srgbClr val="000000"/>
                </a:solidFill>
                <a:latin typeface="Arial"/>
              </a:rPr>
              <a:t>15</a:t>
            </a:r>
          </a:p>
        </p:txBody>
      </p:sp>
    </p:spTree>
    <p:extLst>
      <p:ext uri="{BB962C8B-B14F-4D97-AF65-F5344CB8AC3E}">
        <p14:creationId xmlns:p14="http://schemas.microsoft.com/office/powerpoint/2010/main" val="1714855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1706" y="2135173"/>
            <a:ext cx="4741419" cy="3296768"/>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26" y="4210097"/>
            <a:ext cx="591343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2564279" y="1373577"/>
            <a:ext cx="6628328" cy="1089577"/>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b="1" kern="0" dirty="0">
                <a:solidFill>
                  <a:srgbClr val="000000"/>
                </a:solidFill>
                <a:latin typeface="Arial" panose="020B0604020202020204" pitchFamily="34" charset="0"/>
                <a:cs typeface="Arial" panose="020B0604020202020204" pitchFamily="34" charset="0"/>
              </a:rPr>
              <a:t>New forms of scamming</a:t>
            </a:r>
          </a:p>
        </p:txBody>
      </p:sp>
      <p:sp>
        <p:nvSpPr>
          <p:cNvPr id="3" name="TextBox 2"/>
          <p:cNvSpPr txBox="1"/>
          <p:nvPr/>
        </p:nvSpPr>
        <p:spPr>
          <a:xfrm>
            <a:off x="1173535" y="4784324"/>
            <a:ext cx="5011616" cy="1077218"/>
          </a:xfrm>
          <a:prstGeom prst="rect">
            <a:avLst/>
          </a:prstGeom>
          <a:noFill/>
        </p:spPr>
        <p:txBody>
          <a:bodyPr wrap="square" rtlCol="0">
            <a:spAutoFit/>
          </a:bodyPr>
          <a:lstStyle/>
          <a:p>
            <a:pPr fontAlgn="base">
              <a:spcBef>
                <a:spcPct val="0"/>
              </a:spcBef>
              <a:spcAft>
                <a:spcPct val="0"/>
              </a:spcAft>
            </a:pPr>
            <a:r>
              <a:rPr lang="en-GB" sz="3200" dirty="0">
                <a:solidFill>
                  <a:srgbClr val="000000"/>
                </a:solidFill>
                <a:latin typeface="Arial" pitchFamily="34" charset="0"/>
                <a:ea typeface="ＭＳ Ｐゴシック" pitchFamily="34" charset="-128"/>
              </a:rPr>
              <a:t>Clairvoyant Scamming: The New Kid on the Block</a:t>
            </a:r>
          </a:p>
        </p:txBody>
      </p:sp>
    </p:spTree>
    <p:extLst>
      <p:ext uri="{BB962C8B-B14F-4D97-AF65-F5344CB8AC3E}">
        <p14:creationId xmlns:p14="http://schemas.microsoft.com/office/powerpoint/2010/main" val="267204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63E3F6-9905-4D94-93AA-06229C61AB03}"/>
              </a:ext>
            </a:extLst>
          </p:cNvPr>
          <p:cNvPicPr>
            <a:picLocks noChangeAspect="1"/>
          </p:cNvPicPr>
          <p:nvPr/>
        </p:nvPicPr>
        <p:blipFill>
          <a:blip r:embed="rId2"/>
          <a:stretch>
            <a:fillRect/>
          </a:stretch>
        </p:blipFill>
        <p:spPr>
          <a:xfrm>
            <a:off x="1875907" y="2901660"/>
            <a:ext cx="3842141" cy="3523524"/>
          </a:xfrm>
          <a:prstGeom prst="rect">
            <a:avLst/>
          </a:prstGeom>
        </p:spPr>
      </p:pic>
      <p:sp>
        <p:nvSpPr>
          <p:cNvPr id="5" name="Title 1">
            <a:extLst>
              <a:ext uri="{FF2B5EF4-FFF2-40B4-BE49-F238E27FC236}">
                <a16:creationId xmlns:a16="http://schemas.microsoft.com/office/drawing/2014/main" id="{0302E7C9-D391-4880-A3F4-7876D9AFD145}"/>
              </a:ext>
            </a:extLst>
          </p:cNvPr>
          <p:cNvSpPr txBox="1">
            <a:spLocks/>
          </p:cNvSpPr>
          <p:nvPr/>
        </p:nvSpPr>
        <p:spPr bwMode="auto">
          <a:xfrm>
            <a:off x="2759351" y="1489975"/>
            <a:ext cx="6628328" cy="1089577"/>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b="1" kern="0" dirty="0">
                <a:solidFill>
                  <a:srgbClr val="000000"/>
                </a:solidFill>
                <a:latin typeface="Arial" panose="020B0604020202020204" pitchFamily="34" charset="0"/>
                <a:cs typeface="Arial" panose="020B0604020202020204" pitchFamily="34" charset="0"/>
              </a:rPr>
              <a:t>Contact Tracers</a:t>
            </a:r>
          </a:p>
        </p:txBody>
      </p:sp>
      <p:sp>
        <p:nvSpPr>
          <p:cNvPr id="2" name="Rectangle 1">
            <a:extLst>
              <a:ext uri="{FF2B5EF4-FFF2-40B4-BE49-F238E27FC236}">
                <a16:creationId xmlns:a16="http://schemas.microsoft.com/office/drawing/2014/main" id="{D8E1857F-A786-4F6B-9599-FF3B85446D93}"/>
              </a:ext>
            </a:extLst>
          </p:cNvPr>
          <p:cNvSpPr>
            <a:spLocks noChangeArrowheads="1"/>
          </p:cNvSpPr>
          <p:nvPr/>
        </p:nvSpPr>
        <p:spPr bwMode="auto">
          <a:xfrm>
            <a:off x="6719691" y="3141715"/>
            <a:ext cx="331416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solidFill>
                  <a:srgbClr val="464648"/>
                </a:solidFill>
                <a:latin typeface="Arial" panose="020B0604020202020204" pitchFamily="34" charset="0"/>
                <a:ea typeface="Calibri" panose="020F0502020204030204" pitchFamily="34" charset="0"/>
                <a:cs typeface="Arial" panose="020B0604020202020204" pitchFamily="34" charset="0"/>
              </a:rPr>
              <a:t>Whilst it is possible for criminals to fake official phone numbers, they cannot fake official website addresses</a:t>
            </a:r>
            <a:r>
              <a:rPr lang="en-US" altLang="en-US" sz="900" dirty="0">
                <a:solidFill>
                  <a:srgbClr val="464648"/>
                </a:solidFill>
                <a:latin typeface="Arial" panose="020B0604020202020204" pitchFamily="34" charset="0"/>
                <a:ea typeface="Calibri" panose="020F0502020204030204" pitchFamily="34" charset="0"/>
                <a:cs typeface="Arial" panose="020B0604020202020204" pitchFamily="34" charset="0"/>
              </a:rPr>
              <a:t>.</a:t>
            </a:r>
            <a:endParaRPr lang="en-US" altLang="en-US" dirty="0">
              <a:solidFill>
                <a:srgbClr val="000000"/>
              </a:solidFill>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1286716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2-16 at 15.01.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128" y="2557601"/>
            <a:ext cx="4458827" cy="2673851"/>
          </a:xfrm>
          <a:prstGeom prst="rect">
            <a:avLst/>
          </a:prstGeom>
        </p:spPr>
      </p:pic>
      <p:pic>
        <p:nvPicPr>
          <p:cNvPr id="5" name="Picture 4" descr="Screen Shot 2017-02-16 at 15.02.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738" y="5303942"/>
            <a:ext cx="4948696" cy="741146"/>
          </a:xfrm>
          <a:prstGeom prst="rect">
            <a:avLst/>
          </a:prstGeom>
        </p:spPr>
      </p:pic>
      <p:pic>
        <p:nvPicPr>
          <p:cNvPr id="7" name="Picture 6" descr="Screen Shot 2017-02-16 at 15.01.2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0955" y="5303942"/>
            <a:ext cx="3747000" cy="599520"/>
          </a:xfrm>
          <a:prstGeom prst="rect">
            <a:avLst/>
          </a:prstGeom>
        </p:spPr>
      </p:pic>
      <p:pic>
        <p:nvPicPr>
          <p:cNvPr id="10" name="Picture 9" descr="Screen Shot 2017-02-16 at 15.06.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0552" y="5982308"/>
            <a:ext cx="3262439" cy="475542"/>
          </a:xfrm>
          <a:prstGeom prst="rect">
            <a:avLst/>
          </a:prstGeom>
        </p:spPr>
      </p:pic>
      <p:pic>
        <p:nvPicPr>
          <p:cNvPr id="3" name="Picture 2" descr="Screen Shot 2017-02-16 at 15.39.0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7391" y="3310575"/>
            <a:ext cx="3624380" cy="1671184"/>
          </a:xfrm>
          <a:prstGeom prst="rect">
            <a:avLst/>
          </a:prstGeom>
        </p:spPr>
      </p:pic>
      <p:sp>
        <p:nvSpPr>
          <p:cNvPr id="6" name="TextBox 5"/>
          <p:cNvSpPr txBox="1"/>
          <p:nvPr/>
        </p:nvSpPr>
        <p:spPr>
          <a:xfrm>
            <a:off x="2342828" y="4911203"/>
            <a:ext cx="2892619" cy="307777"/>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Arial" pitchFamily="34" charset="0"/>
                <a:ea typeface="ＭＳ Ｐゴシック" pitchFamily="34" charset="-128"/>
              </a:rPr>
              <a:t>The Telegraph, 8</a:t>
            </a:r>
            <a:r>
              <a:rPr lang="en-US" sz="1400" baseline="30000" dirty="0">
                <a:solidFill>
                  <a:srgbClr val="000000"/>
                </a:solidFill>
                <a:latin typeface="Arial" pitchFamily="34" charset="0"/>
                <a:ea typeface="ＭＳ Ｐゴシック" pitchFamily="34" charset="-128"/>
              </a:rPr>
              <a:t>th</a:t>
            </a:r>
            <a:r>
              <a:rPr lang="en-US" sz="1400" dirty="0">
                <a:solidFill>
                  <a:srgbClr val="000000"/>
                </a:solidFill>
                <a:latin typeface="Arial" pitchFamily="34" charset="0"/>
                <a:ea typeface="ＭＳ Ｐゴシック" pitchFamily="34" charset="-128"/>
              </a:rPr>
              <a:t> January 2017</a:t>
            </a:r>
          </a:p>
        </p:txBody>
      </p:sp>
      <p:sp>
        <p:nvSpPr>
          <p:cNvPr id="9" name="Title 1"/>
          <p:cNvSpPr txBox="1">
            <a:spLocks/>
          </p:cNvSpPr>
          <p:nvPr/>
        </p:nvSpPr>
        <p:spPr bwMode="auto">
          <a:xfrm>
            <a:off x="2342828" y="1459299"/>
            <a:ext cx="6628328" cy="1008062"/>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b="1" kern="0" dirty="0">
                <a:solidFill>
                  <a:srgbClr val="000000"/>
                </a:solidFill>
                <a:latin typeface="Bitter" pitchFamily="50" charset="0"/>
              </a:rPr>
              <a:t>PC Paul Briggs</a:t>
            </a:r>
          </a:p>
        </p:txBody>
      </p:sp>
    </p:spTree>
    <p:extLst>
      <p:ext uri="{BB962C8B-B14F-4D97-AF65-F5344CB8AC3E}">
        <p14:creationId xmlns:p14="http://schemas.microsoft.com/office/powerpoint/2010/main" val="1194032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1" y="2499360"/>
            <a:ext cx="8259763" cy="3905669"/>
          </a:xfrm>
        </p:spPr>
        <p:txBody>
          <a:bodyPr/>
          <a:lstStyle/>
          <a:p>
            <a:r>
              <a:rPr lang="en-GB" sz="2600" dirty="0">
                <a:latin typeface="+mj-lt"/>
              </a:rPr>
              <a:t>What are you / we doing to better protect yourselves and your loved ones???</a:t>
            </a:r>
          </a:p>
          <a:p>
            <a:r>
              <a:rPr lang="en-GB" sz="2600" dirty="0">
                <a:latin typeface="+mj-lt"/>
              </a:rPr>
              <a:t>We must start having conversations with our own loved ones about our own mortality – and how we want to be supported at our ‘vulnerable times’.</a:t>
            </a:r>
          </a:p>
          <a:p>
            <a:r>
              <a:rPr lang="en-GB" sz="2600" dirty="0">
                <a:latin typeface="+mj-lt"/>
              </a:rPr>
              <a:t>We must talk about money.</a:t>
            </a:r>
          </a:p>
          <a:p>
            <a:r>
              <a:rPr lang="en-GB" sz="2600" dirty="0">
                <a:latin typeface="+mj-lt"/>
              </a:rPr>
              <a:t>We must talk about our ‘end of life’ desires - advanced care planning for all adults – not just the elderly. </a:t>
            </a:r>
          </a:p>
        </p:txBody>
      </p:sp>
      <p:sp>
        <p:nvSpPr>
          <p:cNvPr id="5" name="Title 1"/>
          <p:cNvSpPr txBox="1">
            <a:spLocks/>
          </p:cNvSpPr>
          <p:nvPr/>
        </p:nvSpPr>
        <p:spPr bwMode="auto">
          <a:xfrm>
            <a:off x="2695318" y="1491298"/>
            <a:ext cx="6628328" cy="1008062"/>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defRPr/>
            </a:pPr>
            <a:r>
              <a:rPr lang="en-GB" b="1" kern="0" dirty="0">
                <a:solidFill>
                  <a:srgbClr val="000000"/>
                </a:solidFill>
                <a:latin typeface="Arial"/>
              </a:rPr>
              <a:t>Advanced planning</a:t>
            </a:r>
          </a:p>
        </p:txBody>
      </p:sp>
    </p:spTree>
    <p:extLst>
      <p:ext uri="{BB962C8B-B14F-4D97-AF65-F5344CB8AC3E}">
        <p14:creationId xmlns:p14="http://schemas.microsoft.com/office/powerpoint/2010/main" val="306863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436368" y="1450689"/>
            <a:ext cx="6628328" cy="1008062"/>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b="1" kern="0" dirty="0">
                <a:solidFill>
                  <a:srgbClr val="000000"/>
                </a:solidFill>
                <a:latin typeface="Arial"/>
              </a:rPr>
              <a:t>Resources freely available</a:t>
            </a:r>
          </a:p>
        </p:txBody>
      </p:sp>
      <p:pic>
        <p:nvPicPr>
          <p:cNvPr id="7" name="Picture 6" descr="A picture containing food&#10;&#10;Description automatically generated">
            <a:extLst>
              <a:ext uri="{FF2B5EF4-FFF2-40B4-BE49-F238E27FC236}">
                <a16:creationId xmlns:a16="http://schemas.microsoft.com/office/drawing/2014/main" id="{00625283-2C12-4DD2-9364-009BAF0C76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7481" y="2574419"/>
            <a:ext cx="2221640" cy="3141651"/>
          </a:xfrm>
          <a:prstGeom prst="rect">
            <a:avLst/>
          </a:prstGeom>
        </p:spPr>
      </p:pic>
      <p:pic>
        <p:nvPicPr>
          <p:cNvPr id="9" name="Picture 8" descr="A picture containing grass, green, sitting, display&#10;&#10;Description automatically generated">
            <a:extLst>
              <a:ext uri="{FF2B5EF4-FFF2-40B4-BE49-F238E27FC236}">
                <a16:creationId xmlns:a16="http://schemas.microsoft.com/office/drawing/2014/main" id="{153A6BF5-ADDE-406E-ABF4-3CDE07AC65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16" y="3230880"/>
            <a:ext cx="2196293" cy="3105808"/>
          </a:xfrm>
          <a:prstGeom prst="rect">
            <a:avLst/>
          </a:prstGeom>
        </p:spPr>
      </p:pic>
      <p:sp>
        <p:nvSpPr>
          <p:cNvPr id="11" name="Rectangle 10">
            <a:extLst>
              <a:ext uri="{FF2B5EF4-FFF2-40B4-BE49-F238E27FC236}">
                <a16:creationId xmlns:a16="http://schemas.microsoft.com/office/drawing/2014/main" id="{07695AB0-F9A1-4831-A2FF-67C43B63CBD4}"/>
              </a:ext>
            </a:extLst>
          </p:cNvPr>
          <p:cNvSpPr/>
          <p:nvPr/>
        </p:nvSpPr>
        <p:spPr>
          <a:xfrm>
            <a:off x="6230497" y="2574419"/>
            <a:ext cx="5427472" cy="954107"/>
          </a:xfrm>
          <a:prstGeom prst="rect">
            <a:avLst/>
          </a:prstGeom>
        </p:spPr>
        <p:txBody>
          <a:bodyPr wrap="square">
            <a:spAutoFit/>
          </a:bodyPr>
          <a:lstStyle/>
          <a:p>
            <a:pPr fontAlgn="base">
              <a:spcBef>
                <a:spcPct val="0"/>
              </a:spcBef>
              <a:spcAft>
                <a:spcPct val="0"/>
              </a:spcAft>
            </a:pPr>
            <a:r>
              <a:rPr lang="en-GB" sz="1400" dirty="0">
                <a:solidFill>
                  <a:srgbClr val="000000"/>
                </a:solidFill>
                <a:latin typeface="Arial" pitchFamily="34" charset="0"/>
                <a:ea typeface="ＭＳ Ｐゴシック" pitchFamily="34" charset="-128"/>
                <a:hlinkClick r:id="rId4"/>
              </a:rPr>
              <a:t>https://ncpqsw.com/publications/guidance-on-the-use-of-the-mental-capacity-act-for-decisions-regarding-clinical-treatment-and-care-an-introduction</a:t>
            </a:r>
            <a:r>
              <a:rPr lang="en-GB" sz="1400" dirty="0" smtClean="0">
                <a:solidFill>
                  <a:srgbClr val="000000"/>
                </a:solidFill>
                <a:latin typeface="Arial" pitchFamily="34" charset="0"/>
                <a:ea typeface="ＭＳ Ｐゴシック" pitchFamily="34" charset="-128"/>
                <a:hlinkClick r:id="rId4"/>
              </a:rPr>
              <a:t>/</a:t>
            </a:r>
            <a:endParaRPr lang="en-GB" sz="1400" dirty="0" smtClean="0">
              <a:solidFill>
                <a:srgbClr val="000000"/>
              </a:solidFill>
              <a:latin typeface="Arial" pitchFamily="34" charset="0"/>
              <a:ea typeface="ＭＳ Ｐゴシック" pitchFamily="34" charset="-128"/>
            </a:endParaRPr>
          </a:p>
          <a:p>
            <a:pPr fontAlgn="base">
              <a:spcBef>
                <a:spcPct val="0"/>
              </a:spcBef>
              <a:spcAft>
                <a:spcPct val="0"/>
              </a:spcAft>
            </a:pPr>
            <a:endParaRPr lang="en-GB" sz="1400" dirty="0">
              <a:solidFill>
                <a:srgbClr val="000000"/>
              </a:solidFill>
              <a:latin typeface="Arial" pitchFamily="34" charset="0"/>
              <a:ea typeface="ＭＳ Ｐゴシック" pitchFamily="34" charset="-128"/>
            </a:endParaRPr>
          </a:p>
        </p:txBody>
      </p:sp>
      <p:sp>
        <p:nvSpPr>
          <p:cNvPr id="14" name="Rectangle 13">
            <a:extLst>
              <a:ext uri="{FF2B5EF4-FFF2-40B4-BE49-F238E27FC236}">
                <a16:creationId xmlns:a16="http://schemas.microsoft.com/office/drawing/2014/main" id="{4DB91AA0-97CE-4946-B7EE-78F918282975}"/>
              </a:ext>
            </a:extLst>
          </p:cNvPr>
          <p:cNvSpPr/>
          <p:nvPr/>
        </p:nvSpPr>
        <p:spPr>
          <a:xfrm>
            <a:off x="2082800" y="5831738"/>
            <a:ext cx="3048000" cy="738664"/>
          </a:xfrm>
          <a:prstGeom prst="rect">
            <a:avLst/>
          </a:prstGeom>
        </p:spPr>
        <p:txBody>
          <a:bodyPr wrap="square">
            <a:spAutoFit/>
          </a:bodyPr>
          <a:lstStyle/>
          <a:p>
            <a:pPr fontAlgn="base">
              <a:spcBef>
                <a:spcPct val="0"/>
              </a:spcBef>
              <a:spcAft>
                <a:spcPct val="0"/>
              </a:spcAft>
            </a:pPr>
            <a:r>
              <a:rPr lang="en-GB" sz="1400" dirty="0">
                <a:solidFill>
                  <a:srgbClr val="000000"/>
                </a:solidFill>
                <a:latin typeface="Arial" pitchFamily="34" charset="0"/>
                <a:ea typeface="ＭＳ Ｐゴシック" pitchFamily="34" charset="-128"/>
                <a:hlinkClick r:id="rId5"/>
              </a:rPr>
              <a:t>https://ncpqsw.com/publications/advance-care-planning</a:t>
            </a:r>
            <a:r>
              <a:rPr lang="en-GB" sz="1400" dirty="0" smtClean="0">
                <a:solidFill>
                  <a:srgbClr val="000000"/>
                </a:solidFill>
                <a:latin typeface="Arial" pitchFamily="34" charset="0"/>
                <a:ea typeface="ＭＳ Ｐゴシック" pitchFamily="34" charset="-128"/>
                <a:hlinkClick r:id="rId5"/>
              </a:rPr>
              <a:t>/</a:t>
            </a:r>
            <a:endParaRPr lang="en-GB" sz="1400" dirty="0" smtClean="0">
              <a:solidFill>
                <a:srgbClr val="000000"/>
              </a:solidFill>
              <a:latin typeface="Arial" pitchFamily="34" charset="0"/>
              <a:ea typeface="ＭＳ Ｐゴシック" pitchFamily="34" charset="-128"/>
            </a:endParaRPr>
          </a:p>
          <a:p>
            <a:pPr fontAlgn="base">
              <a:spcBef>
                <a:spcPct val="0"/>
              </a:spcBef>
              <a:spcAft>
                <a:spcPct val="0"/>
              </a:spcAft>
            </a:pPr>
            <a:endParaRPr lang="en-GB" sz="1400"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3780219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object, clock, monitor, sitting&#10;&#10;Description automatically generated">
            <a:extLst>
              <a:ext uri="{FF2B5EF4-FFF2-40B4-BE49-F238E27FC236}">
                <a16:creationId xmlns:a16="http://schemas.microsoft.com/office/drawing/2014/main" id="{396BCF59-12BC-4E3D-BD9E-700A5827C6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23224" y="2485884"/>
            <a:ext cx="2264801" cy="3202764"/>
          </a:xfrm>
        </p:spPr>
      </p:pic>
      <p:sp>
        <p:nvSpPr>
          <p:cNvPr id="4" name="Title 1">
            <a:extLst>
              <a:ext uri="{FF2B5EF4-FFF2-40B4-BE49-F238E27FC236}">
                <a16:creationId xmlns:a16="http://schemas.microsoft.com/office/drawing/2014/main" id="{23655946-CDEB-4EC3-96AD-12676481E4FB}"/>
              </a:ext>
            </a:extLst>
          </p:cNvPr>
          <p:cNvSpPr txBox="1">
            <a:spLocks/>
          </p:cNvSpPr>
          <p:nvPr/>
        </p:nvSpPr>
        <p:spPr bwMode="auto">
          <a:xfrm>
            <a:off x="2929728" y="1416567"/>
            <a:ext cx="6628328" cy="1008062"/>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b="1" kern="0" dirty="0">
                <a:solidFill>
                  <a:srgbClr val="000000"/>
                </a:solidFill>
                <a:latin typeface="Arial"/>
              </a:rPr>
              <a:t>Resources freely available</a:t>
            </a:r>
          </a:p>
        </p:txBody>
      </p:sp>
      <p:pic>
        <p:nvPicPr>
          <p:cNvPr id="8" name="Picture 7" descr="A screenshot of a social media post&#10;&#10;Description automatically generated">
            <a:extLst>
              <a:ext uri="{FF2B5EF4-FFF2-40B4-BE49-F238E27FC236}">
                <a16:creationId xmlns:a16="http://schemas.microsoft.com/office/drawing/2014/main" id="{01E57774-D2EA-4785-A51E-8D6B6E602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775" y="3285803"/>
            <a:ext cx="2099633" cy="2968694"/>
          </a:xfrm>
          <a:prstGeom prst="rect">
            <a:avLst/>
          </a:prstGeom>
        </p:spPr>
      </p:pic>
      <p:sp>
        <p:nvSpPr>
          <p:cNvPr id="9" name="Rectangle 8">
            <a:extLst>
              <a:ext uri="{FF2B5EF4-FFF2-40B4-BE49-F238E27FC236}">
                <a16:creationId xmlns:a16="http://schemas.microsoft.com/office/drawing/2014/main" id="{D64DC0C3-495E-4EF6-9A62-9A6A980903B7}"/>
              </a:ext>
            </a:extLst>
          </p:cNvPr>
          <p:cNvSpPr/>
          <p:nvPr/>
        </p:nvSpPr>
        <p:spPr>
          <a:xfrm>
            <a:off x="6959363" y="2485884"/>
            <a:ext cx="2852456" cy="954107"/>
          </a:xfrm>
          <a:prstGeom prst="rect">
            <a:avLst/>
          </a:prstGeom>
        </p:spPr>
        <p:txBody>
          <a:bodyPr wrap="square">
            <a:spAutoFit/>
          </a:bodyPr>
          <a:lstStyle/>
          <a:p>
            <a:pPr fontAlgn="base">
              <a:spcBef>
                <a:spcPct val="0"/>
              </a:spcBef>
              <a:spcAft>
                <a:spcPct val="0"/>
              </a:spcAft>
            </a:pPr>
            <a:r>
              <a:rPr lang="en-GB" sz="1400" dirty="0">
                <a:solidFill>
                  <a:srgbClr val="000000"/>
                </a:solidFill>
                <a:latin typeface="Arial" pitchFamily="34" charset="0"/>
                <a:ea typeface="ＭＳ Ｐゴシック" pitchFamily="34" charset="-128"/>
                <a:hlinkClick r:id="rId4"/>
              </a:rPr>
              <a:t>https://ncpqsw.com/publications/next-of-kin-understanding-decision-making-authorities</a:t>
            </a:r>
            <a:r>
              <a:rPr lang="en-GB" sz="1400" dirty="0" smtClean="0">
                <a:solidFill>
                  <a:srgbClr val="000000"/>
                </a:solidFill>
                <a:latin typeface="Arial" pitchFamily="34" charset="0"/>
                <a:ea typeface="ＭＳ Ｐゴシック" pitchFamily="34" charset="-128"/>
                <a:hlinkClick r:id="rId4"/>
              </a:rPr>
              <a:t>/</a:t>
            </a:r>
            <a:endParaRPr lang="en-GB" sz="1400" dirty="0" smtClean="0">
              <a:solidFill>
                <a:srgbClr val="000000"/>
              </a:solidFill>
              <a:latin typeface="Arial" pitchFamily="34" charset="0"/>
              <a:ea typeface="ＭＳ Ｐゴシック" pitchFamily="34" charset="-128"/>
            </a:endParaRPr>
          </a:p>
          <a:p>
            <a:pPr fontAlgn="base">
              <a:spcBef>
                <a:spcPct val="0"/>
              </a:spcBef>
              <a:spcAft>
                <a:spcPct val="0"/>
              </a:spcAft>
            </a:pPr>
            <a:endParaRPr lang="en-GB" sz="1400" dirty="0">
              <a:solidFill>
                <a:srgbClr val="000000"/>
              </a:solidFill>
              <a:latin typeface="Arial" pitchFamily="34" charset="0"/>
              <a:ea typeface="ＭＳ Ｐゴシック" pitchFamily="34" charset="-128"/>
            </a:endParaRPr>
          </a:p>
        </p:txBody>
      </p:sp>
      <p:sp>
        <p:nvSpPr>
          <p:cNvPr id="10" name="Rectangle 9">
            <a:extLst>
              <a:ext uri="{FF2B5EF4-FFF2-40B4-BE49-F238E27FC236}">
                <a16:creationId xmlns:a16="http://schemas.microsoft.com/office/drawing/2014/main" id="{4512D18C-7B79-4893-A0D4-74536496F529}"/>
              </a:ext>
            </a:extLst>
          </p:cNvPr>
          <p:cNvSpPr/>
          <p:nvPr/>
        </p:nvSpPr>
        <p:spPr>
          <a:xfrm>
            <a:off x="3133640" y="5842404"/>
            <a:ext cx="3104601" cy="738664"/>
          </a:xfrm>
          <a:prstGeom prst="rect">
            <a:avLst/>
          </a:prstGeom>
        </p:spPr>
        <p:txBody>
          <a:bodyPr wrap="square">
            <a:spAutoFit/>
          </a:bodyPr>
          <a:lstStyle/>
          <a:p>
            <a:pPr fontAlgn="base">
              <a:spcBef>
                <a:spcPct val="0"/>
              </a:spcBef>
              <a:spcAft>
                <a:spcPct val="0"/>
              </a:spcAft>
            </a:pPr>
            <a:r>
              <a:rPr lang="en-GB" sz="1400" dirty="0">
                <a:solidFill>
                  <a:srgbClr val="000000"/>
                </a:solidFill>
                <a:latin typeface="Arial" pitchFamily="34" charset="0"/>
                <a:ea typeface="ＭＳ Ｐゴシック" pitchFamily="34" charset="-128"/>
                <a:hlinkClick r:id="rId5"/>
              </a:rPr>
              <a:t>https://ncpqsw.com/publications/advance-decisions-to-refuse-treatment</a:t>
            </a:r>
            <a:r>
              <a:rPr lang="en-GB" sz="1400" dirty="0" smtClean="0">
                <a:solidFill>
                  <a:srgbClr val="000000"/>
                </a:solidFill>
                <a:latin typeface="Arial" pitchFamily="34" charset="0"/>
                <a:ea typeface="ＭＳ Ｐゴシック" pitchFamily="34" charset="-128"/>
                <a:hlinkClick r:id="rId5"/>
              </a:rPr>
              <a:t>/</a:t>
            </a:r>
            <a:endParaRPr lang="en-GB" sz="1400" dirty="0" smtClean="0">
              <a:solidFill>
                <a:srgbClr val="000000"/>
              </a:solidFill>
              <a:latin typeface="Arial" pitchFamily="34" charset="0"/>
              <a:ea typeface="ＭＳ Ｐゴシック" pitchFamily="34" charset="-128"/>
            </a:endParaRPr>
          </a:p>
          <a:p>
            <a:pPr fontAlgn="base">
              <a:spcBef>
                <a:spcPct val="0"/>
              </a:spcBef>
              <a:spcAft>
                <a:spcPct val="0"/>
              </a:spcAft>
            </a:pPr>
            <a:endParaRPr lang="en-GB" sz="1400"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7959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B9AAA5-D8DA-4A03-851A-329EEE1C5672}"/>
              </a:ext>
            </a:extLst>
          </p:cNvPr>
          <p:cNvSpPr txBox="1"/>
          <p:nvPr/>
        </p:nvSpPr>
        <p:spPr>
          <a:xfrm>
            <a:off x="1937175" y="1812116"/>
            <a:ext cx="8114453" cy="1323439"/>
          </a:xfrm>
          <a:prstGeom prst="rect">
            <a:avLst/>
          </a:prstGeom>
          <a:noFill/>
          <a:ln w="28575">
            <a:solidFill>
              <a:schemeClr val="accent1"/>
            </a:solidFill>
          </a:ln>
        </p:spPr>
        <p:txBody>
          <a:bodyPr wrap="square" rtlCol="0">
            <a:spAutoFit/>
          </a:bodyPr>
          <a:lstStyle/>
          <a:p>
            <a:pPr fontAlgn="base">
              <a:spcBef>
                <a:spcPct val="0"/>
              </a:spcBef>
              <a:spcAft>
                <a:spcPct val="0"/>
              </a:spcAft>
            </a:pPr>
            <a:r>
              <a:rPr lang="en-GB" sz="4000" b="1" dirty="0">
                <a:solidFill>
                  <a:srgbClr val="4472C4"/>
                </a:solidFill>
                <a:latin typeface="Arial" pitchFamily="34" charset="0"/>
                <a:ea typeface="ＭＳ Ｐゴシック" pitchFamily="34" charset="-128"/>
              </a:rPr>
              <a:t>Scams: The persuasive power of    		 language</a:t>
            </a:r>
          </a:p>
        </p:txBody>
      </p:sp>
      <p:sp>
        <p:nvSpPr>
          <p:cNvPr id="3" name="TextBox 2">
            <a:extLst>
              <a:ext uri="{FF2B5EF4-FFF2-40B4-BE49-F238E27FC236}">
                <a16:creationId xmlns:a16="http://schemas.microsoft.com/office/drawing/2014/main" id="{5F573D75-789F-4C19-A7D5-9B6082C29D9F}"/>
              </a:ext>
            </a:extLst>
          </p:cNvPr>
          <p:cNvSpPr txBox="1"/>
          <p:nvPr/>
        </p:nvSpPr>
        <p:spPr>
          <a:xfrm>
            <a:off x="2065867" y="4179147"/>
            <a:ext cx="5412764" cy="2308324"/>
          </a:xfrm>
          <a:prstGeom prst="rect">
            <a:avLst/>
          </a:prstGeom>
          <a:noFill/>
        </p:spPr>
        <p:txBody>
          <a:bodyPr wrap="none" rtlCol="0">
            <a:spAutoFit/>
          </a:bodyPr>
          <a:lstStyle/>
          <a:p>
            <a:pPr fontAlgn="base">
              <a:spcBef>
                <a:spcPct val="0"/>
              </a:spcBef>
              <a:spcAft>
                <a:spcPct val="0"/>
              </a:spcAft>
            </a:pPr>
            <a:r>
              <a:rPr lang="en-GB" dirty="0">
                <a:solidFill>
                  <a:prstClr val="black"/>
                </a:solidFill>
                <a:latin typeface="Arial" pitchFamily="34" charset="0"/>
                <a:ea typeface="ＭＳ Ｐゴシック" pitchFamily="34" charset="-128"/>
              </a:rPr>
              <a:t>Professor Keith Brown</a:t>
            </a:r>
          </a:p>
          <a:p>
            <a:pPr fontAlgn="base">
              <a:spcBef>
                <a:spcPct val="0"/>
              </a:spcBef>
              <a:spcAft>
                <a:spcPct val="0"/>
              </a:spcAft>
            </a:pPr>
            <a:r>
              <a:rPr lang="en-GB" dirty="0">
                <a:solidFill>
                  <a:prstClr val="black"/>
                </a:solidFill>
                <a:latin typeface="Arial" pitchFamily="34" charset="0"/>
                <a:ea typeface="ＭＳ Ｐゴシック" pitchFamily="34" charset="-128"/>
                <a:hlinkClick r:id="rId2"/>
              </a:rPr>
              <a:t>kbrown@bournemouth.ac.uk</a:t>
            </a:r>
            <a:endParaRPr lang="en-GB" dirty="0">
              <a:solidFill>
                <a:prstClr val="black"/>
              </a:solidFill>
              <a:latin typeface="Arial" pitchFamily="34" charset="0"/>
              <a:ea typeface="ＭＳ Ｐゴシック" pitchFamily="34" charset="-128"/>
            </a:endParaRPr>
          </a:p>
          <a:p>
            <a:pPr fontAlgn="base">
              <a:spcBef>
                <a:spcPct val="0"/>
              </a:spcBef>
              <a:spcAft>
                <a:spcPct val="0"/>
              </a:spcAft>
            </a:pPr>
            <a:endParaRPr lang="en-GB" dirty="0">
              <a:solidFill>
                <a:prstClr val="black"/>
              </a:solidFill>
              <a:latin typeface="Arial" pitchFamily="34" charset="0"/>
              <a:ea typeface="ＭＳ Ｐゴシック" pitchFamily="34" charset="-128"/>
            </a:endParaRPr>
          </a:p>
          <a:p>
            <a:pPr fontAlgn="base">
              <a:spcBef>
                <a:spcPct val="0"/>
              </a:spcBef>
              <a:spcAft>
                <a:spcPct val="0"/>
              </a:spcAft>
            </a:pPr>
            <a:r>
              <a:rPr lang="en-GB" dirty="0">
                <a:solidFill>
                  <a:prstClr val="black"/>
                </a:solidFill>
                <a:latin typeface="Arial" pitchFamily="34" charset="0"/>
                <a:ea typeface="ＭＳ Ｐゴシック" pitchFamily="34" charset="-128"/>
              </a:rPr>
              <a:t>Chair of Safeguarding Adults National Network</a:t>
            </a:r>
          </a:p>
          <a:p>
            <a:pPr fontAlgn="base">
              <a:spcBef>
                <a:spcPct val="0"/>
              </a:spcBef>
              <a:spcAft>
                <a:spcPct val="0"/>
              </a:spcAft>
            </a:pPr>
            <a:r>
              <a:rPr lang="en-GB" dirty="0">
                <a:solidFill>
                  <a:prstClr val="black"/>
                </a:solidFill>
                <a:latin typeface="Arial" pitchFamily="34" charset="0"/>
                <a:ea typeface="ＭＳ Ｐゴシック" pitchFamily="34" charset="-128"/>
              </a:rPr>
              <a:t>Chair of Worcestershire Safeguarding Adults Board</a:t>
            </a:r>
          </a:p>
          <a:p>
            <a:pPr fontAlgn="base">
              <a:spcBef>
                <a:spcPct val="0"/>
              </a:spcBef>
              <a:spcAft>
                <a:spcPct val="0"/>
              </a:spcAft>
            </a:pPr>
            <a:endParaRPr lang="en-GB" dirty="0">
              <a:solidFill>
                <a:prstClr val="black"/>
              </a:solidFill>
              <a:latin typeface="Arial" pitchFamily="34" charset="0"/>
              <a:ea typeface="ＭＳ Ｐゴシック" pitchFamily="34" charset="-128"/>
            </a:endParaRPr>
          </a:p>
          <a:p>
            <a:pPr fontAlgn="base">
              <a:spcBef>
                <a:spcPct val="0"/>
              </a:spcBef>
              <a:spcAft>
                <a:spcPct val="0"/>
              </a:spcAft>
            </a:pPr>
            <a:endParaRPr lang="en-GB" dirty="0">
              <a:solidFill>
                <a:prstClr val="black"/>
              </a:solidFill>
              <a:latin typeface="Arial" pitchFamily="34" charset="0"/>
              <a:ea typeface="ＭＳ Ｐゴシック" pitchFamily="34" charset="-128"/>
            </a:endParaRPr>
          </a:p>
          <a:p>
            <a:pPr fontAlgn="base">
              <a:spcBef>
                <a:spcPct val="0"/>
              </a:spcBef>
              <a:spcAft>
                <a:spcPct val="0"/>
              </a:spcAft>
            </a:pPr>
            <a:endParaRPr lang="en-GB"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3316979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9895" y="2913887"/>
            <a:ext cx="2150905" cy="3094323"/>
          </a:xfrm>
        </p:spPr>
      </p:pic>
      <p:sp>
        <p:nvSpPr>
          <p:cNvPr id="4" name="Title 1"/>
          <p:cNvSpPr txBox="1">
            <a:spLocks/>
          </p:cNvSpPr>
          <p:nvPr/>
        </p:nvSpPr>
        <p:spPr bwMode="auto">
          <a:xfrm>
            <a:off x="3035294" y="1568651"/>
            <a:ext cx="6628328" cy="1008062"/>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defRPr/>
            </a:pPr>
            <a:r>
              <a:rPr lang="en-GB" sz="3400" b="1" kern="0" dirty="0">
                <a:solidFill>
                  <a:srgbClr val="000000"/>
                </a:solidFill>
                <a:latin typeface="Arial"/>
              </a:rPr>
              <a:t>Demystifying Mental Capacity</a:t>
            </a:r>
          </a:p>
        </p:txBody>
      </p:sp>
      <p:sp>
        <p:nvSpPr>
          <p:cNvPr id="7" name="TextBox 6"/>
          <p:cNvSpPr txBox="1"/>
          <p:nvPr/>
        </p:nvSpPr>
        <p:spPr>
          <a:xfrm>
            <a:off x="4627899" y="2913887"/>
            <a:ext cx="6625317" cy="3416320"/>
          </a:xfrm>
          <a:prstGeom prst="rect">
            <a:avLst/>
          </a:prstGeom>
          <a:noFill/>
        </p:spPr>
        <p:txBody>
          <a:bodyPr wrap="square" rtlCol="0">
            <a:spAutoFit/>
          </a:bodyPr>
          <a:lstStyle/>
          <a:p>
            <a:pPr marL="285750" indent="-285750" fontAlgn="base">
              <a:spcBef>
                <a:spcPct val="0"/>
              </a:spcBef>
              <a:spcAft>
                <a:spcPct val="0"/>
              </a:spcAft>
              <a:buFont typeface="Arial" pitchFamily="34" charset="0"/>
              <a:buChar char="•"/>
              <a:defRPr/>
            </a:pPr>
            <a:r>
              <a:rPr lang="en-GB" sz="2400" dirty="0">
                <a:solidFill>
                  <a:srgbClr val="000000"/>
                </a:solidFill>
                <a:latin typeface="Arial" pitchFamily="34" charset="0"/>
                <a:ea typeface="ＭＳ Ｐゴシック" pitchFamily="34" charset="-128"/>
              </a:rPr>
              <a:t>NEW TEXT LAUNCHED IN April 2020 for NHS England Safeguarding Leads. </a:t>
            </a:r>
          </a:p>
          <a:p>
            <a:pPr fontAlgn="base">
              <a:spcBef>
                <a:spcPct val="0"/>
              </a:spcBef>
              <a:spcAft>
                <a:spcPct val="0"/>
              </a:spcAft>
              <a:defRPr/>
            </a:pPr>
            <a:endParaRPr lang="en-GB" sz="2400" dirty="0">
              <a:solidFill>
                <a:srgbClr val="000000"/>
              </a:solidFill>
              <a:latin typeface="Arial" pitchFamily="34" charset="0"/>
              <a:ea typeface="ＭＳ Ｐゴシック" pitchFamily="34" charset="-128"/>
            </a:endParaRPr>
          </a:p>
          <a:p>
            <a:pPr marL="285750" indent="-285750" fontAlgn="base">
              <a:spcBef>
                <a:spcPct val="0"/>
              </a:spcBef>
              <a:spcAft>
                <a:spcPct val="0"/>
              </a:spcAft>
              <a:buFont typeface="Arial" pitchFamily="34" charset="0"/>
              <a:buChar char="•"/>
              <a:defRPr/>
            </a:pPr>
            <a:r>
              <a:rPr lang="en-GB" sz="2400" dirty="0">
                <a:solidFill>
                  <a:srgbClr val="000000"/>
                </a:solidFill>
                <a:latin typeface="Arial" pitchFamily="34" charset="0"/>
                <a:ea typeface="ＭＳ Ｐゴシック" pitchFamily="34" charset="-128"/>
              </a:rPr>
              <a:t>National guidance on consent for treatment and supported decision making.</a:t>
            </a:r>
          </a:p>
          <a:p>
            <a:pPr marL="285750" indent="-285750" fontAlgn="base">
              <a:spcBef>
                <a:spcPct val="0"/>
              </a:spcBef>
              <a:spcAft>
                <a:spcPct val="0"/>
              </a:spcAft>
              <a:buFont typeface="Arial" pitchFamily="34" charset="0"/>
              <a:buChar char="•"/>
              <a:defRPr/>
            </a:pPr>
            <a:endParaRPr lang="en-GB" sz="2400" dirty="0">
              <a:solidFill>
                <a:srgbClr val="000000"/>
              </a:solidFill>
              <a:latin typeface="Arial" pitchFamily="34" charset="0"/>
              <a:ea typeface="ＭＳ Ｐゴシック" pitchFamily="34" charset="-128"/>
            </a:endParaRPr>
          </a:p>
          <a:p>
            <a:pPr marL="285750" indent="-285750" fontAlgn="base">
              <a:spcBef>
                <a:spcPct val="0"/>
              </a:spcBef>
              <a:spcAft>
                <a:spcPct val="0"/>
              </a:spcAft>
              <a:buFont typeface="Arial" pitchFamily="34" charset="0"/>
              <a:buChar char="•"/>
              <a:defRPr/>
            </a:pPr>
            <a:r>
              <a:rPr lang="en-GB" sz="2400" dirty="0">
                <a:solidFill>
                  <a:srgbClr val="000000"/>
                </a:solidFill>
                <a:latin typeface="Arial" pitchFamily="34" charset="0"/>
                <a:ea typeface="ＭＳ Ｐゴシック" pitchFamily="34" charset="-128"/>
              </a:rPr>
              <a:t>Also relevant for financial services regarding Lasting Power of Attorney and informed consent/decision making.</a:t>
            </a:r>
          </a:p>
        </p:txBody>
      </p:sp>
    </p:spTree>
    <p:extLst>
      <p:ext uri="{BB962C8B-B14F-4D97-AF65-F5344CB8AC3E}">
        <p14:creationId xmlns:p14="http://schemas.microsoft.com/office/powerpoint/2010/main" val="383232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879601" y="1844676"/>
            <a:ext cx="5104920" cy="4646613"/>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Arial"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endParaRPr lang="en-US" sz="2800" kern="0" dirty="0">
              <a:solidFill>
                <a:srgbClr val="000000"/>
              </a:solidFill>
              <a:latin typeface="Arial"/>
              <a:ea typeface="PT Sans" panose="020B0503020203020204" pitchFamily="34" charset="0"/>
            </a:endParaRPr>
          </a:p>
        </p:txBody>
      </p:sp>
      <p:sp>
        <p:nvSpPr>
          <p:cNvPr id="4" name="Rectangle 3"/>
          <p:cNvSpPr/>
          <p:nvPr/>
        </p:nvSpPr>
        <p:spPr>
          <a:xfrm>
            <a:off x="950976" y="2480984"/>
            <a:ext cx="6777644" cy="3785652"/>
          </a:xfrm>
          <a:prstGeom prst="rect">
            <a:avLst/>
          </a:prstGeom>
        </p:spPr>
        <p:txBody>
          <a:bodyPr wrap="square">
            <a:spAutoFit/>
          </a:bodyPr>
          <a:lstStyle/>
          <a:p>
            <a:pPr marL="285750" indent="-285750" fontAlgn="base">
              <a:spcBef>
                <a:spcPct val="0"/>
              </a:spcBef>
              <a:spcAft>
                <a:spcPct val="0"/>
              </a:spcAft>
              <a:buFont typeface="Arial" pitchFamily="34" charset="0"/>
              <a:buChar char="•"/>
            </a:pPr>
            <a:r>
              <a:rPr lang="en-US" sz="2400" kern="0" dirty="0">
                <a:solidFill>
                  <a:srgbClr val="000000"/>
                </a:solidFill>
                <a:latin typeface="Arial" pitchFamily="34" charset="0"/>
                <a:ea typeface="PT Sans" panose="020B0503020203020204" pitchFamily="34" charset="0"/>
              </a:rPr>
              <a:t>With better protection/disruption of mail and telephone scams, we are seeing a rise in internet crime/scams</a:t>
            </a:r>
          </a:p>
          <a:p>
            <a:pPr marL="285750" indent="-285750" fontAlgn="base">
              <a:spcBef>
                <a:spcPct val="0"/>
              </a:spcBef>
              <a:spcAft>
                <a:spcPct val="0"/>
              </a:spcAft>
              <a:buFont typeface="Arial" pitchFamily="34" charset="0"/>
              <a:buChar char="•"/>
            </a:pPr>
            <a:endParaRPr lang="en-US" sz="2400" kern="0" dirty="0">
              <a:solidFill>
                <a:srgbClr val="000000"/>
              </a:solidFill>
              <a:latin typeface="Arial" pitchFamily="34" charset="0"/>
              <a:ea typeface="PT Sans" panose="020B0503020203020204" pitchFamily="34" charset="0"/>
            </a:endParaRPr>
          </a:p>
          <a:p>
            <a:pPr marL="285750" indent="-285750" fontAlgn="base">
              <a:spcBef>
                <a:spcPct val="0"/>
              </a:spcBef>
              <a:spcAft>
                <a:spcPct val="0"/>
              </a:spcAft>
              <a:buFont typeface="Arial" pitchFamily="34" charset="0"/>
              <a:buChar char="•"/>
            </a:pPr>
            <a:r>
              <a:rPr lang="en-US" sz="2400" kern="0" dirty="0">
                <a:solidFill>
                  <a:srgbClr val="000000"/>
                </a:solidFill>
                <a:latin typeface="Arial" pitchFamily="34" charset="0"/>
                <a:ea typeface="PT Sans" panose="020B0503020203020204" pitchFamily="34" charset="0"/>
              </a:rPr>
              <a:t>N.B. Exacerbated by the closure of bank branches and rise in internet banking</a:t>
            </a:r>
          </a:p>
          <a:p>
            <a:pPr marL="285750" indent="-285750" fontAlgn="base">
              <a:spcBef>
                <a:spcPct val="0"/>
              </a:spcBef>
              <a:spcAft>
                <a:spcPct val="0"/>
              </a:spcAft>
              <a:buFont typeface="Arial" pitchFamily="34" charset="0"/>
              <a:buChar char="•"/>
            </a:pPr>
            <a:endParaRPr lang="en-US" sz="2400" kern="0" dirty="0">
              <a:solidFill>
                <a:srgbClr val="000000"/>
              </a:solidFill>
              <a:latin typeface="Arial" pitchFamily="34" charset="0"/>
              <a:ea typeface="PT Sans" panose="020B0503020203020204" pitchFamily="34" charset="0"/>
            </a:endParaRPr>
          </a:p>
          <a:p>
            <a:pPr marL="285750" indent="-285750" fontAlgn="base">
              <a:spcBef>
                <a:spcPct val="0"/>
              </a:spcBef>
              <a:spcAft>
                <a:spcPct val="0"/>
              </a:spcAft>
              <a:buFont typeface="Arial" pitchFamily="34" charset="0"/>
              <a:buChar char="•"/>
            </a:pPr>
            <a:r>
              <a:rPr lang="en-US" sz="2400" kern="0" dirty="0">
                <a:solidFill>
                  <a:srgbClr val="000000"/>
                </a:solidFill>
                <a:latin typeface="Arial" pitchFamily="34" charset="0"/>
                <a:ea typeface="PT Sans" panose="020B0503020203020204" pitchFamily="34" charset="0"/>
              </a:rPr>
              <a:t>N.B. Contingent reimbursement model for victims of authorised push payment fraud – 28</a:t>
            </a:r>
            <a:r>
              <a:rPr lang="en-US" sz="2400" kern="0" baseline="30000" dirty="0">
                <a:solidFill>
                  <a:srgbClr val="000000"/>
                </a:solidFill>
                <a:latin typeface="Arial" pitchFamily="34" charset="0"/>
                <a:ea typeface="PT Sans" panose="020B0503020203020204" pitchFamily="34" charset="0"/>
              </a:rPr>
              <a:t>th</a:t>
            </a:r>
            <a:r>
              <a:rPr lang="en-US" sz="2400" kern="0" dirty="0">
                <a:solidFill>
                  <a:srgbClr val="000000"/>
                </a:solidFill>
                <a:latin typeface="Arial" pitchFamily="34" charset="0"/>
                <a:ea typeface="PT Sans" panose="020B0503020203020204" pitchFamily="34" charset="0"/>
              </a:rPr>
              <a:t> May 2019</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84" y="2707296"/>
            <a:ext cx="2517310" cy="3559340"/>
          </a:xfrm>
          <a:prstGeom prst="rect">
            <a:avLst/>
          </a:prstGeom>
        </p:spPr>
      </p:pic>
      <p:sp>
        <p:nvSpPr>
          <p:cNvPr id="2" name="Title 1"/>
          <p:cNvSpPr txBox="1">
            <a:spLocks/>
          </p:cNvSpPr>
          <p:nvPr/>
        </p:nvSpPr>
        <p:spPr bwMode="auto">
          <a:xfrm>
            <a:off x="2579511" y="1396421"/>
            <a:ext cx="6628328" cy="1089577"/>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b="1" kern="0" dirty="0">
                <a:solidFill>
                  <a:srgbClr val="000000"/>
                </a:solidFill>
                <a:latin typeface="Arial" panose="020B0604020202020204" pitchFamily="34" charset="0"/>
                <a:cs typeface="Arial" panose="020B0604020202020204" pitchFamily="34" charset="0"/>
              </a:rPr>
              <a:t>New trends in scamming</a:t>
            </a:r>
          </a:p>
        </p:txBody>
      </p:sp>
    </p:spTree>
    <p:extLst>
      <p:ext uri="{BB962C8B-B14F-4D97-AF65-F5344CB8AC3E}">
        <p14:creationId xmlns:p14="http://schemas.microsoft.com/office/powerpoint/2010/main" val="133112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003688" y="2526331"/>
            <a:ext cx="10052548" cy="73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Arial"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nSpc>
                <a:spcPct val="120000"/>
              </a:lnSpc>
              <a:buNone/>
            </a:pPr>
            <a:r>
              <a:rPr lang="en-US" sz="1700" b="1" kern="0" dirty="0">
                <a:solidFill>
                  <a:srgbClr val="000000"/>
                </a:solidFill>
                <a:latin typeface="Arial"/>
                <a:ea typeface="PT Sans" panose="020B0503020203020204" pitchFamily="34" charset="0"/>
                <a:cs typeface="Glypha LT Std"/>
              </a:rPr>
              <a:t>This is the transcript of a genuine radio conversation between a US naval ship and Canadian authorities off the coast of Newfoundland in October 1995:</a:t>
            </a:r>
            <a:endParaRPr lang="en-GB" sz="2800" kern="0" dirty="0">
              <a:solidFill>
                <a:srgbClr val="000000"/>
              </a:solidFill>
              <a:latin typeface="Arial"/>
              <a:ea typeface="PT Sans" panose="020B0503020203020204" pitchFamily="34" charset="0"/>
              <a:cs typeface="Arial" pitchFamily="34" charset="0"/>
            </a:endParaRPr>
          </a:p>
        </p:txBody>
      </p:sp>
      <p:sp>
        <p:nvSpPr>
          <p:cNvPr id="6" name="Rectangle 3"/>
          <p:cNvSpPr txBox="1">
            <a:spLocks noChangeArrowheads="1"/>
          </p:cNvSpPr>
          <p:nvPr/>
        </p:nvSpPr>
        <p:spPr bwMode="auto">
          <a:xfrm>
            <a:off x="1193603" y="3183278"/>
            <a:ext cx="10052548" cy="53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Arial"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endParaRPr lang="en-GB" sz="1100" kern="0" dirty="0">
              <a:solidFill>
                <a:srgbClr val="000000"/>
              </a:solidFill>
              <a:latin typeface="Times New Roman"/>
              <a:cs typeface="Glypha LT Std"/>
            </a:endParaRPr>
          </a:p>
          <a:p>
            <a:pPr marL="0" indent="0">
              <a:buNone/>
            </a:pPr>
            <a:r>
              <a:rPr lang="en-US" sz="1600" b="1" kern="0" dirty="0">
                <a:solidFill>
                  <a:srgbClr val="AE0E2A"/>
                </a:solidFill>
                <a:latin typeface="Arial" panose="020B0604020202020204" pitchFamily="34" charset="0"/>
                <a:ea typeface="PT Sans" panose="020B0503020203020204" pitchFamily="34" charset="0"/>
                <a:cs typeface="Arial" panose="020B0604020202020204" pitchFamily="34" charset="0"/>
              </a:rPr>
              <a:t>Americans:</a:t>
            </a:r>
            <a:r>
              <a:rPr lang="en-GB" sz="1600" b="1" kern="0" dirty="0">
                <a:solidFill>
                  <a:srgbClr val="AE0E2A"/>
                </a:solidFill>
                <a:latin typeface="Arial" panose="020B0604020202020204" pitchFamily="34" charset="0"/>
                <a:ea typeface="PT Sans" panose="020B0503020203020204" pitchFamily="34" charset="0"/>
                <a:cs typeface="Arial" panose="020B0604020202020204" pitchFamily="34" charset="0"/>
              </a:rPr>
              <a:t> </a:t>
            </a:r>
            <a:r>
              <a:rPr lang="en-US" sz="1600" i="1" kern="0" dirty="0">
                <a:solidFill>
                  <a:srgbClr val="AE0E2A"/>
                </a:solidFill>
                <a:latin typeface="Arial" panose="020B0604020202020204" pitchFamily="34" charset="0"/>
                <a:ea typeface="PT Sans" panose="020B0503020203020204" pitchFamily="34" charset="0"/>
                <a:cs typeface="Arial" panose="020B0604020202020204" pitchFamily="34" charset="0"/>
              </a:rPr>
              <a:t>Please divert your course 15 degrees north to avoid a collision</a:t>
            </a:r>
            <a:r>
              <a:rPr lang="en-US" sz="1600" i="1" kern="0" dirty="0">
                <a:solidFill>
                  <a:srgbClr val="AE0E2A"/>
                </a:solidFill>
                <a:latin typeface="Arial" panose="020B0604020202020204" pitchFamily="34" charset="0"/>
                <a:cs typeface="Arial" panose="020B0604020202020204" pitchFamily="34" charset="0"/>
              </a:rPr>
              <a:t>.</a:t>
            </a:r>
          </a:p>
          <a:p>
            <a:pPr marL="0" indent="0">
              <a:buNone/>
            </a:pPr>
            <a:endParaRPr lang="en-US" sz="800" i="1" kern="0" dirty="0">
              <a:solidFill>
                <a:srgbClr val="AE0E2A"/>
              </a:solidFill>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1193603" y="4129997"/>
            <a:ext cx="10052548" cy="49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Arial"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1600" b="1" kern="0" dirty="0">
                <a:solidFill>
                  <a:srgbClr val="AE0E2A"/>
                </a:solidFill>
                <a:latin typeface="Arial" panose="020B0604020202020204" pitchFamily="34" charset="0"/>
                <a:ea typeface="PT Sans" panose="020B0503020203020204" pitchFamily="34" charset="0"/>
                <a:cs typeface="Arial" panose="020B0604020202020204" pitchFamily="34" charset="0"/>
              </a:rPr>
              <a:t>Americans:</a:t>
            </a:r>
            <a:r>
              <a:rPr lang="en-GB" sz="1600" b="1" kern="0" dirty="0">
                <a:solidFill>
                  <a:srgbClr val="AE0E2A"/>
                </a:solidFill>
                <a:latin typeface="Arial" panose="020B0604020202020204" pitchFamily="34" charset="0"/>
                <a:ea typeface="PT Sans" panose="020B0503020203020204" pitchFamily="34" charset="0"/>
                <a:cs typeface="Arial" panose="020B0604020202020204" pitchFamily="34" charset="0"/>
              </a:rPr>
              <a:t> </a:t>
            </a:r>
            <a:r>
              <a:rPr lang="en-US" sz="1600" i="1" kern="0" dirty="0">
                <a:solidFill>
                  <a:srgbClr val="AE0E2A"/>
                </a:solidFill>
                <a:latin typeface="Arial" panose="020B0604020202020204" pitchFamily="34" charset="0"/>
                <a:ea typeface="PT Sans" panose="020B0503020203020204" pitchFamily="34" charset="0"/>
                <a:cs typeface="Arial" panose="020B0604020202020204" pitchFamily="34" charset="0"/>
              </a:rPr>
              <a:t>This is the captain of the US navy ship. I say again, divert YOUR course</a:t>
            </a:r>
            <a:r>
              <a:rPr lang="en-US" sz="1600" i="1" kern="0" dirty="0">
                <a:solidFill>
                  <a:srgbClr val="AE0E2A"/>
                </a:solidFill>
                <a:latin typeface="Arial" panose="020B0604020202020204" pitchFamily="34" charset="0"/>
                <a:cs typeface="Arial" panose="020B0604020202020204" pitchFamily="34" charset="0"/>
              </a:rPr>
              <a:t>.</a:t>
            </a:r>
          </a:p>
          <a:p>
            <a:pPr marL="0" indent="0">
              <a:buNone/>
            </a:pPr>
            <a:endParaRPr lang="en-US" sz="800" i="1" kern="0" dirty="0">
              <a:solidFill>
                <a:srgbClr val="AE0E2A"/>
              </a:solidFill>
              <a:latin typeface="Arial" panose="020B0604020202020204" pitchFamily="34" charset="0"/>
              <a:cs typeface="Arial" panose="020B0604020202020204" pitchFamily="34" charset="0"/>
            </a:endParaRPr>
          </a:p>
          <a:p>
            <a:pPr marL="0" indent="0" eaLnBrk="1" hangingPunct="1">
              <a:lnSpc>
                <a:spcPct val="80000"/>
              </a:lnSpc>
            </a:pPr>
            <a:endParaRPr lang="en-GB" sz="1800" kern="0" dirty="0">
              <a:solidFill>
                <a:srgbClr val="000000"/>
              </a:solidFill>
              <a:latin typeface="Arial" pitchFamily="34" charset="0"/>
              <a:ea typeface="ＭＳ Ｐゴシック" pitchFamily="34" charset="-128"/>
              <a:cs typeface="Arial" pitchFamily="34" charset="0"/>
            </a:endParaRPr>
          </a:p>
          <a:p>
            <a:pPr marL="0" indent="0" eaLnBrk="1" hangingPunct="1">
              <a:lnSpc>
                <a:spcPct val="80000"/>
              </a:lnSpc>
            </a:pPr>
            <a:endParaRPr lang="en-GB" sz="2800" kern="0" dirty="0">
              <a:solidFill>
                <a:srgbClr val="000000"/>
              </a:solidFill>
              <a:latin typeface="Arial" pitchFamily="34" charset="0"/>
              <a:ea typeface="ＭＳ Ｐゴシック" pitchFamily="34" charset="-128"/>
              <a:cs typeface="Arial" pitchFamily="34" charset="0"/>
            </a:endParaRPr>
          </a:p>
          <a:p>
            <a:pPr marL="0" indent="0" eaLnBrk="1" hangingPunct="1">
              <a:lnSpc>
                <a:spcPct val="80000"/>
              </a:lnSpc>
            </a:pPr>
            <a:endParaRPr lang="en-GB" sz="2800" kern="0" dirty="0">
              <a:solidFill>
                <a:srgbClr val="000000"/>
              </a:solidFill>
              <a:latin typeface="Arial" pitchFamily="34" charset="0"/>
              <a:ea typeface="ＭＳ Ｐゴシック" pitchFamily="34" charset="-128"/>
              <a:cs typeface="Arial" pitchFamily="34" charset="0"/>
            </a:endParaRPr>
          </a:p>
        </p:txBody>
      </p:sp>
      <p:sp>
        <p:nvSpPr>
          <p:cNvPr id="8" name="Rectangle 3"/>
          <p:cNvSpPr txBox="1">
            <a:spLocks noChangeArrowheads="1"/>
          </p:cNvSpPr>
          <p:nvPr/>
        </p:nvSpPr>
        <p:spPr bwMode="auto">
          <a:xfrm>
            <a:off x="1193603" y="4527100"/>
            <a:ext cx="10052548" cy="41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Arial"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1600" b="1" kern="0" dirty="0">
                <a:solidFill>
                  <a:srgbClr val="262673"/>
                </a:solidFill>
                <a:latin typeface="Arial" panose="020B0604020202020204" pitchFamily="34" charset="0"/>
                <a:ea typeface="PT Sans" panose="020B0503020203020204" pitchFamily="34" charset="0"/>
                <a:cs typeface="Arial" panose="020B0604020202020204" pitchFamily="34" charset="0"/>
              </a:rPr>
              <a:t>Canadians:</a:t>
            </a:r>
            <a:r>
              <a:rPr lang="en-GB" sz="1600" b="1" kern="0" dirty="0">
                <a:solidFill>
                  <a:srgbClr val="262673"/>
                </a:solidFill>
                <a:latin typeface="Arial" panose="020B0604020202020204" pitchFamily="34" charset="0"/>
                <a:ea typeface="PT Sans" panose="020B0503020203020204" pitchFamily="34" charset="0"/>
                <a:cs typeface="Arial" panose="020B0604020202020204" pitchFamily="34" charset="0"/>
              </a:rPr>
              <a:t> </a:t>
            </a:r>
            <a:r>
              <a:rPr lang="en-US" sz="1600" i="1" kern="0" dirty="0">
                <a:solidFill>
                  <a:srgbClr val="262673"/>
                </a:solidFill>
                <a:latin typeface="Arial" panose="020B0604020202020204" pitchFamily="34" charset="0"/>
                <a:ea typeface="PT Sans" panose="020B0503020203020204" pitchFamily="34" charset="0"/>
                <a:cs typeface="Arial" panose="020B0604020202020204" pitchFamily="34" charset="0"/>
              </a:rPr>
              <a:t>No, I say again, divert YOUR course</a:t>
            </a:r>
            <a:r>
              <a:rPr lang="en-US" sz="1600" i="1" kern="0" dirty="0">
                <a:solidFill>
                  <a:srgbClr val="262673"/>
                </a:solidFill>
                <a:latin typeface="Arial" panose="020B0604020202020204" pitchFamily="34" charset="0"/>
                <a:cs typeface="Arial" panose="020B0604020202020204" pitchFamily="34" charset="0"/>
              </a:rPr>
              <a:t>.</a:t>
            </a:r>
          </a:p>
          <a:p>
            <a:pPr marL="0" indent="0">
              <a:buNone/>
            </a:pPr>
            <a:endParaRPr lang="en-US" sz="800" i="1" kern="0" dirty="0">
              <a:solidFill>
                <a:srgbClr val="262673"/>
              </a:solidFill>
              <a:latin typeface="Arial" panose="020B0604020202020204" pitchFamily="34" charset="0"/>
              <a:cs typeface="Arial" panose="020B0604020202020204" pitchFamily="34" charset="0"/>
            </a:endParaRPr>
          </a:p>
          <a:p>
            <a:pPr marL="0" indent="0" eaLnBrk="1" hangingPunct="1">
              <a:lnSpc>
                <a:spcPct val="80000"/>
              </a:lnSpc>
            </a:pPr>
            <a:endParaRPr lang="en-GB" sz="1800" kern="0" dirty="0">
              <a:solidFill>
                <a:srgbClr val="000000"/>
              </a:solidFill>
              <a:latin typeface="Arial" pitchFamily="34" charset="0"/>
              <a:ea typeface="ＭＳ Ｐゴシック" pitchFamily="34" charset="-128"/>
              <a:cs typeface="Arial" pitchFamily="34" charset="0"/>
            </a:endParaRPr>
          </a:p>
          <a:p>
            <a:pPr marL="0" indent="0" eaLnBrk="1" hangingPunct="1">
              <a:lnSpc>
                <a:spcPct val="80000"/>
              </a:lnSpc>
            </a:pPr>
            <a:endParaRPr lang="en-GB" sz="2800" kern="0" dirty="0">
              <a:solidFill>
                <a:srgbClr val="000000"/>
              </a:solidFill>
              <a:latin typeface="Arial" pitchFamily="34" charset="0"/>
              <a:ea typeface="ＭＳ Ｐゴシック" pitchFamily="34" charset="-128"/>
              <a:cs typeface="Arial" pitchFamily="34" charset="0"/>
            </a:endParaRPr>
          </a:p>
          <a:p>
            <a:pPr marL="0" indent="0" eaLnBrk="1" hangingPunct="1">
              <a:lnSpc>
                <a:spcPct val="80000"/>
              </a:lnSpc>
            </a:pPr>
            <a:endParaRPr lang="en-GB" sz="2800" kern="0" dirty="0">
              <a:solidFill>
                <a:srgbClr val="000000"/>
              </a:solidFill>
              <a:latin typeface="Arial" pitchFamily="34" charset="0"/>
              <a:ea typeface="ＭＳ Ｐゴシック" pitchFamily="34" charset="-128"/>
              <a:cs typeface="Arial" pitchFamily="34" charset="0"/>
            </a:endParaRPr>
          </a:p>
        </p:txBody>
      </p:sp>
      <p:sp>
        <p:nvSpPr>
          <p:cNvPr id="9" name="Rectangle 3"/>
          <p:cNvSpPr txBox="1">
            <a:spLocks noChangeArrowheads="1"/>
          </p:cNvSpPr>
          <p:nvPr/>
        </p:nvSpPr>
        <p:spPr bwMode="auto">
          <a:xfrm>
            <a:off x="1193603" y="4893060"/>
            <a:ext cx="10052548" cy="128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Arial"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1600" b="1" kern="0" dirty="0">
                <a:solidFill>
                  <a:srgbClr val="AE0E2A"/>
                </a:solidFill>
                <a:latin typeface="Arial" panose="020B0604020202020204" pitchFamily="34" charset="0"/>
                <a:ea typeface="PT Sans" panose="020B0503020203020204" pitchFamily="34" charset="0"/>
                <a:cs typeface="Arial" panose="020B0604020202020204" pitchFamily="34" charset="0"/>
              </a:rPr>
              <a:t>Americans:</a:t>
            </a:r>
            <a:r>
              <a:rPr lang="en-GB" sz="1600" b="1" kern="0" dirty="0">
                <a:solidFill>
                  <a:srgbClr val="AE0E2A"/>
                </a:solidFill>
                <a:latin typeface="Arial" panose="020B0604020202020204" pitchFamily="34" charset="0"/>
                <a:ea typeface="PT Sans" panose="020B0503020203020204" pitchFamily="34" charset="0"/>
                <a:cs typeface="Arial" panose="020B0604020202020204" pitchFamily="34" charset="0"/>
              </a:rPr>
              <a:t> </a:t>
            </a:r>
            <a:r>
              <a:rPr lang="en-US" sz="1600" i="1" kern="0" dirty="0">
                <a:solidFill>
                  <a:srgbClr val="AE0E2A"/>
                </a:solidFill>
                <a:latin typeface="Arial" panose="020B0604020202020204" pitchFamily="34" charset="0"/>
                <a:ea typeface="PT Sans" panose="020B0503020203020204" pitchFamily="34" charset="0"/>
                <a:cs typeface="Arial" panose="020B0604020202020204" pitchFamily="34" charset="0"/>
              </a:rPr>
              <a:t>This is the aircraft carrier USS Lincoln, the second largest ship in the US Atlantic fleet. We are accompanied by three destroyers, three cruisers, and numerous support vessels. I demand that you change your course 15 degrees north, that’s ONE FIVE degrees north, or counter-measures will be undertaken to ensure the safety of the ship.</a:t>
            </a:r>
          </a:p>
          <a:p>
            <a:pPr marL="0" indent="0">
              <a:buNone/>
            </a:pPr>
            <a:endParaRPr lang="en-US" sz="800" i="1" kern="0" dirty="0">
              <a:solidFill>
                <a:srgbClr val="AE0E2A"/>
              </a:solidFill>
              <a:latin typeface="Arial"/>
              <a:cs typeface="Glypha LT Std"/>
            </a:endParaRPr>
          </a:p>
          <a:p>
            <a:pPr marL="0" indent="0" eaLnBrk="1" hangingPunct="1">
              <a:lnSpc>
                <a:spcPct val="80000"/>
              </a:lnSpc>
            </a:pPr>
            <a:endParaRPr lang="en-GB" sz="1800" kern="0" dirty="0">
              <a:solidFill>
                <a:srgbClr val="000000"/>
              </a:solidFill>
              <a:latin typeface="Arial" pitchFamily="34" charset="0"/>
              <a:ea typeface="ＭＳ Ｐゴシック" pitchFamily="34" charset="-128"/>
              <a:cs typeface="Arial" pitchFamily="34" charset="0"/>
            </a:endParaRPr>
          </a:p>
          <a:p>
            <a:pPr marL="0" indent="0" eaLnBrk="1" hangingPunct="1">
              <a:lnSpc>
                <a:spcPct val="80000"/>
              </a:lnSpc>
              <a:buNone/>
            </a:pPr>
            <a:endParaRPr lang="en-GB" sz="2800" kern="0" dirty="0">
              <a:solidFill>
                <a:srgbClr val="000000"/>
              </a:solidFill>
              <a:latin typeface="Arial" pitchFamily="34" charset="0"/>
              <a:ea typeface="ＭＳ Ｐゴシック" pitchFamily="34" charset="-128"/>
              <a:cs typeface="Arial" pitchFamily="34" charset="0"/>
            </a:endParaRPr>
          </a:p>
          <a:p>
            <a:pPr marL="0" indent="0" eaLnBrk="1" hangingPunct="1">
              <a:lnSpc>
                <a:spcPct val="80000"/>
              </a:lnSpc>
            </a:pPr>
            <a:endParaRPr lang="en-GB" sz="2800" kern="0" dirty="0">
              <a:solidFill>
                <a:srgbClr val="000000"/>
              </a:solidFill>
              <a:latin typeface="Arial" pitchFamily="34" charset="0"/>
              <a:ea typeface="ＭＳ Ｐゴシック" pitchFamily="34" charset="-128"/>
              <a:cs typeface="Arial" pitchFamily="34" charset="0"/>
            </a:endParaRPr>
          </a:p>
        </p:txBody>
      </p:sp>
      <p:sp>
        <p:nvSpPr>
          <p:cNvPr id="10" name="Rectangle 3"/>
          <p:cNvSpPr txBox="1">
            <a:spLocks noChangeArrowheads="1"/>
          </p:cNvSpPr>
          <p:nvPr/>
        </p:nvSpPr>
        <p:spPr bwMode="auto">
          <a:xfrm>
            <a:off x="1193603" y="5948122"/>
            <a:ext cx="10052548" cy="5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Arial"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1600" b="1" kern="0" dirty="0">
                <a:solidFill>
                  <a:srgbClr val="262673"/>
                </a:solidFill>
                <a:latin typeface="Arial" panose="020B0604020202020204" pitchFamily="34" charset="0"/>
                <a:ea typeface="PT Sans" panose="020B0503020203020204" pitchFamily="34" charset="0"/>
                <a:cs typeface="Arial" panose="020B0604020202020204" pitchFamily="34" charset="0"/>
              </a:rPr>
              <a:t>Canadians:</a:t>
            </a:r>
            <a:r>
              <a:rPr lang="en-GB" sz="1600" b="1" kern="0" dirty="0">
                <a:solidFill>
                  <a:srgbClr val="262673"/>
                </a:solidFill>
                <a:latin typeface="Arial" panose="020B0604020202020204" pitchFamily="34" charset="0"/>
                <a:ea typeface="PT Sans" panose="020B0503020203020204" pitchFamily="34" charset="0"/>
                <a:cs typeface="Arial" panose="020B0604020202020204" pitchFamily="34" charset="0"/>
              </a:rPr>
              <a:t> </a:t>
            </a:r>
            <a:r>
              <a:rPr lang="en-US" sz="1600" i="1" kern="0" dirty="0">
                <a:solidFill>
                  <a:srgbClr val="262673"/>
                </a:solidFill>
                <a:latin typeface="Arial" panose="020B0604020202020204" pitchFamily="34" charset="0"/>
                <a:ea typeface="PT Sans" panose="020B0503020203020204" pitchFamily="34" charset="0"/>
                <a:cs typeface="Arial" panose="020B0604020202020204" pitchFamily="34" charset="0"/>
              </a:rPr>
              <a:t>We’re a lighthouse. Your call...</a:t>
            </a:r>
            <a:endParaRPr lang="en-GB" sz="1800" kern="0" dirty="0">
              <a:solidFill>
                <a:srgbClr val="000000"/>
              </a:solidFill>
              <a:latin typeface="Arial" panose="020B0604020202020204" pitchFamily="34" charset="0"/>
              <a:ea typeface="PT Sans" panose="020B0503020203020204" pitchFamily="34" charset="0"/>
              <a:cs typeface="Arial" panose="020B0604020202020204" pitchFamily="34" charset="0"/>
            </a:endParaRPr>
          </a:p>
          <a:p>
            <a:pPr marL="0" indent="0" eaLnBrk="1" hangingPunct="1">
              <a:lnSpc>
                <a:spcPct val="80000"/>
              </a:lnSpc>
            </a:pPr>
            <a:endParaRPr lang="en-GB" sz="2800" kern="0" dirty="0">
              <a:solidFill>
                <a:srgbClr val="000000"/>
              </a:solidFill>
              <a:latin typeface="Arial" pitchFamily="34" charset="0"/>
              <a:ea typeface="ＭＳ Ｐゴシック" pitchFamily="34" charset="-128"/>
              <a:cs typeface="Arial" pitchFamily="34" charset="0"/>
            </a:endParaRPr>
          </a:p>
          <a:p>
            <a:pPr marL="0" indent="0" eaLnBrk="1" hangingPunct="1">
              <a:lnSpc>
                <a:spcPct val="80000"/>
              </a:lnSpc>
            </a:pPr>
            <a:endParaRPr lang="en-GB" sz="2800" kern="0" dirty="0">
              <a:solidFill>
                <a:srgbClr val="000000"/>
              </a:solidFill>
              <a:latin typeface="Arial" pitchFamily="34" charset="0"/>
              <a:ea typeface="ＭＳ Ｐゴシック" pitchFamily="34" charset="-128"/>
              <a:cs typeface="Arial" pitchFamily="34" charset="0"/>
            </a:endParaRPr>
          </a:p>
        </p:txBody>
      </p:sp>
      <p:sp>
        <p:nvSpPr>
          <p:cNvPr id="11" name="Rectangle 3"/>
          <p:cNvSpPr txBox="1">
            <a:spLocks noChangeArrowheads="1"/>
          </p:cNvSpPr>
          <p:nvPr/>
        </p:nvSpPr>
        <p:spPr bwMode="auto">
          <a:xfrm>
            <a:off x="1193603" y="3730881"/>
            <a:ext cx="10052548" cy="38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Arial"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1600" b="1" kern="0" dirty="0">
                <a:solidFill>
                  <a:srgbClr val="333399">
                    <a:lumMod val="75000"/>
                  </a:srgbClr>
                </a:solidFill>
                <a:latin typeface="Arial" panose="020B0604020202020204" pitchFamily="34" charset="0"/>
                <a:ea typeface="PT Sans" panose="020B0503020203020204" pitchFamily="34" charset="0"/>
                <a:cs typeface="Arial" panose="020B0604020202020204" pitchFamily="34" charset="0"/>
              </a:rPr>
              <a:t>Canadians:</a:t>
            </a:r>
            <a:r>
              <a:rPr lang="en-GB" sz="1600" b="1" kern="0" dirty="0">
                <a:solidFill>
                  <a:srgbClr val="333399">
                    <a:lumMod val="75000"/>
                  </a:srgbClr>
                </a:solidFill>
                <a:latin typeface="Arial" panose="020B0604020202020204" pitchFamily="34" charset="0"/>
                <a:ea typeface="PT Sans" panose="020B0503020203020204" pitchFamily="34" charset="0"/>
                <a:cs typeface="Arial" panose="020B0604020202020204" pitchFamily="34" charset="0"/>
              </a:rPr>
              <a:t> </a:t>
            </a:r>
            <a:r>
              <a:rPr lang="en-US" sz="1600" i="1" kern="0" dirty="0">
                <a:solidFill>
                  <a:srgbClr val="333399">
                    <a:lumMod val="75000"/>
                  </a:srgbClr>
                </a:solidFill>
                <a:latin typeface="Arial" panose="020B0604020202020204" pitchFamily="34" charset="0"/>
                <a:ea typeface="PT Sans" panose="020B0503020203020204" pitchFamily="34" charset="0"/>
                <a:cs typeface="Arial" panose="020B0604020202020204" pitchFamily="34" charset="0"/>
              </a:rPr>
              <a:t>Recommend YOU divert YOUR course 15 degrees to the south to avoid a </a:t>
            </a:r>
            <a:r>
              <a:rPr lang="en-US" sz="1600" i="1" kern="0" dirty="0">
                <a:solidFill>
                  <a:srgbClr val="333399">
                    <a:lumMod val="75000"/>
                  </a:srgbClr>
                </a:solidFill>
                <a:latin typeface="Arial" panose="020B0604020202020204" pitchFamily="34" charset="0"/>
                <a:cs typeface="Arial" panose="020B0604020202020204" pitchFamily="34" charset="0"/>
              </a:rPr>
              <a:t>collision</a:t>
            </a:r>
            <a:r>
              <a:rPr lang="en-US" sz="1100" i="1" kern="0" dirty="0">
                <a:solidFill>
                  <a:srgbClr val="333399">
                    <a:lumMod val="75000"/>
                  </a:srgbClr>
                </a:solidFill>
                <a:latin typeface="Arial" panose="020B0604020202020204" pitchFamily="34" charset="0"/>
                <a:cs typeface="Arial" panose="020B0604020202020204" pitchFamily="34" charset="0"/>
              </a:rPr>
              <a:t>.</a:t>
            </a:r>
          </a:p>
        </p:txBody>
      </p:sp>
      <p:sp>
        <p:nvSpPr>
          <p:cNvPr id="12" name="Title 1"/>
          <p:cNvSpPr txBox="1">
            <a:spLocks/>
          </p:cNvSpPr>
          <p:nvPr/>
        </p:nvSpPr>
        <p:spPr bwMode="auto">
          <a:xfrm>
            <a:off x="2810756" y="1449897"/>
            <a:ext cx="6628328" cy="1089577"/>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endParaRPr lang="en-GB" kern="0" dirty="0">
              <a:solidFill>
                <a:srgbClr val="000000"/>
              </a:solidFill>
              <a:latin typeface="Bitter" pitchFamily="50" charset="0"/>
            </a:endParaRPr>
          </a:p>
        </p:txBody>
      </p:sp>
      <p:sp>
        <p:nvSpPr>
          <p:cNvPr id="3" name="TextBox 2"/>
          <p:cNvSpPr txBox="1"/>
          <p:nvPr/>
        </p:nvSpPr>
        <p:spPr>
          <a:xfrm>
            <a:off x="3055853" y="1657675"/>
            <a:ext cx="5948218" cy="646331"/>
          </a:xfrm>
          <a:prstGeom prst="rect">
            <a:avLst/>
          </a:prstGeom>
          <a:noFill/>
        </p:spPr>
        <p:txBody>
          <a:bodyPr wrap="square" rtlCol="0">
            <a:spAutoFit/>
          </a:bodyPr>
          <a:lstStyle/>
          <a:p>
            <a:pPr algn="ctr" fontAlgn="base">
              <a:spcBef>
                <a:spcPct val="0"/>
              </a:spcBef>
              <a:spcAft>
                <a:spcPct val="0"/>
              </a:spcAft>
            </a:pPr>
            <a:r>
              <a:rPr lang="en-GB" sz="3600" b="1" dirty="0">
                <a:solidFill>
                  <a:srgbClr val="000000"/>
                </a:solidFill>
                <a:latin typeface="Arial" pitchFamily="34" charset="0"/>
                <a:ea typeface="ＭＳ Ｐゴシック" pitchFamily="34" charset="-128"/>
                <a:cs typeface="Arial" panose="020B0604020202020204" pitchFamily="34" charset="0"/>
              </a:rPr>
              <a:t>We must be right!!</a:t>
            </a:r>
          </a:p>
        </p:txBody>
      </p:sp>
    </p:spTree>
    <p:extLst>
      <p:ext uri="{BB962C8B-B14F-4D97-AF65-F5344CB8AC3E}">
        <p14:creationId xmlns:p14="http://schemas.microsoft.com/office/powerpoint/2010/main" val="224695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5088" y="2862654"/>
            <a:ext cx="9919907" cy="4902185"/>
          </a:xfrm>
        </p:spPr>
        <p:txBody>
          <a:bodyPr/>
          <a:lstStyle/>
          <a:p>
            <a:pPr>
              <a:spcBef>
                <a:spcPts val="0"/>
              </a:spcBef>
            </a:pPr>
            <a:r>
              <a:rPr lang="en-GB" sz="2400" dirty="0">
                <a:latin typeface="Arial" panose="020B0604020202020204" pitchFamily="34" charset="0"/>
                <a:ea typeface="PT Sans" panose="020B0503020203020204" pitchFamily="34" charset="0"/>
                <a:cs typeface="Arial" panose="020B0604020202020204" pitchFamily="34" charset="0"/>
              </a:rPr>
              <a:t>The cost to individuals: 	- ££ many</a:t>
            </a:r>
          </a:p>
          <a:p>
            <a:pPr marL="0" indent="0">
              <a:spcBef>
                <a:spcPts val="0"/>
              </a:spcBef>
              <a:buNone/>
            </a:pPr>
            <a:r>
              <a:rPr lang="en-GB" sz="2400" dirty="0">
                <a:latin typeface="Arial" panose="020B0604020202020204" pitchFamily="34" charset="0"/>
                <a:ea typeface="PT Sans" panose="020B0503020203020204" pitchFamily="34" charset="0"/>
                <a:cs typeface="Arial" panose="020B0604020202020204" pitchFamily="34" charset="0"/>
              </a:rPr>
              <a:t>				- loss of confidence</a:t>
            </a:r>
          </a:p>
          <a:p>
            <a:pPr marL="0" indent="0">
              <a:spcBef>
                <a:spcPts val="0"/>
              </a:spcBef>
              <a:buNone/>
            </a:pPr>
            <a:r>
              <a:rPr lang="en-GB" sz="2400" dirty="0">
                <a:latin typeface="Arial" panose="020B0604020202020204" pitchFamily="34" charset="0"/>
                <a:ea typeface="PT Sans" panose="020B0503020203020204" pitchFamily="34" charset="0"/>
                <a:cs typeface="Arial" panose="020B0604020202020204" pitchFamily="34" charset="0"/>
              </a:rPr>
              <a:t>				- </a:t>
            </a:r>
            <a:r>
              <a:rPr lang="en-GB" sz="2400" dirty="0" smtClean="0">
                <a:latin typeface="Arial" panose="020B0604020202020204" pitchFamily="34" charset="0"/>
                <a:ea typeface="PT Sans" panose="020B0503020203020204" pitchFamily="34" charset="0"/>
                <a:cs typeface="Arial" panose="020B0604020202020204" pitchFamily="34" charset="0"/>
              </a:rPr>
              <a:t>dignity</a:t>
            </a:r>
            <a:endParaRPr lang="en-GB" sz="2400" dirty="0">
              <a:latin typeface="Arial" panose="020B0604020202020204" pitchFamily="34" charset="0"/>
              <a:ea typeface="PT Sans" panose="020B0503020203020204" pitchFamily="34" charset="0"/>
              <a:cs typeface="Arial" panose="020B0604020202020204" pitchFamily="34" charset="0"/>
            </a:endParaRPr>
          </a:p>
          <a:p>
            <a:r>
              <a:rPr lang="en-GB" sz="2400" dirty="0">
                <a:latin typeface="Arial" panose="020B0604020202020204" pitchFamily="34" charset="0"/>
                <a:ea typeface="PT Sans" panose="020B0503020203020204" pitchFamily="34" charset="0"/>
                <a:cs typeface="Arial" panose="020B0604020202020204" pitchFamily="34" charset="0"/>
              </a:rPr>
              <a:t>The cost to society: how much additional cost if citizens are scammed of life savings and the state picks up the cost?</a:t>
            </a:r>
          </a:p>
          <a:p>
            <a:r>
              <a:rPr lang="en-GB" sz="2400" dirty="0">
                <a:latin typeface="Arial" panose="020B0604020202020204" pitchFamily="34" charset="0"/>
                <a:ea typeface="PT Sans" panose="020B0503020203020204" pitchFamily="34" charset="0"/>
                <a:cs typeface="Arial" panose="020B0604020202020204" pitchFamily="34" charset="0"/>
              </a:rPr>
              <a:t>The cost to carers/relatives and victims of those who have a cognitive impairment and are scammed.</a:t>
            </a:r>
          </a:p>
          <a:p>
            <a:r>
              <a:rPr lang="en-GB" sz="2400" dirty="0">
                <a:latin typeface="Arial" panose="020B0604020202020204" pitchFamily="34" charset="0"/>
                <a:ea typeface="PT Sans" panose="020B0503020203020204" pitchFamily="34" charset="0"/>
                <a:cs typeface="Arial" panose="020B0604020202020204" pitchFamily="34" charset="0"/>
              </a:rPr>
              <a:t>We need to better understand the scale and impact of </a:t>
            </a:r>
            <a:r>
              <a:rPr lang="en-GB" sz="2400" dirty="0" err="1">
                <a:latin typeface="Arial" panose="020B0604020202020204" pitchFamily="34" charset="0"/>
                <a:ea typeface="PT Sans" panose="020B0503020203020204" pitchFamily="34" charset="0"/>
                <a:cs typeface="Arial" panose="020B0604020202020204" pitchFamily="34" charset="0"/>
              </a:rPr>
              <a:t>intrafamiliar</a:t>
            </a:r>
            <a:r>
              <a:rPr lang="en-GB" sz="2400" dirty="0">
                <a:latin typeface="Arial" panose="020B0604020202020204" pitchFamily="34" charset="0"/>
                <a:ea typeface="PT Sans" panose="020B0503020203020204" pitchFamily="34" charset="0"/>
                <a:cs typeface="Arial" panose="020B0604020202020204" pitchFamily="34" charset="0"/>
              </a:rPr>
              <a:t> abuse. </a:t>
            </a:r>
            <a:endParaRPr lang="en-GB" sz="2400" b="1" dirty="0">
              <a:latin typeface="Arial" panose="020B0604020202020204" pitchFamily="34" charset="0"/>
              <a:ea typeface="PT Sans" panose="020B0503020203020204" pitchFamily="34" charset="0"/>
              <a:cs typeface="Arial" panose="020B0604020202020204" pitchFamily="34" charset="0"/>
            </a:endParaRPr>
          </a:p>
        </p:txBody>
      </p:sp>
      <p:sp>
        <p:nvSpPr>
          <p:cNvPr id="4" name="Title 1"/>
          <p:cNvSpPr txBox="1">
            <a:spLocks/>
          </p:cNvSpPr>
          <p:nvPr/>
        </p:nvSpPr>
        <p:spPr bwMode="auto">
          <a:xfrm>
            <a:off x="2442359" y="1434537"/>
            <a:ext cx="6628328" cy="1089577"/>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b="1" kern="0" dirty="0">
                <a:solidFill>
                  <a:srgbClr val="000000"/>
                </a:solidFill>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227944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028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496A-1B46-4608-7AF0-EDCAC81F7B73}"/>
              </a:ext>
            </a:extLst>
          </p:cNvPr>
          <p:cNvSpPr>
            <a:spLocks noGrp="1"/>
          </p:cNvSpPr>
          <p:nvPr>
            <p:ph type="ctrTitle" idx="4294967295"/>
          </p:nvPr>
        </p:nvSpPr>
        <p:spPr>
          <a:xfrm>
            <a:off x="1309346" y="1646572"/>
            <a:ext cx="9144000" cy="725487"/>
          </a:xfrm>
          <a:prstGeom prst="rect">
            <a:avLst/>
          </a:prstGeom>
        </p:spPr>
        <p:txBody>
          <a:bodyPr>
            <a:noAutofit/>
          </a:bodyPr>
          <a:lstStyle/>
          <a:p>
            <a:pPr algn="ctr"/>
            <a:r>
              <a:rPr lang="en-GB" sz="6000" b="1" dirty="0" smtClean="0">
                <a:solidFill>
                  <a:srgbClr val="00B0F0"/>
                </a:solidFill>
                <a:latin typeface="Calibri" panose="020F0502020204030204" pitchFamily="34" charset="0"/>
                <a:cs typeface="Calibri" panose="020F0502020204030204" pitchFamily="34" charset="0"/>
              </a:rPr>
              <a:t>Ways we can help</a:t>
            </a:r>
            <a:endParaRPr lang="en-GB" sz="6000" b="1" dirty="0">
              <a:solidFill>
                <a:srgbClr val="00B0F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C27345E-270B-02A1-1EED-AC4A5387B335}"/>
              </a:ext>
            </a:extLst>
          </p:cNvPr>
          <p:cNvSpPr txBox="1"/>
          <p:nvPr/>
        </p:nvSpPr>
        <p:spPr>
          <a:xfrm>
            <a:off x="1477079" y="3318570"/>
            <a:ext cx="8682182" cy="3539430"/>
          </a:xfrm>
          <a:prstGeom prst="rect">
            <a:avLst/>
          </a:prstGeom>
          <a:noFill/>
        </p:spPr>
        <p:txBody>
          <a:bodyPr wrap="square">
            <a:spAutoFit/>
          </a:bodyPr>
          <a:lstStyle/>
          <a:p>
            <a:pPr marL="457200" indent="-457200">
              <a:buFont typeface="Arial" panose="020B0604020202020204" pitchFamily="34" charset="0"/>
              <a:buChar char="•"/>
            </a:pPr>
            <a:r>
              <a:rPr lang="en-GB" sz="3200" dirty="0" smtClean="0">
                <a:solidFill>
                  <a:srgbClr val="002060"/>
                </a:solidFill>
              </a:rPr>
              <a:t>The </a:t>
            </a:r>
            <a:r>
              <a:rPr lang="en-GB" sz="3200" dirty="0">
                <a:solidFill>
                  <a:srgbClr val="002060"/>
                </a:solidFill>
              </a:rPr>
              <a:t>ways scammers might try to approach you </a:t>
            </a:r>
          </a:p>
          <a:p>
            <a:pPr marL="457200" indent="-457200">
              <a:buFont typeface="Arial" panose="020B0604020202020204" pitchFamily="34" charset="0"/>
              <a:buChar char="•"/>
            </a:pPr>
            <a:r>
              <a:rPr lang="en-GB" sz="3200" dirty="0" smtClean="0">
                <a:solidFill>
                  <a:srgbClr val="002060"/>
                </a:solidFill>
              </a:rPr>
              <a:t>What </a:t>
            </a:r>
            <a:r>
              <a:rPr lang="en-GB" sz="3200" dirty="0">
                <a:solidFill>
                  <a:srgbClr val="002060"/>
                </a:solidFill>
              </a:rPr>
              <a:t>you can do if you think you’re being scammed </a:t>
            </a:r>
          </a:p>
          <a:p>
            <a:pPr marL="457200" indent="-457200">
              <a:buFont typeface="Arial" panose="020B0604020202020204" pitchFamily="34" charset="0"/>
              <a:buChar char="•"/>
            </a:pPr>
            <a:r>
              <a:rPr lang="en-GB" sz="3200" dirty="0" smtClean="0">
                <a:solidFill>
                  <a:srgbClr val="002060"/>
                </a:solidFill>
              </a:rPr>
              <a:t>How </a:t>
            </a:r>
            <a:r>
              <a:rPr lang="en-GB" sz="3200" dirty="0">
                <a:solidFill>
                  <a:srgbClr val="002060"/>
                </a:solidFill>
              </a:rPr>
              <a:t>to avoid being deceived by scams in </a:t>
            </a:r>
            <a:r>
              <a:rPr lang="en-GB" sz="3200" dirty="0" smtClean="0">
                <a:solidFill>
                  <a:srgbClr val="002060"/>
                </a:solidFill>
              </a:rPr>
              <a:t>the future</a:t>
            </a:r>
          </a:p>
          <a:p>
            <a:pPr marL="457200" indent="-457200">
              <a:buFont typeface="Arial" panose="020B0604020202020204" pitchFamily="34" charset="0"/>
              <a:buChar char="•"/>
            </a:pPr>
            <a:r>
              <a:rPr lang="en-GB" sz="3200" dirty="0" smtClean="0">
                <a:solidFill>
                  <a:srgbClr val="002060"/>
                </a:solidFill>
              </a:rPr>
              <a:t>Information for relatives on how to help elders avoid scams</a:t>
            </a:r>
            <a:endParaRPr lang="en-GB" sz="3200" dirty="0">
              <a:solidFill>
                <a:srgbClr val="002060"/>
              </a:solidFill>
            </a:endParaRPr>
          </a:p>
        </p:txBody>
      </p:sp>
      <p:sp>
        <p:nvSpPr>
          <p:cNvPr id="6" name="TextBox 5">
            <a:extLst>
              <a:ext uri="{FF2B5EF4-FFF2-40B4-BE49-F238E27FC236}">
                <a16:creationId xmlns:a16="http://schemas.microsoft.com/office/drawing/2014/main" id="{5DFFC17D-89B1-3928-52B0-99A546344CE1}"/>
              </a:ext>
            </a:extLst>
          </p:cNvPr>
          <p:cNvSpPr txBox="1"/>
          <p:nvPr/>
        </p:nvSpPr>
        <p:spPr>
          <a:xfrm>
            <a:off x="1477080" y="2522149"/>
            <a:ext cx="8584646" cy="646331"/>
          </a:xfrm>
          <a:prstGeom prst="rect">
            <a:avLst/>
          </a:prstGeom>
          <a:noFill/>
        </p:spPr>
        <p:txBody>
          <a:bodyPr wrap="square" rtlCol="0">
            <a:spAutoFit/>
          </a:bodyPr>
          <a:lstStyle/>
          <a:p>
            <a:r>
              <a:rPr lang="en-GB" sz="3600" b="1" dirty="0">
                <a:solidFill>
                  <a:srgbClr val="002060"/>
                </a:solidFill>
              </a:rPr>
              <a:t>Information &amp; Advice about:</a:t>
            </a:r>
          </a:p>
        </p:txBody>
      </p:sp>
    </p:spTree>
    <p:extLst>
      <p:ext uri="{BB962C8B-B14F-4D97-AF65-F5344CB8AC3E}">
        <p14:creationId xmlns:p14="http://schemas.microsoft.com/office/powerpoint/2010/main" val="1752009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Bent-Up 7">
            <a:extLst>
              <a:ext uri="{FF2B5EF4-FFF2-40B4-BE49-F238E27FC236}">
                <a16:creationId xmlns:a16="http://schemas.microsoft.com/office/drawing/2014/main" id="{441E6FAF-F638-9AD4-FF60-CAE53DC5D0AB}"/>
              </a:ext>
            </a:extLst>
          </p:cNvPr>
          <p:cNvSpPr/>
          <p:nvPr/>
        </p:nvSpPr>
        <p:spPr>
          <a:xfrm rot="5400000">
            <a:off x="2455268" y="3087633"/>
            <a:ext cx="651081" cy="741233"/>
          </a:xfrm>
          <a:prstGeom prst="bentUpArrow">
            <a:avLst>
              <a:gd name="adj1" fmla="val 32840"/>
              <a:gd name="adj2" fmla="val 25000"/>
              <a:gd name="adj3" fmla="val 35780"/>
            </a:avLst>
          </a:prstGeom>
          <a:solidFill>
            <a:srgbClr val="E73437"/>
          </a:solid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9" name="Group 8">
            <a:extLst>
              <a:ext uri="{FF2B5EF4-FFF2-40B4-BE49-F238E27FC236}">
                <a16:creationId xmlns:a16="http://schemas.microsoft.com/office/drawing/2014/main" id="{644C461F-BCF7-2787-F861-97C21DB02AA1}"/>
              </a:ext>
            </a:extLst>
          </p:cNvPr>
          <p:cNvGrpSpPr/>
          <p:nvPr/>
        </p:nvGrpSpPr>
        <p:grpSpPr>
          <a:xfrm>
            <a:off x="1811667" y="2453764"/>
            <a:ext cx="2307367" cy="767190"/>
            <a:chOff x="73156" y="3"/>
            <a:chExt cx="2307367" cy="767190"/>
          </a:xfrm>
          <a:solidFill>
            <a:srgbClr val="002060"/>
          </a:solidFill>
        </p:grpSpPr>
        <p:sp>
          <p:nvSpPr>
            <p:cNvPr id="25" name="Rectangle: Rounded Corners 24">
              <a:extLst>
                <a:ext uri="{FF2B5EF4-FFF2-40B4-BE49-F238E27FC236}">
                  <a16:creationId xmlns:a16="http://schemas.microsoft.com/office/drawing/2014/main" id="{F4FACE00-89B2-E245-9188-094DB269E9D6}"/>
                </a:ext>
              </a:extLst>
            </p:cNvPr>
            <p:cNvSpPr/>
            <p:nvPr/>
          </p:nvSpPr>
          <p:spPr>
            <a:xfrm>
              <a:off x="73156" y="3"/>
              <a:ext cx="2307367" cy="767190"/>
            </a:xfrm>
            <a:prstGeom prst="roundRect">
              <a:avLst>
                <a:gd name="adj" fmla="val 16670"/>
              </a:avLst>
            </a:prstGeom>
            <a:grpFill/>
            <a:ln>
              <a:no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6" name="Rectangle: Rounded Corners 5">
              <a:extLst>
                <a:ext uri="{FF2B5EF4-FFF2-40B4-BE49-F238E27FC236}">
                  <a16:creationId xmlns:a16="http://schemas.microsoft.com/office/drawing/2014/main" id="{98738090-5658-C3B8-A0D9-4F0677827FC9}"/>
                </a:ext>
              </a:extLst>
            </p:cNvPr>
            <p:cNvSpPr txBox="1"/>
            <p:nvPr/>
          </p:nvSpPr>
          <p:spPr>
            <a:xfrm>
              <a:off x="110614" y="37461"/>
              <a:ext cx="2232451" cy="692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Shame</a:t>
              </a:r>
            </a:p>
          </p:txBody>
        </p:sp>
      </p:grpSp>
      <p:sp>
        <p:nvSpPr>
          <p:cNvPr id="10" name="Arrow: Bent-Up 9">
            <a:extLst>
              <a:ext uri="{FF2B5EF4-FFF2-40B4-BE49-F238E27FC236}">
                <a16:creationId xmlns:a16="http://schemas.microsoft.com/office/drawing/2014/main" id="{55DA80AB-3B65-0B56-7B05-A9295C4D0942}"/>
              </a:ext>
            </a:extLst>
          </p:cNvPr>
          <p:cNvSpPr/>
          <p:nvPr/>
        </p:nvSpPr>
        <p:spPr>
          <a:xfrm rot="5400000">
            <a:off x="3612039" y="3929011"/>
            <a:ext cx="651081" cy="741233"/>
          </a:xfrm>
          <a:prstGeom prst="bentUpArrow">
            <a:avLst>
              <a:gd name="adj1" fmla="val 32840"/>
              <a:gd name="adj2" fmla="val 25000"/>
              <a:gd name="adj3" fmla="val 35780"/>
            </a:avLst>
          </a:prstGeom>
          <a:solidFill>
            <a:srgbClr val="E73437"/>
          </a:solid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11" name="Group 10">
            <a:extLst>
              <a:ext uri="{FF2B5EF4-FFF2-40B4-BE49-F238E27FC236}">
                <a16:creationId xmlns:a16="http://schemas.microsoft.com/office/drawing/2014/main" id="{4AEA27FD-2B57-3510-61B5-EE1C83DEA5AF}"/>
              </a:ext>
            </a:extLst>
          </p:cNvPr>
          <p:cNvGrpSpPr/>
          <p:nvPr/>
        </p:nvGrpSpPr>
        <p:grpSpPr>
          <a:xfrm>
            <a:off x="3157603" y="3300651"/>
            <a:ext cx="2307367" cy="767190"/>
            <a:chOff x="1419092" y="846890"/>
            <a:chExt cx="2307367" cy="767190"/>
          </a:xfrm>
          <a:solidFill>
            <a:srgbClr val="002060"/>
          </a:solidFill>
        </p:grpSpPr>
        <p:sp>
          <p:nvSpPr>
            <p:cNvPr id="23" name="Rectangle: Rounded Corners 22">
              <a:extLst>
                <a:ext uri="{FF2B5EF4-FFF2-40B4-BE49-F238E27FC236}">
                  <a16:creationId xmlns:a16="http://schemas.microsoft.com/office/drawing/2014/main" id="{072798B5-2E4F-56F5-D7F5-457E646BD85D}"/>
                </a:ext>
              </a:extLst>
            </p:cNvPr>
            <p:cNvSpPr/>
            <p:nvPr/>
          </p:nvSpPr>
          <p:spPr>
            <a:xfrm>
              <a:off x="1419092" y="846890"/>
              <a:ext cx="2307367" cy="767190"/>
            </a:xfrm>
            <a:prstGeom prst="roundRect">
              <a:avLst>
                <a:gd name="adj" fmla="val 16670"/>
              </a:avLst>
            </a:prstGeom>
            <a:grpFill/>
            <a:ln>
              <a:no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4" name="Rectangle: Rounded Corners 8">
              <a:extLst>
                <a:ext uri="{FF2B5EF4-FFF2-40B4-BE49-F238E27FC236}">
                  <a16:creationId xmlns:a16="http://schemas.microsoft.com/office/drawing/2014/main" id="{DEA9DDCF-53A9-A57C-C144-BFEC9E5D33C2}"/>
                </a:ext>
              </a:extLst>
            </p:cNvPr>
            <p:cNvSpPr txBox="1"/>
            <p:nvPr/>
          </p:nvSpPr>
          <p:spPr>
            <a:xfrm>
              <a:off x="1456550" y="884348"/>
              <a:ext cx="2232451" cy="692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Social isolation</a:t>
              </a:r>
            </a:p>
          </p:txBody>
        </p:sp>
      </p:grpSp>
      <p:sp>
        <p:nvSpPr>
          <p:cNvPr id="12" name="Arrow: Bent-Up 11">
            <a:extLst>
              <a:ext uri="{FF2B5EF4-FFF2-40B4-BE49-F238E27FC236}">
                <a16:creationId xmlns:a16="http://schemas.microsoft.com/office/drawing/2014/main" id="{1EAD265B-D55F-538F-8F36-8C8A6DEFE4C2}"/>
              </a:ext>
            </a:extLst>
          </p:cNvPr>
          <p:cNvSpPr/>
          <p:nvPr/>
        </p:nvSpPr>
        <p:spPr>
          <a:xfrm rot="5400000">
            <a:off x="4923046" y="4670818"/>
            <a:ext cx="651081" cy="741233"/>
          </a:xfrm>
          <a:prstGeom prst="bentUpArrow">
            <a:avLst>
              <a:gd name="adj1" fmla="val 32840"/>
              <a:gd name="adj2" fmla="val 25000"/>
              <a:gd name="adj3" fmla="val 35780"/>
            </a:avLst>
          </a:prstGeom>
          <a:solidFill>
            <a:srgbClr val="E73437"/>
          </a:solid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13" name="Group 12">
            <a:extLst>
              <a:ext uri="{FF2B5EF4-FFF2-40B4-BE49-F238E27FC236}">
                <a16:creationId xmlns:a16="http://schemas.microsoft.com/office/drawing/2014/main" id="{2A80EB0A-AFDF-2E71-2DB2-671D452FB25A}"/>
              </a:ext>
            </a:extLst>
          </p:cNvPr>
          <p:cNvGrpSpPr/>
          <p:nvPr/>
        </p:nvGrpSpPr>
        <p:grpSpPr>
          <a:xfrm>
            <a:off x="4385310" y="4112554"/>
            <a:ext cx="2307367" cy="767190"/>
            <a:chOff x="2646799" y="1658793"/>
            <a:chExt cx="2307367" cy="767190"/>
          </a:xfrm>
          <a:solidFill>
            <a:srgbClr val="002060"/>
          </a:solidFill>
        </p:grpSpPr>
        <p:sp>
          <p:nvSpPr>
            <p:cNvPr id="21" name="Rectangle: Rounded Corners 20">
              <a:extLst>
                <a:ext uri="{FF2B5EF4-FFF2-40B4-BE49-F238E27FC236}">
                  <a16:creationId xmlns:a16="http://schemas.microsoft.com/office/drawing/2014/main" id="{190628E1-B49B-FE42-7759-0065305475F4}"/>
                </a:ext>
              </a:extLst>
            </p:cNvPr>
            <p:cNvSpPr/>
            <p:nvPr/>
          </p:nvSpPr>
          <p:spPr>
            <a:xfrm>
              <a:off x="2646799" y="1658793"/>
              <a:ext cx="2307367" cy="767190"/>
            </a:xfrm>
            <a:prstGeom prst="roundRect">
              <a:avLst>
                <a:gd name="adj" fmla="val 16670"/>
              </a:avLst>
            </a:prstGeom>
            <a:grpFill/>
            <a:ln>
              <a:no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2" name="Rectangle: Rounded Corners 11">
              <a:extLst>
                <a:ext uri="{FF2B5EF4-FFF2-40B4-BE49-F238E27FC236}">
                  <a16:creationId xmlns:a16="http://schemas.microsoft.com/office/drawing/2014/main" id="{4F4758C6-B461-5A19-84E2-7FACA93C0741}"/>
                </a:ext>
              </a:extLst>
            </p:cNvPr>
            <p:cNvSpPr txBox="1"/>
            <p:nvPr/>
          </p:nvSpPr>
          <p:spPr>
            <a:xfrm>
              <a:off x="2684257" y="1696251"/>
              <a:ext cx="2232451" cy="692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Loneliness</a:t>
              </a:r>
            </a:p>
          </p:txBody>
        </p:sp>
      </p:grpSp>
      <p:sp>
        <p:nvSpPr>
          <p:cNvPr id="14" name="Arrow: Bent-Up 13">
            <a:extLst>
              <a:ext uri="{FF2B5EF4-FFF2-40B4-BE49-F238E27FC236}">
                <a16:creationId xmlns:a16="http://schemas.microsoft.com/office/drawing/2014/main" id="{5C578A9F-E266-93FA-CA5C-097758E9249E}"/>
              </a:ext>
            </a:extLst>
          </p:cNvPr>
          <p:cNvSpPr/>
          <p:nvPr/>
        </p:nvSpPr>
        <p:spPr>
          <a:xfrm rot="5400000">
            <a:off x="6002699" y="5573547"/>
            <a:ext cx="651081" cy="741233"/>
          </a:xfrm>
          <a:prstGeom prst="bentUpArrow">
            <a:avLst>
              <a:gd name="adj1" fmla="val 32840"/>
              <a:gd name="adj2" fmla="val 25000"/>
              <a:gd name="adj3" fmla="val 35780"/>
            </a:avLst>
          </a:prstGeom>
          <a:solidFill>
            <a:srgbClr val="E73437"/>
          </a:solid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15" name="Group 14">
            <a:extLst>
              <a:ext uri="{FF2B5EF4-FFF2-40B4-BE49-F238E27FC236}">
                <a16:creationId xmlns:a16="http://schemas.microsoft.com/office/drawing/2014/main" id="{FB259F14-C013-4312-C5C1-E21B72A7E494}"/>
              </a:ext>
            </a:extLst>
          </p:cNvPr>
          <p:cNvGrpSpPr/>
          <p:nvPr/>
        </p:nvGrpSpPr>
        <p:grpSpPr>
          <a:xfrm>
            <a:off x="5625380" y="4951239"/>
            <a:ext cx="2307367" cy="767190"/>
            <a:chOff x="3886869" y="2497478"/>
            <a:chExt cx="2307367" cy="767190"/>
          </a:xfrm>
          <a:solidFill>
            <a:srgbClr val="002060"/>
          </a:solidFill>
        </p:grpSpPr>
        <p:sp>
          <p:nvSpPr>
            <p:cNvPr id="19" name="Rectangle: Rounded Corners 18">
              <a:extLst>
                <a:ext uri="{FF2B5EF4-FFF2-40B4-BE49-F238E27FC236}">
                  <a16:creationId xmlns:a16="http://schemas.microsoft.com/office/drawing/2014/main" id="{1BF366D6-EF75-0B25-5E5B-81EF0A0A7345}"/>
                </a:ext>
              </a:extLst>
            </p:cNvPr>
            <p:cNvSpPr/>
            <p:nvPr/>
          </p:nvSpPr>
          <p:spPr>
            <a:xfrm>
              <a:off x="3886869" y="2497478"/>
              <a:ext cx="2307367" cy="767190"/>
            </a:xfrm>
            <a:prstGeom prst="roundRect">
              <a:avLst>
                <a:gd name="adj" fmla="val 16670"/>
              </a:avLst>
            </a:prstGeom>
            <a:grpFill/>
            <a:ln>
              <a:no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0" name="Rectangle: Rounded Corners 14">
              <a:extLst>
                <a:ext uri="{FF2B5EF4-FFF2-40B4-BE49-F238E27FC236}">
                  <a16:creationId xmlns:a16="http://schemas.microsoft.com/office/drawing/2014/main" id="{BB01319E-8855-0384-04EC-85AA77263C38}"/>
                </a:ext>
              </a:extLst>
            </p:cNvPr>
            <p:cNvSpPr txBox="1"/>
            <p:nvPr/>
          </p:nvSpPr>
          <p:spPr>
            <a:xfrm>
              <a:off x="3924327" y="2534936"/>
              <a:ext cx="2232451" cy="692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Vulnerable circumstances</a:t>
              </a:r>
            </a:p>
          </p:txBody>
        </p:sp>
      </p:grpSp>
      <p:grpSp>
        <p:nvGrpSpPr>
          <p:cNvPr id="16" name="Group 15">
            <a:extLst>
              <a:ext uri="{FF2B5EF4-FFF2-40B4-BE49-F238E27FC236}">
                <a16:creationId xmlns:a16="http://schemas.microsoft.com/office/drawing/2014/main" id="{1921D0EC-450C-96DB-A74A-93432CD6539A}"/>
              </a:ext>
            </a:extLst>
          </p:cNvPr>
          <p:cNvGrpSpPr/>
          <p:nvPr/>
        </p:nvGrpSpPr>
        <p:grpSpPr>
          <a:xfrm>
            <a:off x="6698852" y="5799537"/>
            <a:ext cx="3681481" cy="767190"/>
            <a:chOff x="4960341" y="3345776"/>
            <a:chExt cx="3681481" cy="767190"/>
          </a:xfrm>
          <a:solidFill>
            <a:srgbClr val="002060"/>
          </a:solidFill>
        </p:grpSpPr>
        <p:sp>
          <p:nvSpPr>
            <p:cNvPr id="17" name="Rectangle: Rounded Corners 16">
              <a:extLst>
                <a:ext uri="{FF2B5EF4-FFF2-40B4-BE49-F238E27FC236}">
                  <a16:creationId xmlns:a16="http://schemas.microsoft.com/office/drawing/2014/main" id="{CB6F507A-D41A-B4C3-F5EB-8558425F63AB}"/>
                </a:ext>
              </a:extLst>
            </p:cNvPr>
            <p:cNvSpPr/>
            <p:nvPr/>
          </p:nvSpPr>
          <p:spPr>
            <a:xfrm>
              <a:off x="4960341" y="3345776"/>
              <a:ext cx="3681481" cy="767190"/>
            </a:xfrm>
            <a:prstGeom prst="roundRect">
              <a:avLst>
                <a:gd name="adj" fmla="val 16670"/>
              </a:avLst>
            </a:prstGeom>
            <a:grpFill/>
            <a:ln>
              <a:no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8" name="Rectangle: Rounded Corners 16">
              <a:extLst>
                <a:ext uri="{FF2B5EF4-FFF2-40B4-BE49-F238E27FC236}">
                  <a16:creationId xmlns:a16="http://schemas.microsoft.com/office/drawing/2014/main" id="{CE882DD8-3933-EC8D-054C-4462DDF4D803}"/>
                </a:ext>
              </a:extLst>
            </p:cNvPr>
            <p:cNvSpPr txBox="1"/>
            <p:nvPr/>
          </p:nvSpPr>
          <p:spPr>
            <a:xfrm>
              <a:off x="4997799" y="3383234"/>
              <a:ext cx="3606565" cy="692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And the fact that victims might not always admit (or be aware) that they are a victim of a </a:t>
              </a:r>
              <a:r>
                <a:rPr lang="en-GB" sz="1700" b="1" kern="1200" dirty="0" smtClean="0">
                  <a:latin typeface="Arial" panose="020B0604020202020204" pitchFamily="34" charset="0"/>
                  <a:cs typeface="Arial" panose="020B0604020202020204" pitchFamily="34" charset="0"/>
                </a:rPr>
                <a:t>crime</a:t>
              </a:r>
              <a:endParaRPr lang="en-GB" sz="1700" b="1" kern="1200" dirty="0">
                <a:latin typeface="Arial" panose="020B060402020202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752B1E5B-ACB7-A6E5-A74C-88F2570F9D59}"/>
              </a:ext>
            </a:extLst>
          </p:cNvPr>
          <p:cNvSpPr txBox="1"/>
          <p:nvPr/>
        </p:nvSpPr>
        <p:spPr>
          <a:xfrm>
            <a:off x="659429" y="1352318"/>
            <a:ext cx="10212495" cy="1077218"/>
          </a:xfrm>
          <a:prstGeom prst="rect">
            <a:avLst/>
          </a:prstGeom>
          <a:noFill/>
        </p:spPr>
        <p:txBody>
          <a:bodyPr wrap="square" rtlCol="0">
            <a:spAutoFit/>
          </a:bodyPr>
          <a:lstStyle/>
          <a:p>
            <a:r>
              <a:rPr lang="en-GB" sz="3200" b="1" dirty="0" smtClean="0">
                <a:solidFill>
                  <a:srgbClr val="00B0F0"/>
                </a:solidFill>
              </a:rPr>
              <a:t>Older people may be more vulnerable because they fit the circumstances that scammers often rely on</a:t>
            </a:r>
            <a:endParaRPr lang="en-GB" sz="3200" b="1" dirty="0">
              <a:solidFill>
                <a:srgbClr val="00B0F0"/>
              </a:solidFill>
            </a:endParaRPr>
          </a:p>
        </p:txBody>
      </p:sp>
    </p:spTree>
    <p:extLst>
      <p:ext uri="{BB962C8B-B14F-4D97-AF65-F5344CB8AC3E}">
        <p14:creationId xmlns:p14="http://schemas.microsoft.com/office/powerpoint/2010/main" val="900431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62">
            <a:extLst>
              <a:ext uri="{FF2B5EF4-FFF2-40B4-BE49-F238E27FC236}">
                <a16:creationId xmlns:a16="http://schemas.microsoft.com/office/drawing/2014/main" id="{EB3D4362-EC04-B763-D507-28F7DCB24ECC}"/>
              </a:ext>
            </a:extLst>
          </p:cNvPr>
          <p:cNvSpPr/>
          <p:nvPr/>
        </p:nvSpPr>
        <p:spPr>
          <a:xfrm>
            <a:off x="650064" y="2676178"/>
            <a:ext cx="2016000" cy="3524521"/>
          </a:xfrm>
          <a:prstGeom prst="roundRect">
            <a:avLst>
              <a:gd name="adj" fmla="val 10000"/>
            </a:avLst>
          </a:prstGeom>
          <a:solidFill>
            <a:srgbClr val="00206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4" name="Rounded Rectangle 4">
            <a:extLst>
              <a:ext uri="{FF2B5EF4-FFF2-40B4-BE49-F238E27FC236}">
                <a16:creationId xmlns:a16="http://schemas.microsoft.com/office/drawing/2014/main" id="{A5CF0BE5-6816-9463-54F5-93D30292A5A4}"/>
              </a:ext>
            </a:extLst>
          </p:cNvPr>
          <p:cNvSpPr/>
          <p:nvPr/>
        </p:nvSpPr>
        <p:spPr>
          <a:xfrm>
            <a:off x="709111" y="2722926"/>
            <a:ext cx="1897907" cy="303846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GB" sz="2200" b="1" kern="1200" dirty="0">
              <a:latin typeface="Arial" panose="020B0604020202020204" pitchFamily="34" charset="0"/>
              <a:cs typeface="Arial" panose="020B0604020202020204" pitchFamily="34" charset="0"/>
            </a:endParaRPr>
          </a:p>
          <a:p>
            <a:pPr lvl="0" algn="ctr" defTabSz="977900">
              <a:lnSpc>
                <a:spcPct val="90000"/>
              </a:lnSpc>
              <a:spcBef>
                <a:spcPct val="0"/>
              </a:spcBef>
              <a:spcAft>
                <a:spcPct val="35000"/>
              </a:spcAft>
            </a:pPr>
            <a:r>
              <a:rPr lang="en-GB" sz="2200" b="1" kern="1200" dirty="0">
                <a:latin typeface="Arial" panose="020B0604020202020204" pitchFamily="34" charset="0"/>
                <a:cs typeface="Arial" panose="020B0604020202020204" pitchFamily="34" charset="0"/>
              </a:rPr>
              <a:t>Postal scams</a:t>
            </a:r>
          </a:p>
        </p:txBody>
      </p:sp>
      <p:sp>
        <p:nvSpPr>
          <p:cNvPr id="6" name="Rounded Rectangle 15">
            <a:extLst>
              <a:ext uri="{FF2B5EF4-FFF2-40B4-BE49-F238E27FC236}">
                <a16:creationId xmlns:a16="http://schemas.microsoft.com/office/drawing/2014/main" id="{925B2F2D-7988-6E55-84EF-2B3677B226D0}"/>
              </a:ext>
            </a:extLst>
          </p:cNvPr>
          <p:cNvSpPr/>
          <p:nvPr/>
        </p:nvSpPr>
        <p:spPr>
          <a:xfrm>
            <a:off x="2767898" y="2688389"/>
            <a:ext cx="2016000" cy="3524521"/>
          </a:xfrm>
          <a:prstGeom prst="roundRect">
            <a:avLst>
              <a:gd name="adj" fmla="val 10000"/>
            </a:avLst>
          </a:prstGeom>
          <a:solidFill>
            <a:srgbClr val="00B0F0"/>
          </a:solidFill>
          <a:ln>
            <a:solidFill>
              <a:schemeClr val="bg1"/>
            </a:solid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D9CF3FC1-35C6-2B4F-30E9-7DE35E5631C9}"/>
              </a:ext>
            </a:extLst>
          </p:cNvPr>
          <p:cNvSpPr/>
          <p:nvPr/>
        </p:nvSpPr>
        <p:spPr>
          <a:xfrm>
            <a:off x="2826945" y="2735137"/>
            <a:ext cx="1897907" cy="303846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GB" sz="2200" b="1" kern="1200" dirty="0">
              <a:latin typeface="Arial" panose="020B0604020202020204" pitchFamily="34" charset="0"/>
              <a:cs typeface="Arial" panose="020B0604020202020204" pitchFamily="34" charset="0"/>
            </a:endParaRPr>
          </a:p>
          <a:p>
            <a:pPr lvl="0" algn="ctr" defTabSz="977900">
              <a:lnSpc>
                <a:spcPct val="90000"/>
              </a:lnSpc>
              <a:spcBef>
                <a:spcPct val="0"/>
              </a:spcBef>
              <a:spcAft>
                <a:spcPct val="35000"/>
              </a:spcAft>
            </a:pPr>
            <a:r>
              <a:rPr lang="en-GB" sz="2200" b="1" kern="1200" dirty="0">
                <a:latin typeface="Arial" panose="020B0604020202020204" pitchFamily="34" charset="0"/>
                <a:cs typeface="Arial" panose="020B0604020202020204" pitchFamily="34" charset="0"/>
              </a:rPr>
              <a:t>Telephone scams</a:t>
            </a:r>
          </a:p>
        </p:txBody>
      </p:sp>
      <p:sp>
        <p:nvSpPr>
          <p:cNvPr id="9" name="Rounded Rectangle 18">
            <a:extLst>
              <a:ext uri="{FF2B5EF4-FFF2-40B4-BE49-F238E27FC236}">
                <a16:creationId xmlns:a16="http://schemas.microsoft.com/office/drawing/2014/main" id="{D856BFA2-19AA-AE3B-A068-5D2DE1FB86A4}"/>
              </a:ext>
            </a:extLst>
          </p:cNvPr>
          <p:cNvSpPr/>
          <p:nvPr/>
        </p:nvSpPr>
        <p:spPr>
          <a:xfrm>
            <a:off x="4901498" y="2688389"/>
            <a:ext cx="2016000" cy="3524521"/>
          </a:xfrm>
          <a:prstGeom prst="roundRect">
            <a:avLst>
              <a:gd name="adj" fmla="val 10000"/>
            </a:avLst>
          </a:prstGeom>
          <a:solidFill>
            <a:srgbClr val="00206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253039B9-A5D2-D1DA-A7D7-8F3A44D5AC0D}"/>
              </a:ext>
            </a:extLst>
          </p:cNvPr>
          <p:cNvSpPr/>
          <p:nvPr/>
        </p:nvSpPr>
        <p:spPr>
          <a:xfrm>
            <a:off x="4960545" y="2735137"/>
            <a:ext cx="1897907" cy="303846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GB" sz="2200" b="1" kern="1200" dirty="0">
              <a:latin typeface="Arial" panose="020B0604020202020204" pitchFamily="34" charset="0"/>
              <a:cs typeface="Arial" panose="020B0604020202020204" pitchFamily="34" charset="0"/>
            </a:endParaRPr>
          </a:p>
          <a:p>
            <a:pPr lvl="0" algn="ctr" defTabSz="977900">
              <a:lnSpc>
                <a:spcPct val="90000"/>
              </a:lnSpc>
              <a:spcBef>
                <a:spcPct val="0"/>
              </a:spcBef>
              <a:spcAft>
                <a:spcPct val="35000"/>
              </a:spcAft>
            </a:pPr>
            <a:r>
              <a:rPr lang="en-GB" sz="2200" b="1" dirty="0">
                <a:latin typeface="Arial" panose="020B0604020202020204" pitchFamily="34" charset="0"/>
                <a:cs typeface="Arial" panose="020B0604020202020204" pitchFamily="34" charset="0"/>
              </a:rPr>
              <a:t>Doorstep</a:t>
            </a:r>
            <a:r>
              <a:rPr lang="en-GB" sz="2200" b="1" kern="1200" dirty="0">
                <a:latin typeface="Arial" panose="020B0604020202020204" pitchFamily="34" charset="0"/>
                <a:cs typeface="Arial" panose="020B0604020202020204" pitchFamily="34" charset="0"/>
              </a:rPr>
              <a:t> scams</a:t>
            </a:r>
          </a:p>
        </p:txBody>
      </p:sp>
      <p:sp>
        <p:nvSpPr>
          <p:cNvPr id="12" name="Rounded Rectangle 21">
            <a:extLst>
              <a:ext uri="{FF2B5EF4-FFF2-40B4-BE49-F238E27FC236}">
                <a16:creationId xmlns:a16="http://schemas.microsoft.com/office/drawing/2014/main" id="{E89C29CA-8BD1-D64E-A5E3-05041DC426F8}"/>
              </a:ext>
            </a:extLst>
          </p:cNvPr>
          <p:cNvSpPr/>
          <p:nvPr/>
        </p:nvSpPr>
        <p:spPr>
          <a:xfrm>
            <a:off x="7051191" y="2676177"/>
            <a:ext cx="2016000" cy="3524521"/>
          </a:xfrm>
          <a:prstGeom prst="roundRect">
            <a:avLst>
              <a:gd name="adj" fmla="val 10000"/>
            </a:avLst>
          </a:prstGeom>
          <a:solidFill>
            <a:srgbClr val="00B0F0"/>
          </a:solidFill>
          <a:ln>
            <a:solidFill>
              <a:schemeClr val="bg1"/>
            </a:solid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604DAC6B-3EBA-F727-8CF3-955B27B927B8}"/>
              </a:ext>
            </a:extLst>
          </p:cNvPr>
          <p:cNvSpPr/>
          <p:nvPr/>
        </p:nvSpPr>
        <p:spPr>
          <a:xfrm>
            <a:off x="7110238" y="2722925"/>
            <a:ext cx="1897907" cy="303846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GB" sz="2200" b="1" kern="1200" dirty="0">
              <a:latin typeface="Arial" panose="020B0604020202020204" pitchFamily="34" charset="0"/>
              <a:cs typeface="Arial" panose="020B0604020202020204" pitchFamily="34" charset="0"/>
            </a:endParaRPr>
          </a:p>
          <a:p>
            <a:pPr lvl="0" algn="ctr" defTabSz="977900">
              <a:lnSpc>
                <a:spcPct val="90000"/>
              </a:lnSpc>
              <a:spcBef>
                <a:spcPct val="0"/>
              </a:spcBef>
              <a:spcAft>
                <a:spcPct val="35000"/>
              </a:spcAft>
            </a:pPr>
            <a:r>
              <a:rPr lang="en-GB" sz="2200" b="1" kern="1200" dirty="0">
                <a:latin typeface="Arial" panose="020B0604020202020204" pitchFamily="34" charset="0"/>
                <a:cs typeface="Arial" panose="020B0604020202020204" pitchFamily="34" charset="0"/>
              </a:rPr>
              <a:t>Online scams</a:t>
            </a:r>
          </a:p>
        </p:txBody>
      </p:sp>
      <p:sp>
        <p:nvSpPr>
          <p:cNvPr id="15" name="Rounded Rectangle 21">
            <a:extLst>
              <a:ext uri="{FF2B5EF4-FFF2-40B4-BE49-F238E27FC236}">
                <a16:creationId xmlns:a16="http://schemas.microsoft.com/office/drawing/2014/main" id="{E7C44CA1-3464-AD72-132E-BD0D5E53F2EA}"/>
              </a:ext>
            </a:extLst>
          </p:cNvPr>
          <p:cNvSpPr/>
          <p:nvPr/>
        </p:nvSpPr>
        <p:spPr>
          <a:xfrm>
            <a:off x="9198421" y="2672823"/>
            <a:ext cx="2016000" cy="3524521"/>
          </a:xfrm>
          <a:prstGeom prst="roundRect">
            <a:avLst>
              <a:gd name="adj" fmla="val 10000"/>
            </a:avLst>
          </a:prstGeom>
          <a:solidFill>
            <a:srgbClr val="002060"/>
          </a:solidFill>
          <a:ln>
            <a:solidFill>
              <a:schemeClr val="bg1"/>
            </a:solid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FCB07260-515F-DBDE-FE74-B326BFEBBE15}"/>
              </a:ext>
            </a:extLst>
          </p:cNvPr>
          <p:cNvSpPr/>
          <p:nvPr/>
        </p:nvSpPr>
        <p:spPr>
          <a:xfrm>
            <a:off x="9233536" y="2852005"/>
            <a:ext cx="1897907" cy="303846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GB" sz="2200" b="1" kern="1200" dirty="0">
              <a:latin typeface="Arial" panose="020B0604020202020204" pitchFamily="34" charset="0"/>
              <a:cs typeface="Arial" panose="020B0604020202020204" pitchFamily="34" charset="0"/>
            </a:endParaRPr>
          </a:p>
          <a:p>
            <a:pPr lvl="0" algn="ctr" defTabSz="977900">
              <a:lnSpc>
                <a:spcPct val="90000"/>
              </a:lnSpc>
              <a:spcBef>
                <a:spcPct val="0"/>
              </a:spcBef>
              <a:spcAft>
                <a:spcPct val="35000"/>
              </a:spcAft>
            </a:pPr>
            <a:r>
              <a:rPr lang="en-GB" sz="2200" b="1" kern="1200" dirty="0">
                <a:latin typeface="Arial" panose="020B0604020202020204" pitchFamily="34" charset="0"/>
                <a:cs typeface="Arial" panose="020B0604020202020204" pitchFamily="34" charset="0"/>
              </a:rPr>
              <a:t>Pension Investment </a:t>
            </a:r>
            <a:r>
              <a:rPr lang="en-GB" sz="2200" b="1" dirty="0" smtClean="0">
                <a:latin typeface="Arial" panose="020B0604020202020204" pitchFamily="34" charset="0"/>
                <a:cs typeface="Arial" panose="020B0604020202020204" pitchFamily="34" charset="0"/>
              </a:rPr>
              <a:t>Scams</a:t>
            </a:r>
            <a:endParaRPr lang="en-GB" sz="2200" b="1" kern="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A0059E1-C36D-1012-8CDE-F1BE70619400}"/>
              </a:ext>
            </a:extLst>
          </p:cNvPr>
          <p:cNvSpPr txBox="1"/>
          <p:nvPr/>
        </p:nvSpPr>
        <p:spPr>
          <a:xfrm>
            <a:off x="508696" y="1492297"/>
            <a:ext cx="10197535" cy="584775"/>
          </a:xfrm>
          <a:prstGeom prst="rect">
            <a:avLst/>
          </a:prstGeom>
          <a:noFill/>
        </p:spPr>
        <p:txBody>
          <a:bodyPr wrap="none" rtlCol="0">
            <a:spAutoFit/>
          </a:bodyPr>
          <a:lstStyle/>
          <a:p>
            <a:r>
              <a:rPr lang="en-GB" sz="3200" b="1" dirty="0" smtClean="0">
                <a:solidFill>
                  <a:srgbClr val="00B0F0"/>
                </a:solidFill>
              </a:rPr>
              <a:t>Older people are more likely to be victims of the following:</a:t>
            </a:r>
            <a:endParaRPr lang="en-GB" sz="3200" b="1" dirty="0">
              <a:solidFill>
                <a:srgbClr val="00B0F0"/>
              </a:solidFill>
            </a:endParaRPr>
          </a:p>
        </p:txBody>
      </p:sp>
    </p:spTree>
    <p:extLst>
      <p:ext uri="{BB962C8B-B14F-4D97-AF65-F5344CB8AC3E}">
        <p14:creationId xmlns:p14="http://schemas.microsoft.com/office/powerpoint/2010/main" val="2243472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C0C42A-264C-F8DB-5938-1032F5DE84B3}"/>
              </a:ext>
            </a:extLst>
          </p:cNvPr>
          <p:cNvSpPr txBox="1"/>
          <p:nvPr/>
        </p:nvSpPr>
        <p:spPr>
          <a:xfrm>
            <a:off x="1052946" y="1616364"/>
            <a:ext cx="9707418" cy="4401205"/>
          </a:xfrm>
          <a:prstGeom prst="rect">
            <a:avLst/>
          </a:prstGeom>
          <a:noFill/>
        </p:spPr>
        <p:txBody>
          <a:bodyPr wrap="square" rtlCol="0">
            <a:spAutoFit/>
          </a:bodyPr>
          <a:lstStyle/>
          <a:p>
            <a:pPr marL="285750" indent="-285750">
              <a:buFont typeface="Arial" panose="020B0604020202020204" pitchFamily="34" charset="0"/>
              <a:buChar char="•"/>
            </a:pPr>
            <a:r>
              <a:rPr lang="en-GB" sz="2800" b="1" dirty="0" smtClean="0">
                <a:solidFill>
                  <a:srgbClr val="002060"/>
                </a:solidFill>
              </a:rPr>
              <a:t>Information Guides </a:t>
            </a:r>
            <a:r>
              <a:rPr lang="en-GB" sz="2800" dirty="0" smtClean="0">
                <a:solidFill>
                  <a:srgbClr val="002060"/>
                </a:solidFill>
              </a:rPr>
              <a:t>on most common scams</a:t>
            </a:r>
          </a:p>
          <a:p>
            <a:pPr marL="285750" indent="-285750">
              <a:buFont typeface="Arial" panose="020B0604020202020204" pitchFamily="34" charset="0"/>
              <a:buChar char="•"/>
            </a:pPr>
            <a:r>
              <a:rPr lang="en-GB" sz="2800" b="1" dirty="0" smtClean="0">
                <a:solidFill>
                  <a:srgbClr val="002060"/>
                </a:solidFill>
              </a:rPr>
              <a:t>Practical tips </a:t>
            </a:r>
            <a:r>
              <a:rPr lang="en-GB" sz="2800" dirty="0" err="1" smtClean="0">
                <a:solidFill>
                  <a:srgbClr val="002060"/>
                </a:solidFill>
              </a:rPr>
              <a:t>eg</a:t>
            </a:r>
            <a:r>
              <a:rPr lang="en-GB" sz="2800" dirty="0" smtClean="0">
                <a:solidFill>
                  <a:srgbClr val="002060"/>
                </a:solidFill>
              </a:rPr>
              <a:t>. Call Minders / Telephone &amp; mail preference services, key safes, trusted traders, door locks and chains, no cold caller signs</a:t>
            </a:r>
            <a:endParaRPr lang="en-GB" sz="2800" dirty="0">
              <a:solidFill>
                <a:srgbClr val="002060"/>
              </a:solidFill>
            </a:endParaRPr>
          </a:p>
          <a:p>
            <a:pPr marL="285750" indent="-285750">
              <a:buFont typeface="Arial" panose="020B0604020202020204" pitchFamily="34" charset="0"/>
              <a:buChar char="•"/>
            </a:pPr>
            <a:r>
              <a:rPr lang="en-GB" sz="2800" b="1" dirty="0" smtClean="0">
                <a:solidFill>
                  <a:srgbClr val="002060"/>
                </a:solidFill>
              </a:rPr>
              <a:t>Checking credentials</a:t>
            </a:r>
            <a:endParaRPr lang="en-GB" sz="2800" b="1" dirty="0">
              <a:solidFill>
                <a:srgbClr val="002060"/>
              </a:solidFill>
            </a:endParaRPr>
          </a:p>
          <a:p>
            <a:pPr marL="285750" indent="-285750">
              <a:buFont typeface="Arial" panose="020B0604020202020204" pitchFamily="34" charset="0"/>
              <a:buChar char="•"/>
            </a:pPr>
            <a:r>
              <a:rPr lang="en-GB" sz="2800" b="1" dirty="0" smtClean="0">
                <a:solidFill>
                  <a:srgbClr val="002060"/>
                </a:solidFill>
              </a:rPr>
              <a:t>Computer Cafes </a:t>
            </a:r>
            <a:r>
              <a:rPr lang="en-GB" sz="2800" dirty="0" smtClean="0">
                <a:solidFill>
                  <a:srgbClr val="002060"/>
                </a:solidFill>
              </a:rPr>
              <a:t>and Digital Inclusion sessions</a:t>
            </a:r>
            <a:endParaRPr lang="en-GB" sz="2800" dirty="0">
              <a:solidFill>
                <a:srgbClr val="002060"/>
              </a:solidFill>
            </a:endParaRPr>
          </a:p>
          <a:p>
            <a:pPr marL="285750" indent="-285750">
              <a:buFont typeface="Arial" panose="020B0604020202020204" pitchFamily="34" charset="0"/>
              <a:buChar char="•"/>
            </a:pPr>
            <a:r>
              <a:rPr lang="en-GB" sz="2800" b="1" dirty="0" smtClean="0">
                <a:solidFill>
                  <a:srgbClr val="002060"/>
                </a:solidFill>
              </a:rPr>
              <a:t>Reporting a scam </a:t>
            </a:r>
            <a:r>
              <a:rPr lang="en-GB" sz="2800" dirty="0" smtClean="0">
                <a:solidFill>
                  <a:srgbClr val="002060"/>
                </a:solidFill>
              </a:rPr>
              <a:t>and/or signposting to Action Fraud, Trading Standards, Police</a:t>
            </a:r>
            <a:endParaRPr lang="en-GB" sz="2800" dirty="0">
              <a:solidFill>
                <a:srgbClr val="002060"/>
              </a:solidFill>
            </a:endParaRPr>
          </a:p>
          <a:p>
            <a:pPr marL="285750" indent="-285750">
              <a:buFont typeface="Arial" panose="020B0604020202020204" pitchFamily="34" charset="0"/>
              <a:buChar char="•"/>
            </a:pPr>
            <a:r>
              <a:rPr lang="en-GB" sz="2800" b="1" dirty="0" smtClean="0">
                <a:solidFill>
                  <a:srgbClr val="002060"/>
                </a:solidFill>
              </a:rPr>
              <a:t>Access to legal advice </a:t>
            </a:r>
            <a:r>
              <a:rPr lang="en-GB" sz="2800" dirty="0" smtClean="0">
                <a:solidFill>
                  <a:srgbClr val="002060"/>
                </a:solidFill>
              </a:rPr>
              <a:t>(re </a:t>
            </a:r>
            <a:r>
              <a:rPr lang="en-GB" sz="2800" dirty="0">
                <a:solidFill>
                  <a:srgbClr val="002060"/>
                </a:solidFill>
              </a:rPr>
              <a:t>pensions, investments etc)</a:t>
            </a:r>
          </a:p>
          <a:p>
            <a:pPr marL="285750" indent="-285750">
              <a:buFont typeface="Arial" panose="020B0604020202020204" pitchFamily="34" charset="0"/>
              <a:buChar char="•"/>
            </a:pPr>
            <a:endParaRPr lang="en-GB" sz="2800" dirty="0">
              <a:solidFill>
                <a:srgbClr val="002060"/>
              </a:solidFill>
            </a:endParaRPr>
          </a:p>
        </p:txBody>
      </p:sp>
    </p:spTree>
    <p:extLst>
      <p:ext uri="{BB962C8B-B14F-4D97-AF65-F5344CB8AC3E}">
        <p14:creationId xmlns:p14="http://schemas.microsoft.com/office/powerpoint/2010/main" val="2663726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DB0339-92E3-3B5B-FB23-8DCA40A5F487}"/>
              </a:ext>
            </a:extLst>
          </p:cNvPr>
          <p:cNvSpPr txBox="1"/>
          <p:nvPr/>
        </p:nvSpPr>
        <p:spPr>
          <a:xfrm>
            <a:off x="1090145" y="1356480"/>
            <a:ext cx="9544453" cy="5386090"/>
          </a:xfrm>
          <a:prstGeom prst="rect">
            <a:avLst/>
          </a:prstGeom>
          <a:noFill/>
        </p:spPr>
        <p:txBody>
          <a:bodyPr wrap="square" rtlCol="0">
            <a:spAutoFit/>
          </a:bodyPr>
          <a:lstStyle/>
          <a:p>
            <a:r>
              <a:rPr lang="en-GB" sz="3200" dirty="0" smtClean="0">
                <a:solidFill>
                  <a:srgbClr val="00B0F0"/>
                </a:solidFill>
              </a:rPr>
              <a:t>For relatives /carers:</a:t>
            </a:r>
            <a:endParaRPr lang="en-GB" sz="3200" dirty="0">
              <a:solidFill>
                <a:srgbClr val="00B0F0"/>
              </a:solidFill>
            </a:endParaRPr>
          </a:p>
          <a:p>
            <a:pPr marL="457200" indent="-457200">
              <a:buFont typeface="Arial" panose="020B0604020202020204" pitchFamily="34" charset="0"/>
              <a:buChar char="•"/>
            </a:pPr>
            <a:r>
              <a:rPr lang="en-GB" sz="2800" dirty="0">
                <a:solidFill>
                  <a:srgbClr val="002060"/>
                </a:solidFill>
              </a:rPr>
              <a:t>If you think they might be vulnerable important to have a conversation about possible </a:t>
            </a:r>
            <a:r>
              <a:rPr lang="en-GB" sz="2800" dirty="0" smtClean="0">
                <a:solidFill>
                  <a:srgbClr val="002060"/>
                </a:solidFill>
              </a:rPr>
              <a:t>scams</a:t>
            </a:r>
            <a:br>
              <a:rPr lang="en-GB" sz="2800" dirty="0" smtClean="0">
                <a:solidFill>
                  <a:srgbClr val="002060"/>
                </a:solidFill>
              </a:rPr>
            </a:br>
            <a:endParaRPr lang="en-GB" sz="2000" dirty="0">
              <a:solidFill>
                <a:srgbClr val="002060"/>
              </a:solidFill>
            </a:endParaRPr>
          </a:p>
          <a:p>
            <a:r>
              <a:rPr lang="en-GB" sz="3200" dirty="0" smtClean="0">
                <a:solidFill>
                  <a:srgbClr val="00B0F0"/>
                </a:solidFill>
              </a:rPr>
              <a:t>Possible warning signs:</a:t>
            </a:r>
            <a:endParaRPr lang="en-GB" sz="3200" dirty="0">
              <a:solidFill>
                <a:srgbClr val="00B0F0"/>
              </a:solidFill>
            </a:endParaRPr>
          </a:p>
          <a:p>
            <a:pPr marL="285750" indent="-285750">
              <a:buFont typeface="Arial" panose="020B0604020202020204" pitchFamily="34" charset="0"/>
              <a:buChar char="•"/>
            </a:pPr>
            <a:r>
              <a:rPr lang="en-GB" sz="2800" dirty="0">
                <a:solidFill>
                  <a:srgbClr val="002060"/>
                </a:solidFill>
              </a:rPr>
              <a:t>Increased spending</a:t>
            </a:r>
          </a:p>
          <a:p>
            <a:pPr marL="285750" indent="-285750">
              <a:buFont typeface="Arial" panose="020B0604020202020204" pitchFamily="34" charset="0"/>
              <a:buChar char="•"/>
            </a:pPr>
            <a:r>
              <a:rPr lang="en-GB" sz="2800" dirty="0">
                <a:solidFill>
                  <a:srgbClr val="002060"/>
                </a:solidFill>
              </a:rPr>
              <a:t>Increased post/parcels</a:t>
            </a:r>
          </a:p>
          <a:p>
            <a:pPr marL="285750" indent="-285750">
              <a:buFont typeface="Arial" panose="020B0604020202020204" pitchFamily="34" charset="0"/>
              <a:buChar char="•"/>
            </a:pPr>
            <a:r>
              <a:rPr lang="en-GB" sz="2800" dirty="0">
                <a:solidFill>
                  <a:srgbClr val="002060"/>
                </a:solidFill>
              </a:rPr>
              <a:t>Information/questions about </a:t>
            </a:r>
            <a:r>
              <a:rPr lang="en-GB" sz="2800" dirty="0" smtClean="0">
                <a:solidFill>
                  <a:srgbClr val="002060"/>
                </a:solidFill>
              </a:rPr>
              <a:t>for </a:t>
            </a:r>
            <a:r>
              <a:rPr lang="en-GB" sz="2800" dirty="0">
                <a:solidFill>
                  <a:srgbClr val="002060"/>
                </a:solidFill>
              </a:rPr>
              <a:t>example Equity Release, Pension </a:t>
            </a:r>
            <a:r>
              <a:rPr lang="en-GB" sz="2800" dirty="0" smtClean="0">
                <a:solidFill>
                  <a:srgbClr val="002060"/>
                </a:solidFill>
              </a:rPr>
              <a:t>Investments </a:t>
            </a:r>
            <a:endParaRPr lang="en-GB" sz="2800" dirty="0">
              <a:solidFill>
                <a:srgbClr val="002060"/>
              </a:solidFill>
            </a:endParaRPr>
          </a:p>
          <a:p>
            <a:pPr marL="285750" indent="-285750">
              <a:buFont typeface="Arial" panose="020B0604020202020204" pitchFamily="34" charset="0"/>
              <a:buChar char="•"/>
            </a:pPr>
            <a:r>
              <a:rPr lang="en-GB" sz="2800" dirty="0">
                <a:solidFill>
                  <a:srgbClr val="002060"/>
                </a:solidFill>
              </a:rPr>
              <a:t>Catalogues/mail order information</a:t>
            </a:r>
          </a:p>
          <a:p>
            <a:pPr marL="285750" indent="-285750">
              <a:buFont typeface="Arial" panose="020B0604020202020204" pitchFamily="34" charset="0"/>
              <a:buChar char="•"/>
            </a:pPr>
            <a:r>
              <a:rPr lang="en-GB" sz="2800" dirty="0" smtClean="0">
                <a:solidFill>
                  <a:srgbClr val="002060"/>
                </a:solidFill>
              </a:rPr>
              <a:t>Changes </a:t>
            </a:r>
            <a:r>
              <a:rPr lang="en-GB" sz="2800" dirty="0">
                <a:solidFill>
                  <a:srgbClr val="002060"/>
                </a:solidFill>
              </a:rPr>
              <a:t>in behaviour </a:t>
            </a:r>
          </a:p>
          <a:p>
            <a:pPr marL="285750" indent="-285750">
              <a:buFont typeface="Arial" panose="020B0604020202020204" pitchFamily="34" charset="0"/>
              <a:buChar char="•"/>
            </a:pPr>
            <a:r>
              <a:rPr lang="en-GB" sz="2800" dirty="0">
                <a:solidFill>
                  <a:srgbClr val="002060"/>
                </a:solidFill>
              </a:rPr>
              <a:t>Advice </a:t>
            </a:r>
            <a:r>
              <a:rPr lang="en-GB" sz="2800" dirty="0" smtClean="0">
                <a:solidFill>
                  <a:srgbClr val="002060"/>
                </a:solidFill>
              </a:rPr>
              <a:t>Age UK, Think Jessica, Police.</a:t>
            </a:r>
            <a:endParaRPr lang="en-GB" sz="2800" dirty="0">
              <a:solidFill>
                <a:srgbClr val="002060"/>
              </a:solidFill>
            </a:endParaRPr>
          </a:p>
        </p:txBody>
      </p:sp>
    </p:spTree>
    <p:extLst>
      <p:ext uri="{BB962C8B-B14F-4D97-AF65-F5344CB8AC3E}">
        <p14:creationId xmlns:p14="http://schemas.microsoft.com/office/powerpoint/2010/main" val="379445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990726" y="2723017"/>
            <a:ext cx="8169275" cy="3769273"/>
          </a:xfrm>
        </p:spPr>
        <p:txBody>
          <a:bodyPr/>
          <a:lstStyle/>
          <a:p>
            <a:pPr marL="0" indent="0">
              <a:buNone/>
              <a:defRPr/>
            </a:pPr>
            <a:r>
              <a:rPr lang="en-GB" sz="2400" dirty="0">
                <a:latin typeface="Arial" panose="020B0604020202020204" pitchFamily="34" charset="0"/>
                <a:ea typeface="PT Sans" panose="020B0503020203020204" pitchFamily="34" charset="0"/>
                <a:cs typeface="Arial" panose="020B0604020202020204" pitchFamily="34" charset="0"/>
              </a:rPr>
              <a:t>Recent past focused primarily on physical abuse and assault (even this is not fully understood in terms of scale) but now via Care Act (2014) a realisation that financial scamming is a real issue, and indeed Local Authorities now have a duty to protect citizens from financial scamming.</a:t>
            </a:r>
          </a:p>
          <a:p>
            <a:pPr marL="0" indent="0">
              <a:buNone/>
              <a:defRPr/>
            </a:pPr>
            <a:endParaRPr lang="en-GB" sz="2400" dirty="0">
              <a:latin typeface="Arial" panose="020B0604020202020204" pitchFamily="34" charset="0"/>
              <a:ea typeface="PT Sans" panose="020B0503020203020204" pitchFamily="34" charset="0"/>
              <a:cs typeface="Arial" panose="020B0604020202020204" pitchFamily="34" charset="0"/>
            </a:endParaRPr>
          </a:p>
          <a:p>
            <a:pPr marL="0" indent="0">
              <a:buNone/>
              <a:defRPr/>
            </a:pPr>
            <a:r>
              <a:rPr lang="en-GB" sz="2400" dirty="0">
                <a:latin typeface="Arial" panose="020B0604020202020204" pitchFamily="34" charset="0"/>
                <a:ea typeface="PT Sans" panose="020B0503020203020204" pitchFamily="34" charset="0"/>
                <a:cs typeface="Arial" panose="020B0604020202020204" pitchFamily="34" charset="0"/>
              </a:rPr>
              <a:t>(Section 1, Part 2: Prevent, Section 42: Enquiry, Investigate)</a:t>
            </a:r>
          </a:p>
        </p:txBody>
      </p:sp>
      <p:sp>
        <p:nvSpPr>
          <p:cNvPr id="4" name="Title 1"/>
          <p:cNvSpPr txBox="1">
            <a:spLocks/>
          </p:cNvSpPr>
          <p:nvPr/>
        </p:nvSpPr>
        <p:spPr bwMode="auto">
          <a:xfrm>
            <a:off x="1990726" y="1556459"/>
            <a:ext cx="6628328" cy="1008062"/>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b="1" kern="0" dirty="0">
                <a:solidFill>
                  <a:srgbClr val="000000"/>
                </a:solidFill>
                <a:latin typeface="Arial" panose="020B0604020202020204" pitchFamily="34" charset="0"/>
                <a:cs typeface="Arial" panose="020B0604020202020204" pitchFamily="34" charset="0"/>
              </a:rPr>
              <a:t>Safeguarding</a:t>
            </a:r>
          </a:p>
        </p:txBody>
      </p:sp>
    </p:spTree>
    <p:extLst>
      <p:ext uri="{BB962C8B-B14F-4D97-AF65-F5344CB8AC3E}">
        <p14:creationId xmlns:p14="http://schemas.microsoft.com/office/powerpoint/2010/main" val="2493379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614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r>
            <a:br>
              <a:rPr lang="en-GB" dirty="0"/>
            </a:br>
            <a:r>
              <a:rPr lang="en-GB" dirty="0"/>
              <a:t/>
            </a:r>
            <a:br>
              <a:rPr lang="en-GB" dirty="0"/>
            </a:br>
            <a:r>
              <a:rPr lang="en-GB" dirty="0"/>
              <a:t>CARM and Adult Exploitation.</a:t>
            </a:r>
          </a:p>
        </p:txBody>
      </p:sp>
    </p:spTree>
    <p:extLst>
      <p:ext uri="{BB962C8B-B14F-4D97-AF65-F5344CB8AC3E}">
        <p14:creationId xmlns:p14="http://schemas.microsoft.com/office/powerpoint/2010/main" val="174872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669" y="1449565"/>
            <a:ext cx="8761336" cy="838421"/>
          </a:xfrm>
        </p:spPr>
        <p:txBody>
          <a:bodyPr/>
          <a:lstStyle/>
          <a:p>
            <a:r>
              <a:rPr lang="en-GB" dirty="0"/>
              <a:t>Adult Exploitation Development Officer</a:t>
            </a:r>
          </a:p>
        </p:txBody>
      </p:sp>
      <p:sp>
        <p:nvSpPr>
          <p:cNvPr id="3" name="Content Placeholder 2"/>
          <p:cNvSpPr>
            <a:spLocks noGrp="1"/>
          </p:cNvSpPr>
          <p:nvPr>
            <p:ph idx="1"/>
          </p:nvPr>
        </p:nvSpPr>
        <p:spPr/>
        <p:txBody>
          <a:bodyPr>
            <a:normAutofit lnSpcReduction="10000"/>
          </a:bodyPr>
          <a:lstStyle/>
          <a:p>
            <a:pPr marL="0" indent="0">
              <a:buNone/>
            </a:pPr>
            <a:endParaRPr lang="en-GB" dirty="0"/>
          </a:p>
          <a:p>
            <a:pPr marL="0" indent="0">
              <a:buNone/>
            </a:pPr>
            <a:endParaRPr lang="en-GB" dirty="0"/>
          </a:p>
          <a:p>
            <a:pPr marL="0" indent="0">
              <a:buNone/>
            </a:pPr>
            <a:r>
              <a:rPr lang="en-GB" dirty="0"/>
              <a:t>I retired from West Mercia Police in August 2021, for 15 years of my career I specialised in Child Protection and Child Exploitation, latterly I was the County Lines coordinator, driving West Mercia’s response to County Lines which incorporates both adult and child exploitation.</a:t>
            </a:r>
          </a:p>
          <a:p>
            <a:pPr marL="0" indent="0">
              <a:buNone/>
            </a:pPr>
            <a:r>
              <a:rPr lang="en-GB" dirty="0"/>
              <a:t>I have been in this role since September 2021, the role was developed following a review of Adult Exploitation performed by Worcestershire University, the report summarised that Adult Exploitation services within Worcestershire were disparate.</a:t>
            </a:r>
          </a:p>
          <a:p>
            <a:pPr marL="0" indent="0">
              <a:buNone/>
            </a:pPr>
            <a:r>
              <a:rPr lang="en-GB" dirty="0"/>
              <a:t>My role is to bring the different elements together to provide a cohesive approach and raise the profile of Adult Exploitation within Worcestershire.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61340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35" y="1403694"/>
            <a:ext cx="9404723" cy="1400530"/>
          </a:xfrm>
        </p:spPr>
        <p:txBody>
          <a:bodyPr/>
          <a:lstStyle/>
          <a:p>
            <a:r>
              <a:rPr lang="en-GB" dirty="0"/>
              <a:t>						Initial Steps</a:t>
            </a:r>
          </a:p>
        </p:txBody>
      </p:sp>
      <p:sp>
        <p:nvSpPr>
          <p:cNvPr id="3" name="Content Placeholder 2"/>
          <p:cNvSpPr>
            <a:spLocks noGrp="1"/>
          </p:cNvSpPr>
          <p:nvPr>
            <p:ph idx="1"/>
          </p:nvPr>
        </p:nvSpPr>
        <p:spPr>
          <a:xfrm>
            <a:off x="1067717" y="2418678"/>
            <a:ext cx="8946541" cy="4195481"/>
          </a:xfrm>
        </p:spPr>
        <p:txBody>
          <a:bodyPr/>
          <a:lstStyle/>
          <a:p>
            <a:r>
              <a:rPr lang="en-GB" dirty="0"/>
              <a:t>N</a:t>
            </a:r>
            <a:r>
              <a:rPr lang="en-GB" dirty="0" smtClean="0"/>
              <a:t>ationally </a:t>
            </a:r>
            <a:r>
              <a:rPr lang="en-GB" dirty="0"/>
              <a:t>most resources are directed towards Children’s Services and </a:t>
            </a:r>
          </a:p>
          <a:p>
            <a:r>
              <a:rPr lang="en-GB" dirty="0"/>
              <a:t>support pathways are statutory and clearly defined </a:t>
            </a:r>
          </a:p>
          <a:p>
            <a:r>
              <a:rPr lang="en-GB" dirty="0"/>
              <a:t>been in place for about 30 years, and in general work well.</a:t>
            </a:r>
          </a:p>
          <a:p>
            <a:pPr marL="0" indent="0">
              <a:buNone/>
            </a:pPr>
            <a:endParaRPr lang="en-GB" dirty="0"/>
          </a:p>
          <a:p>
            <a:pPr marL="0" indent="0">
              <a:buNone/>
            </a:pPr>
            <a:r>
              <a:rPr lang="en-GB" dirty="0"/>
              <a:t>Adult Exploitation less clearly defined. </a:t>
            </a:r>
          </a:p>
          <a:p>
            <a:r>
              <a:rPr lang="en-GB" dirty="0"/>
              <a:t>the hurdles in respect of capacity, care and support needs and consent, were not always easy to overcome.   </a:t>
            </a:r>
          </a:p>
        </p:txBody>
      </p:sp>
    </p:spTree>
    <p:extLst>
      <p:ext uri="{BB962C8B-B14F-4D97-AF65-F5344CB8AC3E}">
        <p14:creationId xmlns:p14="http://schemas.microsoft.com/office/powerpoint/2010/main" val="4084740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19" y="1269582"/>
            <a:ext cx="9404723" cy="1400530"/>
          </a:xfrm>
        </p:spPr>
        <p:txBody>
          <a:bodyPr/>
          <a:lstStyle/>
          <a:p>
            <a:r>
              <a:rPr lang="en-GB" dirty="0"/>
              <a:t>			The nature of Exploitation</a:t>
            </a:r>
          </a:p>
        </p:txBody>
      </p:sp>
      <p:sp>
        <p:nvSpPr>
          <p:cNvPr id="3" name="Content Placeholder 2"/>
          <p:cNvSpPr>
            <a:spLocks noGrp="1"/>
          </p:cNvSpPr>
          <p:nvPr>
            <p:ph idx="1"/>
          </p:nvPr>
        </p:nvSpPr>
        <p:spPr>
          <a:xfrm>
            <a:off x="920432" y="2076882"/>
            <a:ext cx="10344976" cy="4671390"/>
          </a:xfrm>
        </p:spPr>
        <p:txBody>
          <a:bodyPr>
            <a:normAutofit fontScale="92500" lnSpcReduction="10000"/>
          </a:bodyPr>
          <a:lstStyle/>
          <a:p>
            <a:pPr marL="0" indent="0">
              <a:buNone/>
            </a:pPr>
            <a:r>
              <a:rPr lang="en-GB" dirty="0"/>
              <a:t>Accepting that an individual has capacity, then the nature of Exploitation and the grooming process (which is well documented in the world of Child Exploitation) means that the individual in unlikely to consent to support due to their vulnerability.</a:t>
            </a:r>
          </a:p>
          <a:p>
            <a:pPr marL="0" indent="0">
              <a:buNone/>
            </a:pPr>
            <a:endParaRPr lang="en-GB" sz="1300" dirty="0"/>
          </a:p>
          <a:p>
            <a:pPr marL="0" indent="0">
              <a:buNone/>
            </a:pPr>
            <a:r>
              <a:rPr lang="en-GB" dirty="0"/>
              <a:t>Vulnerability can take many forms, </a:t>
            </a:r>
          </a:p>
          <a:p>
            <a:r>
              <a:rPr lang="en-GB" dirty="0"/>
              <a:t>permanent such as, Autism, Learning difficulties </a:t>
            </a:r>
          </a:p>
          <a:p>
            <a:r>
              <a:rPr lang="en-GB" dirty="0"/>
              <a:t>temporary such as loneliness, bereavement and substance abuse</a:t>
            </a:r>
            <a:r>
              <a:rPr lang="en-GB" dirty="0" smtClean="0"/>
              <a:t>.</a:t>
            </a:r>
          </a:p>
          <a:p>
            <a:pPr marL="0" indent="0">
              <a:buNone/>
            </a:pPr>
            <a:r>
              <a:rPr lang="en-GB" dirty="0" smtClean="0"/>
              <a:t> </a:t>
            </a:r>
          </a:p>
          <a:p>
            <a:pPr marL="0" indent="0">
              <a:buNone/>
            </a:pPr>
            <a:r>
              <a:rPr lang="en-GB" dirty="0" smtClean="0"/>
              <a:t>reasons </a:t>
            </a:r>
            <a:r>
              <a:rPr lang="en-GB" dirty="0"/>
              <a:t>for lack of consent, </a:t>
            </a:r>
          </a:p>
          <a:p>
            <a:r>
              <a:rPr lang="en-GB" dirty="0"/>
              <a:t>fear of reprisals from their exploiter, </a:t>
            </a:r>
          </a:p>
          <a:p>
            <a:r>
              <a:rPr lang="en-GB" dirty="0"/>
              <a:t> the exploiter fulfils something that the individual needs, in the case of Cuckooing it can be drugs,  </a:t>
            </a:r>
          </a:p>
          <a:p>
            <a:r>
              <a:rPr lang="en-GB" dirty="0"/>
              <a:t>loneliness is often a vulnerability in 'elder abuse’.</a:t>
            </a:r>
          </a:p>
          <a:p>
            <a:endParaRPr lang="en-GB" dirty="0"/>
          </a:p>
        </p:txBody>
      </p:sp>
    </p:spTree>
    <p:extLst>
      <p:ext uri="{BB962C8B-B14F-4D97-AF65-F5344CB8AC3E}">
        <p14:creationId xmlns:p14="http://schemas.microsoft.com/office/powerpoint/2010/main" val="2432910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586574"/>
            <a:ext cx="9404723" cy="1400530"/>
          </a:xfrm>
        </p:spPr>
        <p:txBody>
          <a:bodyPr/>
          <a:lstStyle/>
          <a:p>
            <a:r>
              <a:rPr lang="en-GB" dirty="0"/>
              <a:t>		Definition of Adult Exploitation</a:t>
            </a:r>
          </a:p>
        </p:txBody>
      </p:sp>
      <p:sp>
        <p:nvSpPr>
          <p:cNvPr id="3" name="Content Placeholder 2"/>
          <p:cNvSpPr>
            <a:spLocks noGrp="1"/>
          </p:cNvSpPr>
          <p:nvPr>
            <p:ph idx="1"/>
          </p:nvPr>
        </p:nvSpPr>
        <p:spPr>
          <a:xfrm>
            <a:off x="1103312" y="2467446"/>
            <a:ext cx="8946541" cy="4195481"/>
          </a:xfrm>
        </p:spPr>
        <p:txBody>
          <a:bodyPr/>
          <a:lstStyle/>
          <a:p>
            <a:pPr marL="0" indent="0">
              <a:buNone/>
            </a:pPr>
            <a:r>
              <a:rPr lang="en-GB" b="1" dirty="0"/>
              <a:t>Exploitation is a form of abuse. It occurs where an individual or group takes advantage of an imbalance of power to coerce, manipulate or deceive a child, young person or adult (including those with care and support needs) into any activity that results in financial or other advantage for the perpetrator(s) or facilitator(s).  Activity includes arranging or facilitating the involvement or travel (trafficking) of a child, young person or adult (including those with care and support needs)</a:t>
            </a:r>
          </a:p>
          <a:p>
            <a:pPr marL="0" indent="0">
              <a:buNone/>
            </a:pPr>
            <a:endParaRPr lang="en-GB" b="1" dirty="0"/>
          </a:p>
          <a:p>
            <a:pPr marL="0" indent="0">
              <a:buNone/>
            </a:pPr>
            <a:r>
              <a:rPr lang="en-GB" b="1" dirty="0"/>
              <a:t>West Mercia Police</a:t>
            </a:r>
            <a:endParaRPr lang="en-GB" dirty="0"/>
          </a:p>
        </p:txBody>
      </p:sp>
    </p:spTree>
    <p:extLst>
      <p:ext uri="{BB962C8B-B14F-4D97-AF65-F5344CB8AC3E}">
        <p14:creationId xmlns:p14="http://schemas.microsoft.com/office/powerpoint/2010/main" val="754915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839" y="1403694"/>
            <a:ext cx="9404723" cy="1400530"/>
          </a:xfrm>
        </p:spPr>
        <p:txBody>
          <a:bodyPr/>
          <a:lstStyle/>
          <a:p>
            <a:r>
              <a:rPr lang="en-GB" dirty="0"/>
              <a:t>Definition continued -</a:t>
            </a:r>
          </a:p>
        </p:txBody>
      </p:sp>
      <p:sp>
        <p:nvSpPr>
          <p:cNvPr id="3" name="Content Placeholder 2"/>
          <p:cNvSpPr>
            <a:spLocks noGrp="1"/>
          </p:cNvSpPr>
          <p:nvPr>
            <p:ph idx="1"/>
          </p:nvPr>
        </p:nvSpPr>
        <p:spPr>
          <a:xfrm>
            <a:off x="1104293" y="2467446"/>
            <a:ext cx="8946541" cy="4195481"/>
          </a:xfrm>
        </p:spPr>
        <p:txBody>
          <a:bodyPr>
            <a:normAutofit fontScale="77500" lnSpcReduction="20000"/>
          </a:bodyPr>
          <a:lstStyle/>
          <a:p>
            <a:pPr marL="0" indent="0">
              <a:buNone/>
            </a:pPr>
            <a:r>
              <a:rPr lang="en-GB" b="1" dirty="0"/>
              <a:t>Specific types of exploitation include:</a:t>
            </a:r>
            <a:endParaRPr lang="en-GB" dirty="0"/>
          </a:p>
          <a:p>
            <a:pPr marL="0" lvl="0" indent="0">
              <a:buNone/>
            </a:pPr>
            <a:r>
              <a:rPr lang="en-GB" b="1" u="sng" dirty="0">
                <a:hlinkClick r:id="rId2"/>
              </a:rPr>
              <a:t>Modern Slavery (including human trafficking)</a:t>
            </a:r>
            <a:endParaRPr lang="en-GB" dirty="0"/>
          </a:p>
          <a:p>
            <a:pPr marL="0" lvl="0" indent="0">
              <a:buNone/>
            </a:pPr>
            <a:r>
              <a:rPr lang="en-GB" b="1" u="sng" dirty="0">
                <a:hlinkClick r:id="rId3"/>
              </a:rPr>
              <a:t>Sexual Exploitation</a:t>
            </a:r>
            <a:endParaRPr lang="en-GB" dirty="0"/>
          </a:p>
          <a:p>
            <a:pPr marL="0" lvl="0" indent="0">
              <a:buNone/>
            </a:pPr>
            <a:r>
              <a:rPr lang="en-GB" b="1" u="sng" dirty="0">
                <a:hlinkClick r:id="rId4"/>
              </a:rPr>
              <a:t>Criminal Exploitation</a:t>
            </a:r>
            <a:endParaRPr lang="en-GB" dirty="0"/>
          </a:p>
          <a:p>
            <a:pPr marL="0" lvl="0" indent="0">
              <a:buNone/>
            </a:pPr>
            <a:r>
              <a:rPr lang="en-GB" b="1" dirty="0"/>
              <a:t>Financial Exploitation </a:t>
            </a:r>
            <a:r>
              <a:rPr lang="en-GB" b="1" i="1" dirty="0"/>
              <a:t>[link required]</a:t>
            </a:r>
            <a:r>
              <a:rPr lang="en-GB" b="1" dirty="0"/>
              <a:t> (including scams, doorstep crime and rogue traders)</a:t>
            </a:r>
            <a:endParaRPr lang="en-GB" dirty="0"/>
          </a:p>
          <a:p>
            <a:pPr marL="0" lvl="0" indent="0">
              <a:buNone/>
            </a:pPr>
            <a:r>
              <a:rPr lang="en-GB" b="1" u="sng" dirty="0">
                <a:hlinkClick r:id="rId5"/>
              </a:rPr>
              <a:t>Radicalisation</a:t>
            </a:r>
            <a:r>
              <a:rPr lang="en-GB" b="1" dirty="0"/>
              <a:t> to commit acts of terrorism.</a:t>
            </a:r>
            <a:endParaRPr lang="en-GB" dirty="0"/>
          </a:p>
          <a:p>
            <a:pPr marL="0" lvl="0" indent="0">
              <a:buNone/>
            </a:pPr>
            <a:r>
              <a:rPr lang="en-GB" b="1" dirty="0"/>
              <a:t>Any other Exploitation that enables services or benefits of any kind, including:</a:t>
            </a:r>
            <a:endParaRPr lang="en-GB" dirty="0"/>
          </a:p>
          <a:p>
            <a:pPr marL="457200" lvl="1" indent="0">
              <a:buNone/>
            </a:pPr>
            <a:r>
              <a:rPr lang="en-GB" b="1" dirty="0"/>
              <a:t>Removal of organs</a:t>
            </a:r>
            <a:endParaRPr lang="en-GB" dirty="0"/>
          </a:p>
          <a:p>
            <a:pPr marL="457200" lvl="1" indent="0">
              <a:buNone/>
            </a:pPr>
            <a:r>
              <a:rPr lang="en-GB" b="1" dirty="0"/>
              <a:t>Forced marriage</a:t>
            </a:r>
            <a:endParaRPr lang="en-GB" dirty="0"/>
          </a:p>
          <a:p>
            <a:pPr marL="457200" lvl="1" indent="0">
              <a:buNone/>
            </a:pPr>
            <a:r>
              <a:rPr lang="en-GB" b="1" dirty="0"/>
              <a:t>Illegal adoption</a:t>
            </a:r>
            <a:endParaRPr lang="en-GB" dirty="0"/>
          </a:p>
          <a:p>
            <a:pPr marL="0" indent="0">
              <a:buNone/>
            </a:pPr>
            <a:r>
              <a:rPr lang="en-GB" b="1" dirty="0"/>
              <a:t>The victim may still be exploited even if the activities that they are engaging in appear consensual.</a:t>
            </a:r>
            <a:endParaRPr lang="en-GB" dirty="0"/>
          </a:p>
          <a:p>
            <a:pPr marL="0" indent="0">
              <a:buNone/>
            </a:pPr>
            <a:r>
              <a:rPr lang="en-GB" b="1" dirty="0"/>
              <a:t>Multiple types of exploitation can occur alongside or as part of other forms of abuse.</a:t>
            </a:r>
            <a:endParaRPr lang="en-GB" dirty="0"/>
          </a:p>
          <a:p>
            <a:endParaRPr lang="en-GB" dirty="0"/>
          </a:p>
        </p:txBody>
      </p:sp>
    </p:spTree>
    <p:extLst>
      <p:ext uri="{BB962C8B-B14F-4D97-AF65-F5344CB8AC3E}">
        <p14:creationId xmlns:p14="http://schemas.microsoft.com/office/powerpoint/2010/main" val="3811994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64324"/>
            <a:ext cx="9404723" cy="1400530"/>
          </a:xfrm>
        </p:spPr>
        <p:txBody>
          <a:bodyPr/>
          <a:lstStyle/>
          <a:p>
            <a:r>
              <a:rPr lang="en-GB" sz="3200" dirty="0"/>
              <a:t>The most relevant part of the definition is: </a:t>
            </a:r>
            <a:r>
              <a:rPr lang="en-GB" dirty="0"/>
              <a:t/>
            </a:r>
            <a:br>
              <a:rPr lang="en-GB" dirty="0"/>
            </a:br>
            <a:endParaRPr lang="en-GB" dirty="0"/>
          </a:p>
        </p:txBody>
      </p:sp>
      <p:sp>
        <p:nvSpPr>
          <p:cNvPr id="3" name="Content Placeholder 2"/>
          <p:cNvSpPr>
            <a:spLocks noGrp="1"/>
          </p:cNvSpPr>
          <p:nvPr>
            <p:ph idx="1"/>
          </p:nvPr>
        </p:nvSpPr>
        <p:spPr>
          <a:xfrm>
            <a:off x="1104293" y="3064854"/>
            <a:ext cx="8946541" cy="4195481"/>
          </a:xfrm>
        </p:spPr>
        <p:txBody>
          <a:bodyPr/>
          <a:lstStyle/>
          <a:p>
            <a:pPr marL="0" indent="0">
              <a:buNone/>
            </a:pPr>
            <a:r>
              <a:rPr lang="en-GB" sz="2800" dirty="0"/>
              <a:t>“ The victim may still be exploited even if the activities they are engaging in appear consensual”</a:t>
            </a:r>
          </a:p>
          <a:p>
            <a:pPr marL="0" indent="0">
              <a:buNone/>
            </a:pPr>
            <a:endParaRPr lang="en-GB" sz="2800" dirty="0"/>
          </a:p>
          <a:p>
            <a:pPr marL="0" indent="0">
              <a:buNone/>
            </a:pPr>
            <a:r>
              <a:rPr lang="en-GB" sz="2800" dirty="0"/>
              <a:t>The Phrase “ lifestyle choice” as a reason for lack of engagement –cannot be right when it comes to exploitation.</a:t>
            </a:r>
          </a:p>
          <a:p>
            <a:endParaRPr lang="en-GB" dirty="0"/>
          </a:p>
        </p:txBody>
      </p:sp>
    </p:spTree>
    <p:extLst>
      <p:ext uri="{BB962C8B-B14F-4D97-AF65-F5344CB8AC3E}">
        <p14:creationId xmlns:p14="http://schemas.microsoft.com/office/powerpoint/2010/main" val="79604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83" y="1647534"/>
            <a:ext cx="9404723" cy="1400530"/>
          </a:xfrm>
        </p:spPr>
        <p:txBody>
          <a:bodyPr/>
          <a:lstStyle/>
          <a:p>
            <a:r>
              <a:rPr lang="en-GB" dirty="0"/>
              <a:t>				Multi Agency Process</a:t>
            </a:r>
          </a:p>
        </p:txBody>
      </p:sp>
      <p:sp>
        <p:nvSpPr>
          <p:cNvPr id="3" name="Content Placeholder 2"/>
          <p:cNvSpPr>
            <a:spLocks noGrp="1"/>
          </p:cNvSpPr>
          <p:nvPr>
            <p:ph idx="1"/>
          </p:nvPr>
        </p:nvSpPr>
        <p:spPr>
          <a:xfrm>
            <a:off x="1091120" y="2662519"/>
            <a:ext cx="8946541" cy="4195481"/>
          </a:xfrm>
        </p:spPr>
        <p:txBody>
          <a:bodyPr/>
          <a:lstStyle/>
          <a:p>
            <a:pPr marL="0" indent="0">
              <a:buNone/>
            </a:pPr>
            <a:r>
              <a:rPr lang="en-GB" dirty="0"/>
              <a:t>Having arrived in this role from a child protection background I was aware of the benefits of the multi agency process, and having been made aware of the CARM process, it was clear to me that this was a multi agency pathway for victims, or people at risk of exploitation, who’s circumstances did not meet the adult social care criteria.</a:t>
            </a:r>
          </a:p>
          <a:p>
            <a:pPr marL="0" indent="0">
              <a:buNone/>
            </a:pPr>
            <a:r>
              <a:rPr lang="en-GB" dirty="0"/>
              <a:t>Having discussed this process with another local authority who have a similar process to CARM, they use it for exploitation also, so we knew were going along the right lines. </a:t>
            </a:r>
          </a:p>
        </p:txBody>
      </p:sp>
    </p:spTree>
    <p:extLst>
      <p:ext uri="{BB962C8B-B14F-4D97-AF65-F5344CB8AC3E}">
        <p14:creationId xmlns:p14="http://schemas.microsoft.com/office/powerpoint/2010/main" val="85159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354926"/>
            <a:ext cx="9404723" cy="1400530"/>
          </a:xfrm>
        </p:spPr>
        <p:txBody>
          <a:bodyPr/>
          <a:lstStyle/>
          <a:p>
            <a:pPr algn="ctr"/>
            <a:r>
              <a:rPr lang="en-GB" dirty="0"/>
              <a:t>	Case Study</a:t>
            </a:r>
            <a:br>
              <a:rPr lang="en-GB" dirty="0"/>
            </a:br>
            <a:r>
              <a:rPr lang="en-GB" dirty="0"/>
              <a:t>Mary</a:t>
            </a:r>
          </a:p>
        </p:txBody>
      </p:sp>
      <p:sp>
        <p:nvSpPr>
          <p:cNvPr id="3" name="Content Placeholder 2"/>
          <p:cNvSpPr>
            <a:spLocks noGrp="1"/>
          </p:cNvSpPr>
          <p:nvPr>
            <p:ph idx="1"/>
          </p:nvPr>
        </p:nvSpPr>
        <p:spPr>
          <a:xfrm>
            <a:off x="1103312" y="2193206"/>
            <a:ext cx="8946541" cy="4555066"/>
          </a:xfrm>
        </p:spPr>
        <p:txBody>
          <a:bodyPr>
            <a:normAutofit lnSpcReduction="10000"/>
          </a:bodyPr>
          <a:lstStyle/>
          <a:p>
            <a:pPr marL="0" indent="0">
              <a:buNone/>
            </a:pPr>
            <a:r>
              <a:rPr lang="en-GB" dirty="0"/>
              <a:t>.</a:t>
            </a:r>
          </a:p>
          <a:p>
            <a:r>
              <a:rPr lang="en-GB" dirty="0"/>
              <a:t>single woman</a:t>
            </a:r>
          </a:p>
          <a:p>
            <a:r>
              <a:rPr lang="en-GB" dirty="0"/>
              <a:t>late 40’s </a:t>
            </a:r>
          </a:p>
          <a:p>
            <a:r>
              <a:rPr lang="en-GB" dirty="0"/>
              <a:t> grown up children </a:t>
            </a:r>
          </a:p>
          <a:p>
            <a:r>
              <a:rPr lang="en-GB" dirty="0"/>
              <a:t>long history of drug and alcohol abuse. </a:t>
            </a:r>
          </a:p>
          <a:p>
            <a:r>
              <a:rPr lang="en-GB" dirty="0"/>
              <a:t>currently lives in supported accommodation </a:t>
            </a:r>
          </a:p>
          <a:p>
            <a:r>
              <a:rPr lang="en-GB" dirty="0"/>
              <a:t> despite only receiving low level support she has a developed a good relationship with her housing officer. </a:t>
            </a:r>
          </a:p>
          <a:p>
            <a:r>
              <a:rPr lang="en-GB" dirty="0"/>
              <a:t>struggles with personal hygiene and home maintenance. </a:t>
            </a:r>
          </a:p>
          <a:p>
            <a:r>
              <a:rPr lang="en-GB" dirty="0"/>
              <a:t> does not meet the Care act criteria, has capacity, </a:t>
            </a:r>
          </a:p>
          <a:p>
            <a:r>
              <a:rPr lang="en-GB" dirty="0"/>
              <a:t>however does not give consent for Local Authority support.</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5217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558" y="2759076"/>
            <a:ext cx="11013017" cy="4646613"/>
          </a:xfrm>
        </p:spPr>
        <p:txBody>
          <a:bodyPr/>
          <a:lstStyle/>
          <a:p>
            <a:r>
              <a:rPr lang="en-GB" sz="2800" dirty="0">
                <a:latin typeface="+mj-lt"/>
              </a:rPr>
              <a:t>Clearly been around for a long time</a:t>
            </a:r>
          </a:p>
          <a:p>
            <a:pPr>
              <a:buFont typeface="Wingdings" panose="05000000000000000000" pitchFamily="2" charset="2"/>
              <a:buChar char="§"/>
            </a:pPr>
            <a:r>
              <a:rPr lang="en-GB" sz="2400" dirty="0">
                <a:latin typeface="+mj-lt"/>
              </a:rPr>
              <a:t>Creation of National Scams Team in 2012</a:t>
            </a:r>
          </a:p>
          <a:p>
            <a:r>
              <a:rPr lang="en-GB" sz="2800" dirty="0">
                <a:latin typeface="+mj-lt"/>
              </a:rPr>
              <a:t>Initial / early work to recognise that scammers were / are criminals – often serious and organised crime.</a:t>
            </a:r>
          </a:p>
          <a:p>
            <a:r>
              <a:rPr lang="en-GB" sz="2800" dirty="0">
                <a:latin typeface="+mj-lt"/>
              </a:rPr>
              <a:t>But - just like the ‘awareness’ of child abuse now increased realisation that significant ‘scams’ from relatives, friends and from people in position of trust – i.e. paid carer!</a:t>
            </a:r>
          </a:p>
        </p:txBody>
      </p:sp>
      <p:sp>
        <p:nvSpPr>
          <p:cNvPr id="4" name="Title 1"/>
          <p:cNvSpPr txBox="1">
            <a:spLocks/>
          </p:cNvSpPr>
          <p:nvPr/>
        </p:nvSpPr>
        <p:spPr bwMode="auto">
          <a:xfrm>
            <a:off x="2754878" y="1507691"/>
            <a:ext cx="6628328" cy="1008062"/>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sz="3200" b="1" kern="0" dirty="0">
                <a:solidFill>
                  <a:srgbClr val="000000"/>
                </a:solidFill>
                <a:latin typeface="Arial"/>
              </a:rPr>
              <a:t>Scamming and fraud</a:t>
            </a:r>
          </a:p>
        </p:txBody>
      </p:sp>
    </p:spTree>
    <p:extLst>
      <p:ext uri="{BB962C8B-B14F-4D97-AF65-F5344CB8AC3E}">
        <p14:creationId xmlns:p14="http://schemas.microsoft.com/office/powerpoint/2010/main" val="3672929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574382"/>
            <a:ext cx="9404723" cy="1400530"/>
          </a:xfrm>
        </p:spPr>
        <p:txBody>
          <a:bodyPr/>
          <a:lstStyle/>
          <a:p>
            <a:r>
              <a:rPr lang="en-GB" dirty="0"/>
              <a:t>Continued….</a:t>
            </a:r>
          </a:p>
        </p:txBody>
      </p:sp>
      <p:sp>
        <p:nvSpPr>
          <p:cNvPr id="3" name="Content Placeholder 2"/>
          <p:cNvSpPr>
            <a:spLocks noGrp="1"/>
          </p:cNvSpPr>
          <p:nvPr>
            <p:ph idx="1"/>
          </p:nvPr>
        </p:nvSpPr>
        <p:spPr>
          <a:xfrm>
            <a:off x="1103312" y="2467446"/>
            <a:ext cx="8946541" cy="4195481"/>
          </a:xfrm>
        </p:spPr>
        <p:txBody>
          <a:bodyPr>
            <a:normAutofit fontScale="85000" lnSpcReduction="10000"/>
          </a:bodyPr>
          <a:lstStyle/>
          <a:p>
            <a:pPr marL="0" indent="0">
              <a:buNone/>
            </a:pPr>
            <a:r>
              <a:rPr lang="en-GB" dirty="0"/>
              <a:t>housing officer expressed concern regarding Mary’s vulnerability,</a:t>
            </a:r>
          </a:p>
          <a:p>
            <a:pPr marL="0" indent="0">
              <a:buNone/>
            </a:pPr>
            <a:r>
              <a:rPr lang="en-GB" dirty="0"/>
              <a:t>taken advantage of by others. </a:t>
            </a:r>
          </a:p>
          <a:p>
            <a:pPr marL="0" indent="0">
              <a:buNone/>
            </a:pPr>
            <a:r>
              <a:rPr lang="en-GB" dirty="0"/>
              <a:t>until recently been socialising with another vulnerable female well known to authorities </a:t>
            </a:r>
          </a:p>
          <a:p>
            <a:pPr marL="0" indent="0">
              <a:buNone/>
            </a:pPr>
            <a:r>
              <a:rPr lang="en-GB" dirty="0"/>
              <a:t>housing officer expressed concern as to this female’s intention possibly financial exploitation or drug use.</a:t>
            </a:r>
          </a:p>
          <a:p>
            <a:pPr marL="0" indent="0">
              <a:buNone/>
            </a:pPr>
            <a:r>
              <a:rPr lang="en-GB" dirty="0"/>
              <a:t> Despite this relationship drawing to a natural conclusion. </a:t>
            </a:r>
          </a:p>
          <a:p>
            <a:pPr marL="0" indent="0">
              <a:buNone/>
            </a:pPr>
            <a:r>
              <a:rPr lang="en-GB" dirty="0"/>
              <a:t>seems Mary has become a target for others to exploit. </a:t>
            </a:r>
          </a:p>
          <a:p>
            <a:r>
              <a:rPr lang="en-GB" dirty="0"/>
              <a:t> </a:t>
            </a:r>
            <a:r>
              <a:rPr lang="en-GB" dirty="0" err="1"/>
              <a:t>e.g</a:t>
            </a:r>
            <a:r>
              <a:rPr lang="en-GB" dirty="0"/>
              <a:t> people calling and offering Mary money for her mental health medication, </a:t>
            </a:r>
          </a:p>
          <a:p>
            <a:r>
              <a:rPr lang="en-GB" dirty="0"/>
              <a:t>items of kitchen equipment taken from her house whilst Mary was present. </a:t>
            </a:r>
          </a:p>
          <a:p>
            <a:pPr marL="0" indent="0">
              <a:buNone/>
            </a:pPr>
            <a:r>
              <a:rPr lang="en-GB" dirty="0"/>
              <a:t> Mary has stated she is terrified of living alone and the tenancy is only medium term. </a:t>
            </a:r>
          </a:p>
        </p:txBody>
      </p:sp>
    </p:spTree>
    <p:extLst>
      <p:ext uri="{BB962C8B-B14F-4D97-AF65-F5344CB8AC3E}">
        <p14:creationId xmlns:p14="http://schemas.microsoft.com/office/powerpoint/2010/main" val="784830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293" y="1535560"/>
            <a:ext cx="8946541" cy="4195481"/>
          </a:xfrm>
        </p:spPr>
        <p:txBody>
          <a:bodyPr>
            <a:normAutofit fontScale="92500" lnSpcReduction="20000"/>
          </a:bodyPr>
          <a:lstStyle/>
          <a:p>
            <a:pPr marL="0" indent="0">
              <a:buNone/>
            </a:pPr>
            <a:r>
              <a:rPr lang="en-GB" dirty="0"/>
              <a:t>Due to the nature of Exploitation </a:t>
            </a:r>
          </a:p>
          <a:p>
            <a:r>
              <a:rPr lang="en-GB" dirty="0"/>
              <a:t>unlikely that persons who have been exploited will give consent. </a:t>
            </a:r>
          </a:p>
          <a:p>
            <a:r>
              <a:rPr lang="en-GB" dirty="0"/>
              <a:t>either in fear of reprisals </a:t>
            </a:r>
          </a:p>
          <a:p>
            <a:r>
              <a:rPr lang="en-GB" dirty="0"/>
              <a:t>or believe that the exploiter is their friend and they receive something they need, in many cases filling an emotional void.</a:t>
            </a:r>
          </a:p>
          <a:p>
            <a:pPr marL="0" indent="0">
              <a:buNone/>
            </a:pPr>
            <a:r>
              <a:rPr lang="en-GB" dirty="0"/>
              <a:t> </a:t>
            </a:r>
          </a:p>
          <a:p>
            <a:pPr marL="0" indent="0">
              <a:buNone/>
            </a:pPr>
            <a:r>
              <a:rPr lang="en-GB" dirty="0"/>
              <a:t>IF Mary is not currently being exploited then she is highly vulnerable to exploitation.</a:t>
            </a:r>
          </a:p>
          <a:p>
            <a:pPr marL="0" indent="0">
              <a:buNone/>
            </a:pPr>
            <a:r>
              <a:rPr lang="en-GB" dirty="0"/>
              <a:t> </a:t>
            </a:r>
          </a:p>
          <a:p>
            <a:pPr marL="0" indent="0">
              <a:buNone/>
            </a:pPr>
            <a:r>
              <a:rPr lang="en-GB" dirty="0"/>
              <a:t>The fact that Mary has capacity, does not meet the Care Act criteria i.e. does not have defined care and support needs, and does not give consent, then currently the options for professionals regarding addressing Mary’s vulnerability are limited.</a:t>
            </a:r>
          </a:p>
        </p:txBody>
      </p:sp>
    </p:spTree>
    <p:extLst>
      <p:ext uri="{BB962C8B-B14F-4D97-AF65-F5344CB8AC3E}">
        <p14:creationId xmlns:p14="http://schemas.microsoft.com/office/powerpoint/2010/main" val="915545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35" y="1476846"/>
            <a:ext cx="9404723" cy="1400530"/>
          </a:xfrm>
        </p:spPr>
        <p:txBody>
          <a:bodyPr/>
          <a:lstStyle/>
          <a:p>
            <a:r>
              <a:rPr lang="en-GB" dirty="0"/>
              <a:t>				How will CARM help</a:t>
            </a:r>
          </a:p>
        </p:txBody>
      </p:sp>
      <p:sp>
        <p:nvSpPr>
          <p:cNvPr id="3" name="Content Placeholder 2"/>
          <p:cNvSpPr>
            <a:spLocks noGrp="1"/>
          </p:cNvSpPr>
          <p:nvPr>
            <p:ph idx="1"/>
          </p:nvPr>
        </p:nvSpPr>
        <p:spPr>
          <a:xfrm>
            <a:off x="1067717" y="2552790"/>
            <a:ext cx="8946541" cy="4195481"/>
          </a:xfrm>
        </p:spPr>
        <p:txBody>
          <a:bodyPr>
            <a:normAutofit/>
          </a:bodyPr>
          <a:lstStyle/>
          <a:p>
            <a:pPr marL="0" indent="0">
              <a:buNone/>
            </a:pPr>
            <a:r>
              <a:rPr lang="en-GB" dirty="0"/>
              <a:t>provides a multi-agency pathway for individuals such as Mary. </a:t>
            </a:r>
          </a:p>
          <a:p>
            <a:pPr marL="0" indent="0">
              <a:buNone/>
            </a:pPr>
            <a:r>
              <a:rPr lang="en-GB" dirty="0"/>
              <a:t>Housing officer could call a CARM meeting to discuss how best to support Mary. </a:t>
            </a:r>
          </a:p>
          <a:p>
            <a:pPr marL="0" indent="0">
              <a:buNone/>
            </a:pPr>
            <a:r>
              <a:rPr lang="en-GB" dirty="0"/>
              <a:t>At first CARM meeting  must identify a ‘lead’ professional’</a:t>
            </a:r>
          </a:p>
          <a:p>
            <a:pPr marL="0" indent="0">
              <a:buNone/>
            </a:pPr>
            <a:r>
              <a:rPr lang="en-GB" dirty="0"/>
              <a:t> in this case obvious lead professional housing officer </a:t>
            </a:r>
          </a:p>
          <a:p>
            <a:r>
              <a:rPr lang="en-GB" dirty="0"/>
              <a:t>  already has a good relationship with Mary, </a:t>
            </a:r>
          </a:p>
          <a:p>
            <a:r>
              <a:rPr lang="en-GB" dirty="0"/>
              <a:t>can develop that relationship and trust.</a:t>
            </a:r>
          </a:p>
          <a:p>
            <a:r>
              <a:rPr lang="en-GB" dirty="0"/>
              <a:t> </a:t>
            </a:r>
            <a:r>
              <a:rPr lang="en-GB" b="1" dirty="0"/>
              <a:t>With the support of other relevant agencies. </a:t>
            </a:r>
          </a:p>
        </p:txBody>
      </p:sp>
    </p:spTree>
    <p:extLst>
      <p:ext uri="{BB962C8B-B14F-4D97-AF65-F5344CB8AC3E}">
        <p14:creationId xmlns:p14="http://schemas.microsoft.com/office/powerpoint/2010/main" val="1526041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15886"/>
            <a:ext cx="9404723" cy="1400530"/>
          </a:xfrm>
        </p:spPr>
        <p:txBody>
          <a:bodyPr/>
          <a:lstStyle/>
          <a:p>
            <a:r>
              <a:rPr lang="en-GB" dirty="0"/>
              <a:t>				What are the options ?</a:t>
            </a:r>
          </a:p>
        </p:txBody>
      </p:sp>
      <p:sp>
        <p:nvSpPr>
          <p:cNvPr id="3" name="Content Placeholder 2"/>
          <p:cNvSpPr>
            <a:spLocks noGrp="1"/>
          </p:cNvSpPr>
          <p:nvPr>
            <p:ph idx="1"/>
          </p:nvPr>
        </p:nvSpPr>
        <p:spPr>
          <a:xfrm>
            <a:off x="646111" y="2384892"/>
            <a:ext cx="10857040" cy="4741332"/>
          </a:xfrm>
        </p:spPr>
        <p:txBody>
          <a:bodyPr>
            <a:noAutofit/>
          </a:bodyPr>
          <a:lstStyle/>
          <a:p>
            <a:pPr marL="0" indent="0">
              <a:buNone/>
            </a:pPr>
            <a:r>
              <a:rPr lang="en-GB" dirty="0"/>
              <a:t>Some of the options available to the CARM process could be –</a:t>
            </a:r>
          </a:p>
          <a:p>
            <a:pPr>
              <a:buFont typeface="Wingdings" panose="05000000000000000000" pitchFamily="2" charset="2"/>
              <a:buChar char="§"/>
            </a:pPr>
            <a:r>
              <a:rPr lang="en-GB" dirty="0"/>
              <a:t>Identify the lead professional and support them in developing a trusting relationship, which over time may allow the individual to identify her own exploitation and accept support to address it.</a:t>
            </a:r>
          </a:p>
          <a:p>
            <a:pPr>
              <a:buFont typeface="Wingdings" panose="05000000000000000000" pitchFamily="2" charset="2"/>
              <a:buChar char="§"/>
            </a:pPr>
            <a:r>
              <a:rPr lang="en-GB" dirty="0"/>
              <a:t>GP practise could suggest an alternative procedure for Mary to take her medication. </a:t>
            </a:r>
          </a:p>
          <a:p>
            <a:pPr>
              <a:buFont typeface="Wingdings" panose="05000000000000000000" pitchFamily="2" charset="2"/>
              <a:buChar char="§"/>
            </a:pPr>
            <a:r>
              <a:rPr lang="en-GB" dirty="0"/>
              <a:t>Housing may be able to consider how to address the medium term housing issue, and her   reluctance to live alone.</a:t>
            </a:r>
          </a:p>
          <a:p>
            <a:pPr>
              <a:buFont typeface="Wingdings" panose="05000000000000000000" pitchFamily="2" charset="2"/>
              <a:buChar char="§"/>
            </a:pPr>
            <a:r>
              <a:rPr lang="en-GB" dirty="0"/>
              <a:t>Police to deal with any criminal offences and safer neighbourhood teams, to be aware of Mary’s vulnerability and share any further incidents.  </a:t>
            </a:r>
          </a:p>
          <a:p>
            <a:pPr>
              <a:buFont typeface="Wingdings" panose="05000000000000000000" pitchFamily="2" charset="2"/>
              <a:buChar char="§"/>
            </a:pPr>
            <a:r>
              <a:rPr lang="en-GB" dirty="0"/>
              <a:t>If Mary works with drug and alcohol services, they could provide a true picture of her substance misuse.</a:t>
            </a:r>
          </a:p>
        </p:txBody>
      </p:sp>
    </p:spTree>
    <p:extLst>
      <p:ext uri="{BB962C8B-B14F-4D97-AF65-F5344CB8AC3E}">
        <p14:creationId xmlns:p14="http://schemas.microsoft.com/office/powerpoint/2010/main" val="2992812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83" y="1793838"/>
            <a:ext cx="9404723" cy="1400530"/>
          </a:xfrm>
        </p:spPr>
        <p:txBody>
          <a:bodyPr/>
          <a:lstStyle/>
          <a:p>
            <a:r>
              <a:rPr lang="en-GB" dirty="0"/>
              <a:t>					Continual Review</a:t>
            </a:r>
          </a:p>
        </p:txBody>
      </p:sp>
      <p:sp>
        <p:nvSpPr>
          <p:cNvPr id="3" name="Content Placeholder 2"/>
          <p:cNvSpPr>
            <a:spLocks noGrp="1"/>
          </p:cNvSpPr>
          <p:nvPr>
            <p:ph idx="1"/>
          </p:nvPr>
        </p:nvSpPr>
        <p:spPr>
          <a:xfrm>
            <a:off x="993584" y="3394038"/>
            <a:ext cx="8946541" cy="4195481"/>
          </a:xfrm>
        </p:spPr>
        <p:txBody>
          <a:bodyPr/>
          <a:lstStyle/>
          <a:p>
            <a:pPr marL="0" indent="0">
              <a:buNone/>
            </a:pPr>
            <a:r>
              <a:rPr lang="en-GB" dirty="0"/>
              <a:t>Mary’s case would be regularly reviewed as part of the CARM process and the case would not be closed until Mary’s vulnerability and the risk had reduced sufficiently.</a:t>
            </a:r>
          </a:p>
          <a:p>
            <a:endParaRPr lang="en-GB" dirty="0"/>
          </a:p>
        </p:txBody>
      </p:sp>
    </p:spTree>
    <p:extLst>
      <p:ext uri="{BB962C8B-B14F-4D97-AF65-F5344CB8AC3E}">
        <p14:creationId xmlns:p14="http://schemas.microsoft.com/office/powerpoint/2010/main" val="496858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43" y="1586574"/>
            <a:ext cx="9404723" cy="1400530"/>
          </a:xfrm>
        </p:spPr>
        <p:txBody>
          <a:bodyPr/>
          <a:lstStyle/>
          <a:p>
            <a:r>
              <a:rPr lang="en-GB" dirty="0"/>
              <a:t>						Other options</a:t>
            </a:r>
          </a:p>
        </p:txBody>
      </p:sp>
      <p:sp>
        <p:nvSpPr>
          <p:cNvPr id="3" name="Content Placeholder 2"/>
          <p:cNvSpPr>
            <a:spLocks noGrp="1"/>
          </p:cNvSpPr>
          <p:nvPr>
            <p:ph idx="1"/>
          </p:nvPr>
        </p:nvSpPr>
        <p:spPr>
          <a:xfrm>
            <a:off x="1055525" y="2662519"/>
            <a:ext cx="8946541" cy="4195481"/>
          </a:xfrm>
        </p:spPr>
        <p:txBody>
          <a:bodyPr/>
          <a:lstStyle/>
          <a:p>
            <a:pPr marL="0" indent="0">
              <a:buNone/>
            </a:pPr>
            <a:r>
              <a:rPr lang="en-GB" dirty="0"/>
              <a:t>As the process embeds I can see other options for the CARM process, specifically areas of transitional safeguarding, including children approaching 18 who have had limited association with Local Authority services but are still vulnerable to exploitation.</a:t>
            </a:r>
          </a:p>
          <a:p>
            <a:pPr marL="0" indent="0">
              <a:buNone/>
            </a:pPr>
            <a:r>
              <a:rPr lang="en-GB" dirty="0"/>
              <a:t>Victims of County Lines cuckooing could have a support pathway, where perhaps they didn’t previously.</a:t>
            </a:r>
          </a:p>
          <a:p>
            <a:pPr marL="0" indent="0">
              <a:buNone/>
            </a:pPr>
            <a:r>
              <a:rPr lang="en-GB" dirty="0"/>
              <a:t>Elder abuse where elderly have been financially abused, having been befriended by their exploiter or their exploiter is a family member.</a:t>
            </a:r>
          </a:p>
        </p:txBody>
      </p:sp>
    </p:spTree>
    <p:extLst>
      <p:ext uri="{BB962C8B-B14F-4D97-AF65-F5344CB8AC3E}">
        <p14:creationId xmlns:p14="http://schemas.microsoft.com/office/powerpoint/2010/main" val="2189738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27" y="1659726"/>
            <a:ext cx="9404723" cy="1400530"/>
          </a:xfrm>
        </p:spPr>
        <p:txBody>
          <a:bodyPr/>
          <a:lstStyle/>
          <a:p>
            <a:r>
              <a:rPr lang="en-GB" dirty="0"/>
              <a:t>								The End !</a:t>
            </a:r>
          </a:p>
        </p:txBody>
      </p:sp>
      <p:sp>
        <p:nvSpPr>
          <p:cNvPr id="3" name="Content Placeholder 2"/>
          <p:cNvSpPr>
            <a:spLocks noGrp="1"/>
          </p:cNvSpPr>
          <p:nvPr>
            <p:ph idx="1"/>
          </p:nvPr>
        </p:nvSpPr>
        <p:spPr>
          <a:xfrm>
            <a:off x="1078928" y="3259926"/>
            <a:ext cx="8946541" cy="4195481"/>
          </a:xfrm>
        </p:spPr>
        <p:txBody>
          <a:bodyPr>
            <a:normAutofit/>
          </a:bodyPr>
          <a:lstStyle/>
          <a:p>
            <a:pPr marL="0" indent="0">
              <a:buNone/>
            </a:pPr>
            <a:r>
              <a:rPr lang="en-GB" sz="3200" dirty="0"/>
              <a:t>Any Questions ?</a:t>
            </a:r>
          </a:p>
        </p:txBody>
      </p:sp>
    </p:spTree>
    <p:extLst>
      <p:ext uri="{BB962C8B-B14F-4D97-AF65-F5344CB8AC3E}">
        <p14:creationId xmlns:p14="http://schemas.microsoft.com/office/powerpoint/2010/main" val="421246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1377" y="2960359"/>
            <a:ext cx="8259763" cy="4646613"/>
          </a:xfrm>
        </p:spPr>
        <p:txBody>
          <a:bodyPr/>
          <a:lstStyle/>
          <a:p>
            <a:r>
              <a:rPr lang="en-GB" sz="2400" dirty="0">
                <a:latin typeface="+mj-lt"/>
              </a:rPr>
              <a:t>We know that it is the lonely (and in particularly the elderly in cognitive decline who are most at risk). </a:t>
            </a:r>
          </a:p>
          <a:p>
            <a:r>
              <a:rPr lang="en-GB" sz="2400" dirty="0">
                <a:latin typeface="+mj-lt"/>
              </a:rPr>
              <a:t>We now recognise that the scale of scams is immense.</a:t>
            </a:r>
          </a:p>
          <a:p>
            <a:r>
              <a:rPr lang="en-GB" sz="2400" dirty="0">
                <a:latin typeface="+mj-lt"/>
              </a:rPr>
              <a:t>That the impact of being scammed is much more than the loss of money – huge impact on psychological wellbeing and confidence – plus impact of wider family. </a:t>
            </a:r>
          </a:p>
          <a:p>
            <a:r>
              <a:rPr lang="en-GB" sz="2400" dirty="0">
                <a:latin typeface="+mj-lt"/>
              </a:rPr>
              <a:t>There is also the indirect impact on wider society which often ends up picking up the ‘cost’ – e.g. care home fees.</a:t>
            </a:r>
          </a:p>
          <a:p>
            <a:pPr marL="0" indent="0">
              <a:buNone/>
            </a:pPr>
            <a:endParaRPr lang="en-GB" sz="2800" dirty="0"/>
          </a:p>
        </p:txBody>
      </p:sp>
      <p:sp>
        <p:nvSpPr>
          <p:cNvPr id="5" name="Title 1"/>
          <p:cNvSpPr txBox="1">
            <a:spLocks/>
          </p:cNvSpPr>
          <p:nvPr/>
        </p:nvSpPr>
        <p:spPr bwMode="auto">
          <a:xfrm>
            <a:off x="2427094" y="1556459"/>
            <a:ext cx="6628328" cy="1008062"/>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sz="3200" b="1" kern="0" dirty="0">
                <a:solidFill>
                  <a:srgbClr val="000000"/>
                </a:solidFill>
                <a:latin typeface="Arial"/>
              </a:rPr>
              <a:t>Scamming and fraud</a:t>
            </a:r>
          </a:p>
        </p:txBody>
      </p:sp>
    </p:spTree>
    <p:extLst>
      <p:ext uri="{BB962C8B-B14F-4D97-AF65-F5344CB8AC3E}">
        <p14:creationId xmlns:p14="http://schemas.microsoft.com/office/powerpoint/2010/main" val="72254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558" y="2954148"/>
            <a:ext cx="11013017" cy="4646613"/>
          </a:xfrm>
        </p:spPr>
        <p:txBody>
          <a:bodyPr/>
          <a:lstStyle/>
          <a:p>
            <a:r>
              <a:rPr lang="en-GB" sz="2800" dirty="0">
                <a:latin typeface="+mj-lt"/>
              </a:rPr>
              <a:t>Comparison with child abuse</a:t>
            </a:r>
          </a:p>
          <a:p>
            <a:pPr>
              <a:buFont typeface="Wingdings" panose="05000000000000000000" pitchFamily="2" charset="2"/>
              <a:buChar char="§"/>
            </a:pPr>
            <a:r>
              <a:rPr lang="en-GB" sz="2000" dirty="0">
                <a:latin typeface="+mj-lt"/>
              </a:rPr>
              <a:t>1957 - </a:t>
            </a:r>
            <a:r>
              <a:rPr lang="en-GB" sz="2000" dirty="0" err="1">
                <a:latin typeface="+mj-lt"/>
              </a:rPr>
              <a:t>Finkelnor</a:t>
            </a:r>
            <a:r>
              <a:rPr lang="en-GB" sz="2000" dirty="0">
                <a:latin typeface="+mj-lt"/>
              </a:rPr>
              <a:t> – X-Rays</a:t>
            </a:r>
          </a:p>
          <a:p>
            <a:pPr>
              <a:buFont typeface="Wingdings" panose="05000000000000000000" pitchFamily="2" charset="2"/>
              <a:buChar char="§"/>
            </a:pPr>
            <a:r>
              <a:rPr lang="en-GB" sz="2000" dirty="0">
                <a:latin typeface="+mj-lt"/>
              </a:rPr>
              <a:t>1979 - Non accidental injury (N.A.I) to child abuse</a:t>
            </a:r>
          </a:p>
          <a:p>
            <a:pPr>
              <a:buFont typeface="Wingdings" panose="05000000000000000000" pitchFamily="2" charset="2"/>
              <a:buChar char="§"/>
            </a:pPr>
            <a:r>
              <a:rPr lang="en-GB" sz="2000" dirty="0">
                <a:latin typeface="+mj-lt"/>
              </a:rPr>
              <a:t> Mid 1980’s – Child sexual abuse</a:t>
            </a:r>
          </a:p>
          <a:p>
            <a:pPr>
              <a:buFont typeface="Wingdings" panose="05000000000000000000" pitchFamily="2" charset="2"/>
              <a:buChar char="§"/>
            </a:pPr>
            <a:r>
              <a:rPr lang="en-GB" sz="2000" dirty="0">
                <a:latin typeface="+mj-lt"/>
              </a:rPr>
              <a:t> Late 1980’s – 90’s – Child emotional/ psychological abuse</a:t>
            </a:r>
          </a:p>
          <a:p>
            <a:pPr marL="0" indent="0">
              <a:buNone/>
            </a:pPr>
            <a:endParaRPr lang="en-GB" sz="2400" dirty="0">
              <a:latin typeface="+mj-lt"/>
            </a:endParaRPr>
          </a:p>
          <a:p>
            <a:r>
              <a:rPr lang="en-GB" sz="2800" dirty="0">
                <a:latin typeface="+mj-lt"/>
              </a:rPr>
              <a:t>Growing realisation that most ‘abusers’ are known to the victim (family and friends) or position of trust. </a:t>
            </a:r>
          </a:p>
          <a:p>
            <a:pPr marL="0" indent="0">
              <a:buNone/>
            </a:pPr>
            <a:endParaRPr lang="en-GB" dirty="0"/>
          </a:p>
          <a:p>
            <a:endParaRPr lang="en-GB" dirty="0"/>
          </a:p>
        </p:txBody>
      </p:sp>
      <p:sp>
        <p:nvSpPr>
          <p:cNvPr id="4" name="Title 1"/>
          <p:cNvSpPr txBox="1">
            <a:spLocks/>
          </p:cNvSpPr>
          <p:nvPr/>
        </p:nvSpPr>
        <p:spPr bwMode="auto">
          <a:xfrm>
            <a:off x="2962142" y="1605227"/>
            <a:ext cx="6628328" cy="1008062"/>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sz="3200" b="1" kern="0" dirty="0">
                <a:solidFill>
                  <a:srgbClr val="000000"/>
                </a:solidFill>
                <a:latin typeface="Arial"/>
              </a:rPr>
              <a:t>Scamming: A journey of discovery</a:t>
            </a:r>
          </a:p>
        </p:txBody>
      </p:sp>
    </p:spTree>
    <p:extLst>
      <p:ext uri="{BB962C8B-B14F-4D97-AF65-F5344CB8AC3E}">
        <p14:creationId xmlns:p14="http://schemas.microsoft.com/office/powerpoint/2010/main" val="406711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981" y="3015108"/>
            <a:ext cx="11013017" cy="4646613"/>
          </a:xfrm>
        </p:spPr>
        <p:txBody>
          <a:bodyPr/>
          <a:lstStyle/>
          <a:p>
            <a:r>
              <a:rPr lang="en-US" sz="2600" dirty="0">
                <a:latin typeface="Arial" panose="020B0604020202020204" pitchFamily="34" charset="0"/>
                <a:ea typeface="PT Sans" panose="020B0503020203020204" pitchFamily="34" charset="0"/>
                <a:cs typeface="Arial" panose="020B0604020202020204" pitchFamily="34" charset="0"/>
              </a:rPr>
              <a:t>Clear evidence of legal companies targeting and repeat selling to ‘vulnerable’ individuals – are they making an ‘unwise decision’ or is this a cognitive impairment issue?</a:t>
            </a:r>
          </a:p>
          <a:p>
            <a:r>
              <a:rPr lang="en-US" sz="2600" dirty="0">
                <a:latin typeface="Arial" panose="020B0604020202020204" pitchFamily="34" charset="0"/>
                <a:ea typeface="PT Sans" panose="020B0503020203020204" pitchFamily="34" charset="0"/>
                <a:cs typeface="Arial" panose="020B0604020202020204" pitchFamily="34" charset="0"/>
              </a:rPr>
              <a:t>If a charity or fundraiser phones every week for a donation and one is given because the person cannot remember that they have already given last week and the week before – Is this a scam?</a:t>
            </a:r>
          </a:p>
          <a:p>
            <a:r>
              <a:rPr lang="en-US" sz="2600" dirty="0">
                <a:latin typeface="Arial" panose="020B0604020202020204" pitchFamily="34" charset="0"/>
                <a:ea typeface="PT Sans" panose="020B0503020203020204" pitchFamily="34" charset="0"/>
                <a:cs typeface="Arial" panose="020B0604020202020204" pitchFamily="34" charset="0"/>
              </a:rPr>
              <a:t>So scamming is not just driven by Criminals but also by legitimate organisations.</a:t>
            </a:r>
          </a:p>
        </p:txBody>
      </p:sp>
      <p:sp>
        <p:nvSpPr>
          <p:cNvPr id="4" name="Title 1"/>
          <p:cNvSpPr txBox="1">
            <a:spLocks/>
          </p:cNvSpPr>
          <p:nvPr/>
        </p:nvSpPr>
        <p:spPr bwMode="auto">
          <a:xfrm>
            <a:off x="2593326" y="1486991"/>
            <a:ext cx="6628328" cy="1357429"/>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sz="2800" b="1" kern="0" dirty="0">
                <a:solidFill>
                  <a:srgbClr val="000000"/>
                </a:solidFill>
                <a:latin typeface="Arial" panose="020B0604020202020204" pitchFamily="34" charset="0"/>
                <a:cs typeface="Arial" panose="020B0604020202020204" pitchFamily="34" charset="0"/>
              </a:rPr>
              <a:t>Scamming a crime but what about legal companies acting in an </a:t>
            </a:r>
          </a:p>
          <a:p>
            <a:pPr algn="ctr"/>
            <a:r>
              <a:rPr lang="en-GB" sz="2800" b="1" kern="0" dirty="0">
                <a:solidFill>
                  <a:srgbClr val="000000"/>
                </a:solidFill>
                <a:latin typeface="Arial" panose="020B0604020202020204" pitchFamily="34" charset="0"/>
                <a:cs typeface="Arial" panose="020B0604020202020204" pitchFamily="34" charset="0"/>
              </a:rPr>
              <a:t>“illegal way”?</a:t>
            </a:r>
          </a:p>
        </p:txBody>
      </p:sp>
    </p:spTree>
    <p:extLst>
      <p:ext uri="{BB962C8B-B14F-4D97-AF65-F5344CB8AC3E}">
        <p14:creationId xmlns:p14="http://schemas.microsoft.com/office/powerpoint/2010/main" val="336028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66" y="3271140"/>
            <a:ext cx="11013017" cy="4646613"/>
          </a:xfrm>
        </p:spPr>
        <p:txBody>
          <a:bodyPr/>
          <a:lstStyle/>
          <a:p>
            <a:r>
              <a:rPr lang="en-GB" sz="2800" dirty="0">
                <a:latin typeface="Arial" panose="020B0604020202020204" pitchFamily="34" charset="0"/>
                <a:ea typeface="PT Sans" panose="020B0503020203020204" pitchFamily="34" charset="0"/>
                <a:cs typeface="Arial" panose="020B0604020202020204" pitchFamily="34" charset="0"/>
              </a:rPr>
              <a:t>It is a scam to charge people different rates for the same service/ product simply on the basis that you can get away with it due to their age, gender, cognitive ability or relative social isolation?</a:t>
            </a:r>
          </a:p>
          <a:p>
            <a:endParaRPr lang="en-GB" sz="2800" dirty="0">
              <a:latin typeface="Arial" panose="020B0604020202020204" pitchFamily="34" charset="0"/>
              <a:ea typeface="PT Sans" panose="020B0503020203020204" pitchFamily="34" charset="0"/>
              <a:cs typeface="Arial" panose="020B0604020202020204" pitchFamily="34" charset="0"/>
            </a:endParaRPr>
          </a:p>
          <a:p>
            <a:r>
              <a:rPr lang="en-GB" sz="2800" dirty="0">
                <a:latin typeface="Arial" panose="020B0604020202020204" pitchFamily="34" charset="0"/>
                <a:ea typeface="PT Sans" panose="020B0503020203020204" pitchFamily="34" charset="0"/>
                <a:cs typeface="Arial" panose="020B0604020202020204" pitchFamily="34" charset="0"/>
              </a:rPr>
              <a:t>Is buyer beware always the right way?</a:t>
            </a:r>
          </a:p>
        </p:txBody>
      </p:sp>
      <p:sp>
        <p:nvSpPr>
          <p:cNvPr id="4" name="Title 1"/>
          <p:cNvSpPr txBox="1">
            <a:spLocks/>
          </p:cNvSpPr>
          <p:nvPr/>
        </p:nvSpPr>
        <p:spPr bwMode="auto">
          <a:xfrm>
            <a:off x="2303774" y="1800299"/>
            <a:ext cx="6628328" cy="1080338"/>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b="1" kern="0" dirty="0">
                <a:solidFill>
                  <a:srgbClr val="000000"/>
                </a:solidFill>
                <a:latin typeface="Arial"/>
              </a:rPr>
              <a:t>Is it a scam?</a:t>
            </a:r>
          </a:p>
        </p:txBody>
      </p:sp>
    </p:spTree>
    <p:extLst>
      <p:ext uri="{BB962C8B-B14F-4D97-AF65-F5344CB8AC3E}">
        <p14:creationId xmlns:p14="http://schemas.microsoft.com/office/powerpoint/2010/main" val="69033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4C10FD01-2068-4CFF-BBD6-24C5CDAD33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895" y="2217061"/>
            <a:ext cx="2892497" cy="4090320"/>
          </a:xfrm>
          <a:prstGeom prst="rect">
            <a:avLst/>
          </a:prstGeom>
        </p:spPr>
      </p:pic>
      <p:sp>
        <p:nvSpPr>
          <p:cNvPr id="8" name="Rectangle 7">
            <a:extLst>
              <a:ext uri="{FF2B5EF4-FFF2-40B4-BE49-F238E27FC236}">
                <a16:creationId xmlns:a16="http://schemas.microsoft.com/office/drawing/2014/main" id="{AA6912F5-5684-4DA0-B6C3-8BEB00FD345E}"/>
              </a:ext>
            </a:extLst>
          </p:cNvPr>
          <p:cNvSpPr/>
          <p:nvPr/>
        </p:nvSpPr>
        <p:spPr>
          <a:xfrm>
            <a:off x="5687245" y="2994076"/>
            <a:ext cx="4572000" cy="1938992"/>
          </a:xfrm>
          <a:prstGeom prst="rect">
            <a:avLst/>
          </a:prstGeom>
        </p:spPr>
        <p:txBody>
          <a:bodyPr>
            <a:spAutoFit/>
          </a:bodyPr>
          <a:lstStyle/>
          <a:p>
            <a:pPr fontAlgn="base">
              <a:spcBef>
                <a:spcPct val="0"/>
              </a:spcBef>
              <a:spcAft>
                <a:spcPct val="0"/>
              </a:spcAft>
            </a:pPr>
            <a:r>
              <a:rPr lang="en-GB" sz="2400" b="1" dirty="0">
                <a:solidFill>
                  <a:srgbClr val="000000"/>
                </a:solidFill>
                <a:latin typeface="Arial" pitchFamily="34" charset="0"/>
                <a:ea typeface="ＭＳ Ｐゴシック" pitchFamily="34" charset="-128"/>
              </a:rPr>
              <a:t>New resource available to download for free</a:t>
            </a:r>
          </a:p>
          <a:p>
            <a:pPr fontAlgn="base">
              <a:spcBef>
                <a:spcPct val="0"/>
              </a:spcBef>
              <a:spcAft>
                <a:spcPct val="0"/>
              </a:spcAft>
            </a:pPr>
            <a:endParaRPr lang="en-GB" dirty="0">
              <a:solidFill>
                <a:srgbClr val="000000"/>
              </a:solidFill>
              <a:latin typeface="Arial" pitchFamily="34" charset="0"/>
              <a:ea typeface="ＭＳ Ｐゴシック" pitchFamily="34" charset="-128"/>
            </a:endParaRPr>
          </a:p>
          <a:p>
            <a:pPr fontAlgn="base">
              <a:spcBef>
                <a:spcPct val="0"/>
              </a:spcBef>
              <a:spcAft>
                <a:spcPct val="0"/>
              </a:spcAft>
            </a:pPr>
            <a:r>
              <a:rPr lang="en-GB" dirty="0">
                <a:solidFill>
                  <a:srgbClr val="000000"/>
                </a:solidFill>
                <a:latin typeface="Arial" pitchFamily="34" charset="0"/>
                <a:ea typeface="ＭＳ Ｐゴシック" pitchFamily="34" charset="-128"/>
                <a:hlinkClick r:id="rId3"/>
              </a:rPr>
              <a:t>https://ncpqsw.com/publications/the-language-of-scams</a:t>
            </a:r>
            <a:r>
              <a:rPr lang="en-GB" dirty="0" smtClean="0">
                <a:solidFill>
                  <a:srgbClr val="000000"/>
                </a:solidFill>
                <a:latin typeface="Arial" pitchFamily="34" charset="0"/>
                <a:ea typeface="ＭＳ Ｐゴシック" pitchFamily="34" charset="-128"/>
                <a:hlinkClick r:id="rId3"/>
              </a:rPr>
              <a:t>/</a:t>
            </a:r>
            <a:endParaRPr lang="en-GB" dirty="0" smtClean="0">
              <a:solidFill>
                <a:srgbClr val="000000"/>
              </a:solidFill>
              <a:latin typeface="Arial" pitchFamily="34" charset="0"/>
              <a:ea typeface="ＭＳ Ｐゴシック" pitchFamily="34" charset="-128"/>
            </a:endParaRPr>
          </a:p>
          <a:p>
            <a:pPr fontAlgn="base">
              <a:spcBef>
                <a:spcPct val="0"/>
              </a:spcBef>
              <a:spcAft>
                <a:spcPct val="0"/>
              </a:spcAft>
            </a:pPr>
            <a:endParaRPr lang="en-GB" dirty="0">
              <a:solidFill>
                <a:srgbClr val="000000"/>
              </a:solidFill>
              <a:latin typeface="Arial" pitchFamily="34" charset="0"/>
              <a:ea typeface="ＭＳ Ｐゴシック" pitchFamily="34" charset="-128"/>
            </a:endParaRPr>
          </a:p>
        </p:txBody>
      </p:sp>
      <p:sp>
        <p:nvSpPr>
          <p:cNvPr id="4" name="Title 1"/>
          <p:cNvSpPr txBox="1">
            <a:spLocks/>
          </p:cNvSpPr>
          <p:nvPr/>
        </p:nvSpPr>
        <p:spPr bwMode="auto">
          <a:xfrm>
            <a:off x="3084062" y="1489402"/>
            <a:ext cx="6628328" cy="1123750"/>
          </a:xfrm>
          <a:prstGeom prst="rect">
            <a:avLst/>
          </a:prstGeom>
          <a:noFill/>
          <a:ln w="38100">
            <a:solidFill>
              <a:srgbClr val="0070C0"/>
            </a:solidFill>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marL="180975" indent="-180975" algn="l"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638175" algn="l" rtl="0" fontAlgn="base">
              <a:spcBef>
                <a:spcPct val="0"/>
              </a:spcBef>
              <a:spcAft>
                <a:spcPct val="0"/>
              </a:spcAft>
              <a:defRPr sz="3600">
                <a:solidFill>
                  <a:schemeClr val="bg1"/>
                </a:solidFill>
                <a:latin typeface="Glypha LT Light" pitchFamily="18" charset="0"/>
                <a:cs typeface="Arial" charset="0"/>
              </a:defRPr>
            </a:lvl6pPr>
            <a:lvl7pPr marL="1095375" algn="l" rtl="0" fontAlgn="base">
              <a:spcBef>
                <a:spcPct val="0"/>
              </a:spcBef>
              <a:spcAft>
                <a:spcPct val="0"/>
              </a:spcAft>
              <a:defRPr sz="3600">
                <a:solidFill>
                  <a:schemeClr val="bg1"/>
                </a:solidFill>
                <a:latin typeface="Glypha LT Light" pitchFamily="18" charset="0"/>
                <a:cs typeface="Arial" charset="0"/>
              </a:defRPr>
            </a:lvl7pPr>
            <a:lvl8pPr marL="1552575" algn="l" rtl="0" fontAlgn="base">
              <a:spcBef>
                <a:spcPct val="0"/>
              </a:spcBef>
              <a:spcAft>
                <a:spcPct val="0"/>
              </a:spcAft>
              <a:defRPr sz="3600">
                <a:solidFill>
                  <a:schemeClr val="bg1"/>
                </a:solidFill>
                <a:latin typeface="Glypha LT Light" pitchFamily="18" charset="0"/>
                <a:cs typeface="Arial" charset="0"/>
              </a:defRPr>
            </a:lvl8pPr>
            <a:lvl9pPr marL="2009775" algn="l" rtl="0" fontAlgn="base">
              <a:spcBef>
                <a:spcPct val="0"/>
              </a:spcBef>
              <a:spcAft>
                <a:spcPct val="0"/>
              </a:spcAft>
              <a:defRPr sz="3600">
                <a:solidFill>
                  <a:schemeClr val="bg1"/>
                </a:solidFill>
                <a:latin typeface="Glypha LT Light" pitchFamily="18" charset="0"/>
                <a:cs typeface="Arial" charset="0"/>
              </a:defRPr>
            </a:lvl9pPr>
          </a:lstStyle>
          <a:p>
            <a:pPr algn="ctr"/>
            <a:r>
              <a:rPr lang="en-GB" sz="3400" b="1" kern="0" dirty="0">
                <a:solidFill>
                  <a:srgbClr val="000000"/>
                </a:solidFill>
                <a:latin typeface="Arial"/>
              </a:rPr>
              <a:t>Scams: the power of persuasive language</a:t>
            </a:r>
          </a:p>
        </p:txBody>
      </p:sp>
    </p:spTree>
    <p:extLst>
      <p:ext uri="{BB962C8B-B14F-4D97-AF65-F5344CB8AC3E}">
        <p14:creationId xmlns:p14="http://schemas.microsoft.com/office/powerpoint/2010/main" val="241786611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New BU Powerpoint Presentation Template Glypha">
  <a:themeElements>
    <a:clrScheme name="New BU Powerpoint Presentation Template Glyph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BU Powerpoint Presentation Template Glyph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BU Powerpoint Presentation Template Glyph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BU Powerpoint Presentation Template Glyph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BU Powerpoint Presentation Template Glyph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BU Powerpoint Presentation Template Glyph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BU Powerpoint Presentation Template Glyph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BU Powerpoint Presentation Template Glyph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BU Powerpoint Presentation Template Glyph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BU Powerpoint Presentation Template Glyph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BU Powerpoint Presentation Template Glyph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BU Powerpoint Presentation Template Glyph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BU Powerpoint Presentation Template Glyph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3252</Words>
  <Application>Microsoft Office PowerPoint</Application>
  <PresentationFormat>Widescreen</PresentationFormat>
  <Paragraphs>296</Paragraphs>
  <Slides>46</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46</vt:i4>
      </vt:variant>
    </vt:vector>
  </HeadingPairs>
  <TitlesOfParts>
    <vt:vector size="61" baseType="lpstr">
      <vt:lpstr>ＭＳ Ｐゴシック</vt:lpstr>
      <vt:lpstr>Arial</vt:lpstr>
      <vt:lpstr>Bitter</vt:lpstr>
      <vt:lpstr>Calibri</vt:lpstr>
      <vt:lpstr>Calibri Light</vt:lpstr>
      <vt:lpstr>Century Gothic</vt:lpstr>
      <vt:lpstr>Glypha LT Light</vt:lpstr>
      <vt:lpstr>Glypha LT Std</vt:lpstr>
      <vt:lpstr>PT Sans</vt:lpstr>
      <vt:lpstr>Times New Roman</vt:lpstr>
      <vt:lpstr>Wingdings</vt:lpstr>
      <vt:lpstr>Wingdings 3</vt:lpstr>
      <vt:lpstr>Office Theme</vt:lpstr>
      <vt:lpstr>Ion</vt:lpstr>
      <vt:lpstr>New BU Powerpoint Presentation Template Glypha</vt:lpstr>
      <vt:lpstr>Meeting etiquette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Ways we can help</vt:lpstr>
      <vt:lpstr>PowerPoint Presentation</vt:lpstr>
      <vt:lpstr>PowerPoint Presentation</vt:lpstr>
      <vt:lpstr>PowerPoint Presentation</vt:lpstr>
      <vt:lpstr>PowerPoint Presentation</vt:lpstr>
      <vt:lpstr>PowerPoint Presentation</vt:lpstr>
      <vt:lpstr>  CARM and Adult Exploitation.</vt:lpstr>
      <vt:lpstr>Adult Exploitation Development Officer</vt:lpstr>
      <vt:lpstr>      Initial Steps</vt:lpstr>
      <vt:lpstr>   The nature of Exploitation</vt:lpstr>
      <vt:lpstr>  Definition of Adult Exploitation</vt:lpstr>
      <vt:lpstr>Definition continued -</vt:lpstr>
      <vt:lpstr>The most relevant part of the definition is:  </vt:lpstr>
      <vt:lpstr>    Multi Agency Process</vt:lpstr>
      <vt:lpstr> Case Study Mary</vt:lpstr>
      <vt:lpstr>Continued….</vt:lpstr>
      <vt:lpstr>PowerPoint Presentation</vt:lpstr>
      <vt:lpstr>    How will CARM help</vt:lpstr>
      <vt:lpstr>    What are the options ?</vt:lpstr>
      <vt:lpstr>     Continual Review</vt:lpstr>
      <vt:lpstr>      Other options</vt:lpstr>
      <vt:lpstr>        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WE CAN HELP</dc:title>
  <dc:creator>Sonya Murray</dc:creator>
  <cp:lastModifiedBy>Colin Hanley</cp:lastModifiedBy>
  <cp:revision>27</cp:revision>
  <cp:lastPrinted>2022-06-15T08:36:24Z</cp:lastPrinted>
  <dcterms:created xsi:type="dcterms:W3CDTF">2022-05-11T07:52:21Z</dcterms:created>
  <dcterms:modified xsi:type="dcterms:W3CDTF">2022-06-15T10:45:08Z</dcterms:modified>
</cp:coreProperties>
</file>