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68" r:id="rId4"/>
    <p:sldId id="338" r:id="rId5"/>
    <p:sldId id="332" r:id="rId6"/>
    <p:sldId id="337" r:id="rId7"/>
    <p:sldId id="336" r:id="rId8"/>
    <p:sldId id="335" r:id="rId9"/>
    <p:sldId id="340" r:id="rId10"/>
    <p:sldId id="334" r:id="rId11"/>
    <p:sldId id="333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" initials="J" lastIdx="1" clrIdx="0">
    <p:extLst>
      <p:ext uri="{19B8F6BF-5375-455C-9EA6-DF929625EA0E}">
        <p15:presenceInfo xmlns:p15="http://schemas.microsoft.com/office/powerpoint/2012/main" userId="S::WearJ@HWPHIS.NHS.UK::46bc8666-c541-436a-9d78-4f2875f423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67" autoAdjust="0"/>
  </p:normalViewPr>
  <p:slideViewPr>
    <p:cSldViewPr>
      <p:cViewPr varScale="1">
        <p:scale>
          <a:sx n="85" d="100"/>
          <a:sy n="85" d="100"/>
        </p:scale>
        <p:origin x="17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ED786-BEDA-4E57-8B57-8E200DB91CDB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AE5C-0783-44A8-B91D-1A8D2782F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1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31A7C-0334-41A0-945E-1C45A2BAAA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65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E7169-8FA5-434A-80DC-D1E8E5FA0A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14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FAE5C-0783-44A8-B91D-1A8D2782F5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78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FAE5C-0783-44A8-B91D-1A8D2782F5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61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FAE5C-0783-44A8-B91D-1A8D2782F5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8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FAE5C-0783-44A8-B91D-1A8D2782F5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9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FAE5C-0783-44A8-B91D-1A8D2782F5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93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FAE5C-0783-44A8-B91D-1A8D2782F5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8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FAE5C-0783-44A8-B91D-1A8D2782F5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45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FAE5C-0783-44A8-B91D-1A8D2782F5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7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250704" cy="365125"/>
          </a:xfrm>
          <a:prstGeom prst="rect">
            <a:avLst/>
          </a:prstGeom>
        </p:spPr>
        <p:txBody>
          <a:bodyPr/>
          <a:lstStyle/>
          <a:p>
            <a:fld id="{5F343D29-F970-4A11-8161-2466647C796E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72A978-B457-4C07-9271-EB831B4F9D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48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250704" cy="365125"/>
          </a:xfrm>
          <a:prstGeom prst="rect">
            <a:avLst/>
          </a:prstGeom>
        </p:spPr>
        <p:txBody>
          <a:bodyPr/>
          <a:lstStyle/>
          <a:p>
            <a:fld id="{5F343D29-F970-4A11-8161-2466647C796E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72A978-B457-4C07-9271-EB831B4F9D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37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250704" cy="365125"/>
          </a:xfrm>
          <a:prstGeom prst="rect">
            <a:avLst/>
          </a:prstGeom>
        </p:spPr>
        <p:txBody>
          <a:bodyPr/>
          <a:lstStyle/>
          <a:p>
            <a:fld id="{5F343D29-F970-4A11-8161-2466647C796E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72A978-B457-4C07-9271-EB831B4F9D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5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81FB-7DCC-45FA-AF33-F0087980DB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61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81FB-7DCC-45FA-AF33-F0087980DB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02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81FB-7DCC-45FA-AF33-F0087980DB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53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43397"/>
            <a:ext cx="4038600" cy="40219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3397"/>
            <a:ext cx="4038600" cy="40219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81FB-7DCC-45FA-AF33-F0087980DB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90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9433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34096"/>
            <a:ext cx="4040188" cy="32312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9433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34096"/>
            <a:ext cx="4041775" cy="32312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81FB-7DCC-45FA-AF33-F0087980DB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743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81FB-7DCC-45FA-AF33-F0087980DB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442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81FB-7DCC-45FA-AF33-F0087980DB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02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81FB-7DCC-45FA-AF33-F0087980DB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97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250704" cy="365125"/>
          </a:xfrm>
          <a:prstGeom prst="rect">
            <a:avLst/>
          </a:prstGeom>
        </p:spPr>
        <p:txBody>
          <a:bodyPr/>
          <a:lstStyle/>
          <a:p>
            <a:fld id="{5F343D29-F970-4A11-8161-2466647C796E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72A978-B457-4C07-9271-EB831B4F9D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220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81FB-7DCC-45FA-AF33-F0087980DB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1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81FB-7DCC-45FA-AF33-F0087980DB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716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19800" cy="478539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81FB-7DCC-45FA-AF33-F0087980DB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64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250704" cy="365125"/>
          </a:xfrm>
          <a:prstGeom prst="rect">
            <a:avLst/>
          </a:prstGeom>
        </p:spPr>
        <p:txBody>
          <a:bodyPr/>
          <a:lstStyle/>
          <a:p>
            <a:fld id="{5F343D29-F970-4A11-8161-2466647C796E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72A978-B457-4C07-9271-EB831B4F9D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90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250704" cy="365125"/>
          </a:xfrm>
          <a:prstGeom prst="rect">
            <a:avLst/>
          </a:prstGeom>
        </p:spPr>
        <p:txBody>
          <a:bodyPr/>
          <a:lstStyle/>
          <a:p>
            <a:fld id="{5F343D29-F970-4A11-8161-2466647C796E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72A978-B457-4C07-9271-EB831B4F9D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54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250704" cy="365125"/>
          </a:xfrm>
          <a:prstGeom prst="rect">
            <a:avLst/>
          </a:prstGeom>
        </p:spPr>
        <p:txBody>
          <a:bodyPr/>
          <a:lstStyle/>
          <a:p>
            <a:fld id="{5F343D29-F970-4A11-8161-2466647C796E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72A978-B457-4C07-9271-EB831B4F9D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96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250704" cy="365125"/>
          </a:xfrm>
          <a:prstGeom prst="rect">
            <a:avLst/>
          </a:prstGeom>
        </p:spPr>
        <p:txBody>
          <a:bodyPr/>
          <a:lstStyle/>
          <a:p>
            <a:fld id="{5F343D29-F970-4A11-8161-2466647C796E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72A978-B457-4C07-9271-EB831B4F9D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02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250704" cy="365125"/>
          </a:xfrm>
          <a:prstGeom prst="rect">
            <a:avLst/>
          </a:prstGeom>
        </p:spPr>
        <p:txBody>
          <a:bodyPr/>
          <a:lstStyle/>
          <a:p>
            <a:fld id="{5F343D29-F970-4A11-8161-2466647C796E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72A978-B457-4C07-9271-EB831B4F9D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17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250704" cy="365125"/>
          </a:xfrm>
          <a:prstGeom prst="rect">
            <a:avLst/>
          </a:prstGeom>
        </p:spPr>
        <p:txBody>
          <a:bodyPr/>
          <a:lstStyle/>
          <a:p>
            <a:fld id="{5F343D29-F970-4A11-8161-2466647C796E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72A978-B457-4C07-9271-EB831B4F9D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93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250704" cy="365125"/>
          </a:xfrm>
          <a:prstGeom prst="rect">
            <a:avLst/>
          </a:prstGeom>
        </p:spPr>
        <p:txBody>
          <a:bodyPr/>
          <a:lstStyle/>
          <a:p>
            <a:fld id="{5F343D29-F970-4A11-8161-2466647C796E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72A978-B457-4C07-9271-EB831B4F9D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24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40"/>
            <a:ext cx="3393518" cy="1052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08867"/>
            <a:ext cx="4896544" cy="271536"/>
          </a:xfrm>
          <a:prstGeom prst="rect">
            <a:avLst/>
          </a:prstGeom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47569" y="1258387"/>
            <a:ext cx="8229600" cy="664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43528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35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91228"/>
            <a:ext cx="8229600" cy="93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81FB-7DCC-45FA-AF33-F0087980DB4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49741" cy="93058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67544" y="630932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together for outstanding care</a:t>
            </a:r>
          </a:p>
        </p:txBody>
      </p:sp>
    </p:spTree>
    <p:extLst>
      <p:ext uri="{BB962C8B-B14F-4D97-AF65-F5344CB8AC3E}">
        <p14:creationId xmlns:p14="http://schemas.microsoft.com/office/powerpoint/2010/main" val="14909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-R3FVCEN8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504" y="188640"/>
            <a:ext cx="8903332" cy="65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BLAMING LANGUAGE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Juliet Wear, Named Nurse Safeguarding Children &amp; Child Exploitation Lead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7993B6-08DF-4A29-9677-658F269A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566" y="1628800"/>
            <a:ext cx="5255207" cy="3279932"/>
          </a:xfrm>
          <a:prstGeom prst="rect">
            <a:avLst/>
          </a:prstGeom>
        </p:spPr>
      </p:pic>
      <p:pic>
        <p:nvPicPr>
          <p:cNvPr id="4" name="Picture 2" descr="Description: Together we can Logo - Email">
            <a:extLst>
              <a:ext uri="{FF2B5EF4-FFF2-40B4-BE49-F238E27FC236}">
                <a16:creationId xmlns:a16="http://schemas.microsoft.com/office/drawing/2014/main" id="{0A3D0E55-D3B6-46EB-B05C-BA5FCCDE2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8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0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74" y="1159893"/>
            <a:ext cx="8856984" cy="515881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Suggested Alternatives to “Consented to Sex”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GB" sz="2800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687308" cy="4608512"/>
          </a:xfrm>
        </p:spPr>
        <p:txBody>
          <a:bodyPr>
            <a:no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YP did say they consented to sex but this appeared coerced/pressurised because………” (state circumstances)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Expand the word consent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Was it Coerced Consent? - groomed, violence &amp; control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Was it Survival Consent? – needed food/YP was locked up/poverty etc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Consent is active, not passive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child under 13 cannot consent to sex and is therefore being abused. This should be reflected in the language used.</a:t>
            </a:r>
            <a:endParaRPr lang="en-GB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 descr="Description: Together we can Logo - 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8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7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7584" y="1196753"/>
            <a:ext cx="7772400" cy="1152128"/>
          </a:xfrm>
        </p:spPr>
        <p:txBody>
          <a:bodyPr/>
          <a:lstStyle/>
          <a:p>
            <a:r>
              <a:rPr lang="en-GB" dirty="0"/>
              <a:t>Young People’s Voices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71600" y="2564904"/>
            <a:ext cx="6480720" cy="3073896"/>
          </a:xfrm>
        </p:spPr>
        <p:txBody>
          <a:bodyPr/>
          <a:lstStyle/>
          <a:p>
            <a:pPr lvl="0"/>
            <a:r>
              <a:rPr lang="en-GB" sz="1600" dirty="0">
                <a:solidFill>
                  <a:srgbClr val="000000">
                    <a:tint val="75000"/>
                  </a:srgbClr>
                </a:solidFill>
                <a:hlinkClick r:id="rId3"/>
              </a:rPr>
              <a:t>https://www.youtube.com/watch?v=0-R3FVCEN8I</a:t>
            </a:r>
            <a:endParaRPr lang="en-GB" sz="1600" dirty="0">
              <a:solidFill>
                <a:srgbClr val="000000">
                  <a:tint val="75000"/>
                </a:srgbClr>
              </a:solidFill>
            </a:endParaRPr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2929508" cy="19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49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44" y="1052736"/>
            <a:ext cx="8856984" cy="1080119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Victim Blaming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687308" cy="547260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 descr="Description: Together we can Logo - 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8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C6004CB-5344-4A46-A5FF-EF967064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" y="1844824"/>
            <a:ext cx="3592635" cy="232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DC3A427-1B8C-408C-8359-397BF15B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63249"/>
            <a:ext cx="4898080" cy="232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25DC8BC-8E03-4520-8524-A670026CC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97931"/>
            <a:ext cx="7488832" cy="213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0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44" y="942231"/>
            <a:ext cx="8856984" cy="90259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Implications of Victim Blaming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841160" cy="4680520"/>
          </a:xfrm>
        </p:spPr>
        <p:txBody>
          <a:bodyPr>
            <a:noAutofit/>
          </a:bodyPr>
          <a:lstStyle/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Disguises victimhood - We see “troublesome teenagers” instead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Suggests that the child could have done something else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Affects our ability to recognise abuse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message does the child hear?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“It is their fault &amp; responsibility”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can be used against them in court by defence lawyers to undermine the prosecutions argument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 descr="Description: Together we can Logo - 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8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4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44" y="942231"/>
            <a:ext cx="8856984" cy="902594"/>
          </a:xfrm>
        </p:spPr>
        <p:txBody>
          <a:bodyPr>
            <a:normAutofit/>
          </a:bodyPr>
          <a:lstStyle/>
          <a:p>
            <a:pPr algn="ctr"/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Generic Examples of Blaming Language</a:t>
            </a:r>
            <a:endParaRPr lang="en-GB" sz="3600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687308" cy="5472608"/>
          </a:xfrm>
        </p:spPr>
        <p:txBody>
          <a:bodyPr>
            <a:no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“Putting themselves at risk” 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“Making lifestyle choices”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“Involved in CSE”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“Not engaging with …”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“Known to tell lies”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“Street wise”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“Boyfriend/Girlfriend”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 descr="Description: Together we can Logo - 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8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872592B-B0D1-43A7-8BBB-F8A4FD1A1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09634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44" y="1052736"/>
            <a:ext cx="8856984" cy="1080119"/>
          </a:xfrm>
        </p:spPr>
        <p:txBody>
          <a:bodyPr>
            <a:normAutofit/>
          </a:bodyPr>
          <a:lstStyle/>
          <a:p>
            <a:pPr algn="ct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Examples of Blaming Language relating CSE</a:t>
            </a:r>
            <a:endParaRPr lang="en-GB" sz="3600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687308" cy="5472608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Dresses inappropriately/sexily/provocatively”</a:t>
            </a:r>
          </a:p>
          <a:p>
            <a:pPr lvl="0" algn="l"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“Child Pornography”</a:t>
            </a:r>
          </a:p>
          <a:p>
            <a:pPr lvl="0" algn="l"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“Getting into cars with older males”</a:t>
            </a:r>
          </a:p>
          <a:p>
            <a:pPr lvl="0" algn="l"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“Has been contacting adult males/females”</a:t>
            </a:r>
          </a:p>
          <a:p>
            <a:pPr lvl="0" algn="l"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“Promiscuous” </a:t>
            </a:r>
          </a:p>
          <a:p>
            <a:pPr lvl="0" algn="l"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“Prostituting themselves”</a:t>
            </a:r>
          </a:p>
          <a:p>
            <a:pPr lvl="0" algn="l"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“Flirtatious”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 descr="Description: Together we can Logo - 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8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D4902A2-792C-45AE-A354-7A16C87B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2808312" cy="206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74" y="772412"/>
            <a:ext cx="8856984" cy="1080119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Suggested Alternatives to 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“Putting themselves at risk”</a:t>
            </a:r>
            <a:endParaRPr lang="en-GB" sz="3600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687308" cy="5472608"/>
          </a:xfrm>
        </p:spPr>
        <p:txBody>
          <a:bodyPr>
            <a:noAutofit/>
          </a:bodyPr>
          <a:lstStyle/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“May have been groomed”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“Concerns there is a power imbalance” 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“Is at an increased vulnerability to being abused/exploited”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“Going to locations which could increase their risk of abuse”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“The location where they are spending time is dangerous”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“It is not clear if the YP is under pressure to go missing”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“Concerned that the individual may be being sexually/criminally abused”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is unclear why they are getting into cars/sending explicit photos etc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 descr="Description: Together we can Logo - 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8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9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04" y="909271"/>
            <a:ext cx="8856984" cy="1080119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Suggested Alternatives to recording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Sexual Exploitation &amp; Abuse </a:t>
            </a:r>
            <a:r>
              <a:rPr lang="en-GB" sz="3600" b="1" dirty="0">
                <a:solidFill>
                  <a:schemeClr val="accent5"/>
                </a:solidFill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687308" cy="4248472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has described sexual activity, however I am concerned that they may have been groomed or coerced into this</a:t>
            </a:r>
          </a:p>
          <a:p>
            <a:pPr marL="342900" lvl="0" indent="-342900" algn="l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says they are in a relationship with X but I am concerned about the imbalance of power, exploitation and/or offending</a:t>
            </a:r>
          </a:p>
          <a:p>
            <a:pPr marL="342900" lvl="0" indent="-342900" algn="l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has been/is being groomed, exploited and controlled</a:t>
            </a:r>
          </a:p>
          <a:p>
            <a:pPr marL="342900" lvl="0" indent="-342900" algn="l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is vulnerable to being sexually exploited  </a:t>
            </a:r>
          </a:p>
          <a:p>
            <a:pPr marL="342900" lvl="0" indent="-342900" algn="l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is being sexually exploited</a:t>
            </a:r>
          </a:p>
          <a:p>
            <a:pPr marL="342900" lvl="0" indent="-342900" algn="l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said she/he consented to sex but this appeared coerced/pressurised because………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 descr="Description: Together we can Logo - 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8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DDF4DFE-E7AA-4FE0-A32B-2F54E124E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81128"/>
            <a:ext cx="165618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3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72E1-A64F-4E0D-9E7D-71B2F40F2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1082"/>
            <a:ext cx="8229600" cy="858236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GB" sz="31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Suggested Alternatives to “Involved in CSE” 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1C61E-B5B3-4841-91B9-6014D76B4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“Vulnerable to being sexually exploited” or “they are being sexually exploited”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Stating that the child is involved in CSE implies there is a level of choice regarding the child being abused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5 year old would never be referred to as being involved in sexual abuse for the same reasons.</a:t>
            </a:r>
          </a:p>
          <a:p>
            <a:endParaRPr lang="en-GB" dirty="0"/>
          </a:p>
        </p:txBody>
      </p:sp>
      <p:pic>
        <p:nvPicPr>
          <p:cNvPr id="4" name="Picture 2" descr="Description: Together we can Logo - Email">
            <a:extLst>
              <a:ext uri="{FF2B5EF4-FFF2-40B4-BE49-F238E27FC236}">
                <a16:creationId xmlns:a16="http://schemas.microsoft.com/office/drawing/2014/main" id="{9B29808D-A30A-47AA-974C-B8D631141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8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8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44" y="1052736"/>
            <a:ext cx="8856984" cy="1080119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Suggested Alternatives to recording Criminal Exploitation</a:t>
            </a:r>
            <a:endParaRPr lang="en-GB" sz="3600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687308" cy="5472608"/>
          </a:xfrm>
        </p:spPr>
        <p:txBody>
          <a:bodyPr>
            <a:noAutofit/>
          </a:bodyPr>
          <a:lstStyle/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“Perpetrators/exploiters have a hold over the individual due to their drug dependency”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“Being trafficked for purpose of criminal exploitation”</a:t>
            </a:r>
            <a:endParaRPr lang="en-GB" sz="24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“Being criminally exploited through drug debt”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“Being groomed through County Lines”</a:t>
            </a:r>
            <a:endParaRPr lang="en-GB" sz="2400" dirty="0">
              <a:solidFill>
                <a:srgbClr val="000000">
                  <a:tint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 descr="Description: Together we can Logo - 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8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5ACE09-E8E8-4E61-B10A-2D43B6B6C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809995"/>
            <a:ext cx="3511600" cy="20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Trust brandi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7365D"/>
      </a:accent2>
      <a:accent3>
        <a:srgbClr val="8DB3E2"/>
      </a:accent3>
      <a:accent4>
        <a:srgbClr val="8064A2"/>
      </a:accent4>
      <a:accent5>
        <a:srgbClr val="4BACC6"/>
      </a:accent5>
      <a:accent6>
        <a:srgbClr val="C6D9F0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3">
      <a:dk1>
        <a:srgbClr val="000000"/>
      </a:dk1>
      <a:lt1>
        <a:sysClr val="window" lastClr="FFFFFF"/>
      </a:lt1>
      <a:dk2>
        <a:srgbClr val="005EB8"/>
      </a:dk2>
      <a:lt2>
        <a:srgbClr val="768692"/>
      </a:lt2>
      <a:accent1>
        <a:srgbClr val="003087"/>
      </a:accent1>
      <a:accent2>
        <a:srgbClr val="41B6E6"/>
      </a:accent2>
      <a:accent3>
        <a:srgbClr val="019639"/>
      </a:accent3>
      <a:accent4>
        <a:srgbClr val="78C120"/>
      </a:accent4>
      <a:accent5>
        <a:srgbClr val="00A499"/>
      </a:accent5>
      <a:accent6>
        <a:srgbClr val="330072"/>
      </a:accent6>
      <a:hlink>
        <a:srgbClr val="AE2573"/>
      </a:hlink>
      <a:folHlink>
        <a:srgbClr val="ED8B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585</Words>
  <Application>Microsoft Office PowerPoint</Application>
  <PresentationFormat>On-screen Show (4:3)</PresentationFormat>
  <Paragraphs>84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1_Office Theme</vt:lpstr>
      <vt:lpstr>2_Office Theme</vt:lpstr>
      <vt:lpstr>PowerPoint Presentation</vt:lpstr>
      <vt:lpstr>Victim Blaming</vt:lpstr>
      <vt:lpstr>Implications of Victim Blaming</vt:lpstr>
      <vt:lpstr>Generic Examples of Blaming Language</vt:lpstr>
      <vt:lpstr>Examples of Blaming Language relating CSE</vt:lpstr>
      <vt:lpstr>Suggested Alternatives to  “Putting themselves at risk”</vt:lpstr>
      <vt:lpstr>Suggested Alternatives to recording Sexual Exploitation &amp; Abuse ?</vt:lpstr>
      <vt:lpstr>Suggested Alternatives to “Involved in CSE”  </vt:lpstr>
      <vt:lpstr>Suggested Alternatives to recording Criminal Exploitation</vt:lpstr>
      <vt:lpstr>Suggested Alternatives to “Consented to Sex” </vt:lpstr>
      <vt:lpstr>Young People’s Voices</vt:lpstr>
    </vt:vector>
  </TitlesOfParts>
  <Company>WHITS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Dixon, Samantha (Corporate Directorate)</dc:creator>
  <cp:lastModifiedBy>Juliet</cp:lastModifiedBy>
  <cp:revision>130</cp:revision>
  <dcterms:created xsi:type="dcterms:W3CDTF">2019-09-23T15:04:44Z</dcterms:created>
  <dcterms:modified xsi:type="dcterms:W3CDTF">2021-12-09T10:06:11Z</dcterms:modified>
</cp:coreProperties>
</file>