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97" r:id="rId4"/>
    <p:sldId id="275" r:id="rId5"/>
    <p:sldId id="283" r:id="rId6"/>
    <p:sldId id="278" r:id="rId7"/>
    <p:sldId id="284" r:id="rId8"/>
    <p:sldId id="279" r:id="rId9"/>
    <p:sldId id="285" r:id="rId10"/>
    <p:sldId id="286" r:id="rId11"/>
    <p:sldId id="287" r:id="rId12"/>
    <p:sldId id="288" r:id="rId13"/>
    <p:sldId id="289" r:id="rId14"/>
    <p:sldId id="291" r:id="rId15"/>
    <p:sldId id="292" r:id="rId16"/>
    <p:sldId id="308" r:id="rId17"/>
    <p:sldId id="294" r:id="rId18"/>
    <p:sldId id="302" r:id="rId19"/>
    <p:sldId id="295" r:id="rId20"/>
    <p:sldId id="303" r:id="rId21"/>
    <p:sldId id="293" r:id="rId22"/>
    <p:sldId id="298" r:id="rId23"/>
    <p:sldId id="300" r:id="rId24"/>
    <p:sldId id="304" r:id="rId25"/>
    <p:sldId id="305" r:id="rId26"/>
    <p:sldId id="299" r:id="rId27"/>
    <p:sldId id="301" r:id="rId28"/>
    <p:sldId id="307" r:id="rId29"/>
    <p:sldId id="306"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9F1B2DC4-DFF7-484B-8C53-00C6C7D4762E}"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272837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F1B2DC4-DFF7-484B-8C53-00C6C7D4762E}"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3391204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F1B2DC4-DFF7-484B-8C53-00C6C7D4762E}"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165286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9F1B2DC4-DFF7-484B-8C53-00C6C7D4762E}"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353430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F1B2DC4-DFF7-484B-8C53-00C6C7D4762E}"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147537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9F1B2DC4-DFF7-484B-8C53-00C6C7D4762E}"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3904252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F1B2DC4-DFF7-484B-8C53-00C6C7D4762E}" type="datetimeFigureOut">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106789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9F1B2DC4-DFF7-484B-8C53-00C6C7D4762E}"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9643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1B2DC4-DFF7-484B-8C53-00C6C7D4762E}" type="datetimeFigureOut">
              <a:rPr lang="en-US" smtClean="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3338005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F1B2DC4-DFF7-484B-8C53-00C6C7D4762E}"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2945430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F1B2DC4-DFF7-484B-8C53-00C6C7D4762E}"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B4996-F910-9249-81AF-8103D2961542}" type="slidenum">
              <a:rPr lang="en-US" smtClean="0"/>
              <a:t>‹#›</a:t>
            </a:fld>
            <a:endParaRPr lang="en-US"/>
          </a:p>
        </p:txBody>
      </p:sp>
    </p:spTree>
    <p:extLst>
      <p:ext uri="{BB962C8B-B14F-4D97-AF65-F5344CB8AC3E}">
        <p14:creationId xmlns:p14="http://schemas.microsoft.com/office/powerpoint/2010/main" val="146506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1B2DC4-DFF7-484B-8C53-00C6C7D4762E}" type="datetimeFigureOut">
              <a:rPr lang="en-US" smtClean="0"/>
              <a:t>11/15/2022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B4996-F910-9249-81AF-8103D2961542}" type="slidenum">
              <a:rPr lang="en-US" smtClean="0"/>
              <a:t>‹#›</a:t>
            </a:fld>
            <a:endParaRPr lang="en-US"/>
          </a:p>
        </p:txBody>
      </p:sp>
    </p:spTree>
    <p:extLst>
      <p:ext uri="{BB962C8B-B14F-4D97-AF65-F5344CB8AC3E}">
        <p14:creationId xmlns:p14="http://schemas.microsoft.com/office/powerpoint/2010/main" val="1309906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www.thebluediamondgallery.com/handwriting/w/welcome.html"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emf"/><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7" Type="http://schemas.openxmlformats.org/officeDocument/2006/relationships/image" Target="../media/image40.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hyperlink" Target="https://creativecommons.org/licenses/by-nc-nd/3.0/" TargetMode="External"/><Relationship Id="rId4" Type="http://schemas.openxmlformats.org/officeDocument/2006/relationships/hyperlink" Target="http://sayuri13.deviantart.com/art/Pinned-down-13901404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www.maxpixel.net/Question-Help-Question-Mark-Icon-Symbol-Response-2314107"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Your Journey through Care</a:t>
            </a:r>
            <a:br>
              <a:rPr lang="en-GB" dirty="0"/>
            </a:br>
            <a:r>
              <a:rPr lang="en-GB" b="1" dirty="0"/>
              <a:t>Let's Listen and Learn Together </a:t>
            </a:r>
            <a:br>
              <a:rPr lang="en-GB" dirty="0"/>
            </a:br>
            <a:r>
              <a:rPr lang="en-US" dirty="0"/>
              <a:t> </a:t>
            </a:r>
            <a:br>
              <a:rPr lang="en-US" dirty="0"/>
            </a:br>
            <a:endParaRPr lang="en-US" dirty="0"/>
          </a:p>
        </p:txBody>
      </p:sp>
      <p:sp>
        <p:nvSpPr>
          <p:cNvPr id="3" name="Subtitle 2"/>
          <p:cNvSpPr>
            <a:spLocks noGrp="1"/>
          </p:cNvSpPr>
          <p:nvPr>
            <p:ph type="subTitle" idx="1"/>
          </p:nvPr>
        </p:nvSpPr>
        <p:spPr/>
        <p:txBody>
          <a:bodyPr/>
          <a:lstStyle/>
          <a:p>
            <a:r>
              <a:rPr lang="en-US" b="1" dirty="0"/>
              <a:t>WELCOME</a:t>
            </a:r>
          </a:p>
          <a:p>
            <a:endParaRPr lang="en-US" b="1" dirty="0"/>
          </a:p>
        </p:txBody>
      </p:sp>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pic>
        <p:nvPicPr>
          <p:cNvPr id="8" name="Picture 7" descr="Text, whiteboard&#10;&#10;Description automatically generated">
            <a:extLst>
              <a:ext uri="{FF2B5EF4-FFF2-40B4-BE49-F238E27FC236}">
                <a16:creationId xmlns:a16="http://schemas.microsoft.com/office/drawing/2014/main" id="{E8DF3BC1-978E-4C03-B744-7C88E486589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371600" y="3660238"/>
            <a:ext cx="5977011" cy="2686930"/>
          </a:xfrm>
          <a:prstGeom prst="rect">
            <a:avLst/>
          </a:prstGeom>
        </p:spPr>
      </p:pic>
      <p:sp>
        <p:nvSpPr>
          <p:cNvPr id="9" name="TextBox 8">
            <a:extLst>
              <a:ext uri="{FF2B5EF4-FFF2-40B4-BE49-F238E27FC236}">
                <a16:creationId xmlns:a16="http://schemas.microsoft.com/office/drawing/2014/main" id="{1AEEBA8B-8D8E-4F56-B234-EC54B7CEA787}"/>
              </a:ext>
            </a:extLst>
          </p:cNvPr>
          <p:cNvSpPr txBox="1"/>
          <p:nvPr/>
        </p:nvSpPr>
        <p:spPr>
          <a:xfrm>
            <a:off x="1371600" y="7061963"/>
            <a:ext cx="5205047" cy="230832"/>
          </a:xfrm>
          <a:prstGeom prst="rect">
            <a:avLst/>
          </a:prstGeom>
          <a:noFill/>
        </p:spPr>
        <p:txBody>
          <a:bodyPr wrap="square" rtlCol="0">
            <a:spAutoFit/>
          </a:bodyPr>
          <a:lstStyle/>
          <a:p>
            <a:r>
              <a:rPr lang="en-GB" sz="900">
                <a:hlinkClick r:id="rId4" tooltip="https://www.thebluediamondgallery.com/handwriting/w/welcome.html"/>
              </a:rPr>
              <a:t>This Photo</a:t>
            </a:r>
            <a:r>
              <a:rPr lang="en-GB" sz="900"/>
              <a:t> by Unknown Author is licensed under </a:t>
            </a:r>
            <a:r>
              <a:rPr lang="en-GB" sz="900">
                <a:hlinkClick r:id="rId5" tooltip="https://creativecommons.org/licenses/by-sa/3.0/"/>
              </a:rPr>
              <a:t>CC BY-SA</a:t>
            </a:r>
            <a:endParaRPr lang="en-GB" sz="900"/>
          </a:p>
        </p:txBody>
      </p:sp>
    </p:spTree>
    <p:extLst>
      <p:ext uri="{BB962C8B-B14F-4D97-AF65-F5344CB8AC3E}">
        <p14:creationId xmlns:p14="http://schemas.microsoft.com/office/powerpoint/2010/main" val="389254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p:txBody>
          <a:bodyPr>
            <a:normAutofit fontScale="90000"/>
          </a:bodyPr>
          <a:lstStyle/>
          <a:p>
            <a:r>
              <a:rPr lang="en-US" dirty="0"/>
              <a:t>Its about making  BIG and small decisions</a:t>
            </a:r>
            <a:endParaRPr lang="en-GB" dirty="0"/>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r>
              <a:rPr lang="en-US" sz="3000" dirty="0">
                <a:solidFill>
                  <a:schemeClr val="tx1"/>
                </a:solidFill>
              </a:rPr>
              <a:t>Text</a:t>
            </a:r>
          </a:p>
        </p:txBody>
      </p:sp>
      <p:sp>
        <p:nvSpPr>
          <p:cNvPr id="2" name="Content Placeholder 1">
            <a:extLst>
              <a:ext uri="{FF2B5EF4-FFF2-40B4-BE49-F238E27FC236}">
                <a16:creationId xmlns:a16="http://schemas.microsoft.com/office/drawing/2014/main" id="{A70A946E-A281-4A08-896D-59F9DD47F26A}"/>
              </a:ext>
            </a:extLst>
          </p:cNvPr>
          <p:cNvSpPr>
            <a:spLocks noGrp="1"/>
          </p:cNvSpPr>
          <p:nvPr>
            <p:ph sz="half" idx="2"/>
          </p:nvPr>
        </p:nvSpPr>
        <p:spPr>
          <a:xfrm>
            <a:off x="4648199" y="1600200"/>
            <a:ext cx="4178935" cy="4525963"/>
          </a:xfrm>
        </p:spPr>
        <p:txBody>
          <a:bodyPr>
            <a:normAutofit fontScale="92500" lnSpcReduction="20000"/>
          </a:bodyPr>
          <a:lstStyle/>
          <a:p>
            <a:r>
              <a:rPr lang="en-GB" dirty="0"/>
              <a:t>What to wear</a:t>
            </a:r>
          </a:p>
          <a:p>
            <a:r>
              <a:rPr lang="en-GB" dirty="0"/>
              <a:t>Whether to let staff help you bath</a:t>
            </a:r>
          </a:p>
          <a:p>
            <a:r>
              <a:rPr lang="en-GB" dirty="0"/>
              <a:t>Whether to let someone look after your money</a:t>
            </a:r>
          </a:p>
          <a:p>
            <a:r>
              <a:rPr lang="en-GB" dirty="0"/>
              <a:t>Where to live</a:t>
            </a:r>
          </a:p>
          <a:p>
            <a:endParaRPr lang="en-GB" dirty="0"/>
          </a:p>
          <a:p>
            <a:r>
              <a:rPr lang="en-GB" dirty="0"/>
              <a:t>Whether you can stay in a pub for a long time</a:t>
            </a:r>
          </a:p>
          <a:p>
            <a:endParaRPr lang="en-GB" dirty="0"/>
          </a:p>
          <a:p>
            <a:r>
              <a:rPr lang="en-GB" dirty="0"/>
              <a:t>Whether to go to a doctor</a:t>
            </a:r>
          </a:p>
        </p:txBody>
      </p:sp>
      <p:pic>
        <p:nvPicPr>
          <p:cNvPr id="10" name="Picture 9">
            <a:extLst>
              <a:ext uri="{FF2B5EF4-FFF2-40B4-BE49-F238E27FC236}">
                <a16:creationId xmlns:a16="http://schemas.microsoft.com/office/drawing/2014/main" id="{AB334EBA-0F02-46B2-8AF3-E48C92B3ABC1}"/>
              </a:ext>
            </a:extLst>
          </p:cNvPr>
          <p:cNvPicPr>
            <a:picLocks noChangeAspect="1"/>
          </p:cNvPicPr>
          <p:nvPr/>
        </p:nvPicPr>
        <p:blipFill>
          <a:blip r:embed="rId3"/>
          <a:stretch>
            <a:fillRect/>
          </a:stretch>
        </p:blipFill>
        <p:spPr>
          <a:xfrm>
            <a:off x="655285" y="2098141"/>
            <a:ext cx="1919335" cy="3159659"/>
          </a:xfrm>
          <a:prstGeom prst="rect">
            <a:avLst/>
          </a:prstGeom>
        </p:spPr>
      </p:pic>
      <p:pic>
        <p:nvPicPr>
          <p:cNvPr id="11" name="Picture 10">
            <a:extLst>
              <a:ext uri="{FF2B5EF4-FFF2-40B4-BE49-F238E27FC236}">
                <a16:creationId xmlns:a16="http://schemas.microsoft.com/office/drawing/2014/main" id="{465BEF0A-7283-4437-88F1-672111E3963F}"/>
              </a:ext>
            </a:extLst>
          </p:cNvPr>
          <p:cNvPicPr>
            <a:picLocks noChangeAspect="1"/>
          </p:cNvPicPr>
          <p:nvPr/>
        </p:nvPicPr>
        <p:blipFill>
          <a:blip r:embed="rId4"/>
          <a:stretch>
            <a:fillRect/>
          </a:stretch>
        </p:blipFill>
        <p:spPr>
          <a:xfrm>
            <a:off x="3288877" y="1475222"/>
            <a:ext cx="847843" cy="866896"/>
          </a:xfrm>
          <a:prstGeom prst="rect">
            <a:avLst/>
          </a:prstGeom>
        </p:spPr>
      </p:pic>
      <p:pic>
        <p:nvPicPr>
          <p:cNvPr id="12" name="Picture 11">
            <a:extLst>
              <a:ext uri="{FF2B5EF4-FFF2-40B4-BE49-F238E27FC236}">
                <a16:creationId xmlns:a16="http://schemas.microsoft.com/office/drawing/2014/main" id="{5FC9C5FC-FB53-40FB-A0E2-B1C570C6D023}"/>
              </a:ext>
            </a:extLst>
          </p:cNvPr>
          <p:cNvPicPr>
            <a:picLocks noChangeAspect="1"/>
          </p:cNvPicPr>
          <p:nvPr/>
        </p:nvPicPr>
        <p:blipFill>
          <a:blip r:embed="rId5"/>
          <a:stretch>
            <a:fillRect/>
          </a:stretch>
        </p:blipFill>
        <p:spPr>
          <a:xfrm>
            <a:off x="3288877" y="2181732"/>
            <a:ext cx="895475" cy="685896"/>
          </a:xfrm>
          <a:prstGeom prst="rect">
            <a:avLst/>
          </a:prstGeom>
        </p:spPr>
      </p:pic>
      <p:pic>
        <p:nvPicPr>
          <p:cNvPr id="13" name="Picture 12">
            <a:extLst>
              <a:ext uri="{FF2B5EF4-FFF2-40B4-BE49-F238E27FC236}">
                <a16:creationId xmlns:a16="http://schemas.microsoft.com/office/drawing/2014/main" id="{260C3128-623F-4228-B6C4-B93EF0FDF38C}"/>
              </a:ext>
            </a:extLst>
          </p:cNvPr>
          <p:cNvPicPr>
            <a:picLocks noChangeAspect="1"/>
          </p:cNvPicPr>
          <p:nvPr/>
        </p:nvPicPr>
        <p:blipFill>
          <a:blip r:embed="rId6"/>
          <a:stretch>
            <a:fillRect/>
          </a:stretch>
        </p:blipFill>
        <p:spPr>
          <a:xfrm>
            <a:off x="3317455" y="3528023"/>
            <a:ext cx="790685" cy="895475"/>
          </a:xfrm>
          <a:prstGeom prst="rect">
            <a:avLst/>
          </a:prstGeom>
        </p:spPr>
      </p:pic>
      <p:pic>
        <p:nvPicPr>
          <p:cNvPr id="14" name="Picture 13">
            <a:extLst>
              <a:ext uri="{FF2B5EF4-FFF2-40B4-BE49-F238E27FC236}">
                <a16:creationId xmlns:a16="http://schemas.microsoft.com/office/drawing/2014/main" id="{58AD6486-F29C-46C9-A5E9-816CBA0CA576}"/>
              </a:ext>
            </a:extLst>
          </p:cNvPr>
          <p:cNvPicPr>
            <a:picLocks noChangeAspect="1"/>
          </p:cNvPicPr>
          <p:nvPr/>
        </p:nvPicPr>
        <p:blipFill>
          <a:blip r:embed="rId7"/>
          <a:stretch>
            <a:fillRect/>
          </a:stretch>
        </p:blipFill>
        <p:spPr>
          <a:xfrm>
            <a:off x="3288877" y="4440320"/>
            <a:ext cx="638264" cy="733527"/>
          </a:xfrm>
          <a:prstGeom prst="rect">
            <a:avLst/>
          </a:prstGeom>
        </p:spPr>
      </p:pic>
      <p:pic>
        <p:nvPicPr>
          <p:cNvPr id="15" name="Picture 14">
            <a:extLst>
              <a:ext uri="{FF2B5EF4-FFF2-40B4-BE49-F238E27FC236}">
                <a16:creationId xmlns:a16="http://schemas.microsoft.com/office/drawing/2014/main" id="{0DB3695A-3F8B-4E1C-80F8-D42D12C5A192}"/>
              </a:ext>
            </a:extLst>
          </p:cNvPr>
          <p:cNvPicPr>
            <a:picLocks noChangeAspect="1"/>
          </p:cNvPicPr>
          <p:nvPr/>
        </p:nvPicPr>
        <p:blipFill>
          <a:blip r:embed="rId8"/>
          <a:stretch>
            <a:fillRect/>
          </a:stretch>
        </p:blipFill>
        <p:spPr>
          <a:xfrm>
            <a:off x="3297445" y="5374719"/>
            <a:ext cx="619211" cy="876422"/>
          </a:xfrm>
          <a:prstGeom prst="rect">
            <a:avLst/>
          </a:prstGeom>
        </p:spPr>
      </p:pic>
      <p:pic>
        <p:nvPicPr>
          <p:cNvPr id="17" name="Picture 16" descr="Stacks of gold coins">
            <a:extLst>
              <a:ext uri="{FF2B5EF4-FFF2-40B4-BE49-F238E27FC236}">
                <a16:creationId xmlns:a16="http://schemas.microsoft.com/office/drawing/2014/main" id="{B256EAF7-9954-4B64-9C3E-CC02D2FA0D50}"/>
              </a:ext>
            </a:extLst>
          </p:cNvPr>
          <p:cNvPicPr>
            <a:picLocks noChangeAspect="1"/>
          </p:cNvPicPr>
          <p:nvPr/>
        </p:nvPicPr>
        <p:blipFill>
          <a:blip r:embed="rId9"/>
          <a:stretch>
            <a:fillRect/>
          </a:stretch>
        </p:blipFill>
        <p:spPr>
          <a:xfrm>
            <a:off x="2949733" y="2727494"/>
            <a:ext cx="1314633" cy="876422"/>
          </a:xfrm>
          <a:prstGeom prst="rect">
            <a:avLst/>
          </a:prstGeom>
        </p:spPr>
      </p:pic>
    </p:spTree>
    <p:extLst>
      <p:ext uri="{BB962C8B-B14F-4D97-AF65-F5344CB8AC3E}">
        <p14:creationId xmlns:p14="http://schemas.microsoft.com/office/powerpoint/2010/main" val="554574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a:xfrm>
            <a:off x="457200" y="274638"/>
            <a:ext cx="6437376" cy="1143000"/>
          </a:xfrm>
        </p:spPr>
        <p:txBody>
          <a:bodyPr>
            <a:normAutofit fontScale="90000"/>
          </a:bodyPr>
          <a:lstStyle/>
          <a:p>
            <a:r>
              <a:rPr lang="en-US" dirty="0"/>
              <a:t>To make a decision we need to be able to</a:t>
            </a:r>
            <a:endParaRPr lang="en-GB" dirty="0"/>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r>
              <a:rPr lang="en-US" sz="3000" dirty="0">
                <a:solidFill>
                  <a:schemeClr val="tx1"/>
                </a:solidFill>
              </a:rPr>
              <a:t>Text</a:t>
            </a:r>
          </a:p>
        </p:txBody>
      </p:sp>
      <p:sp>
        <p:nvSpPr>
          <p:cNvPr id="10" name="Content Placeholder 9">
            <a:extLst>
              <a:ext uri="{FF2B5EF4-FFF2-40B4-BE49-F238E27FC236}">
                <a16:creationId xmlns:a16="http://schemas.microsoft.com/office/drawing/2014/main" id="{27C588EA-8C6D-492E-A750-397D37F85251}"/>
              </a:ext>
            </a:extLst>
          </p:cNvPr>
          <p:cNvSpPr>
            <a:spLocks noGrp="1"/>
          </p:cNvSpPr>
          <p:nvPr>
            <p:ph sz="half" idx="2"/>
          </p:nvPr>
        </p:nvSpPr>
        <p:spPr>
          <a:xfrm>
            <a:off x="3193367" y="1600200"/>
            <a:ext cx="5493434" cy="4525963"/>
          </a:xfrm>
        </p:spPr>
        <p:txBody>
          <a:bodyPr>
            <a:normAutofit fontScale="85000" lnSpcReduction="20000"/>
          </a:bodyPr>
          <a:lstStyle/>
          <a:p>
            <a:r>
              <a:rPr lang="en-US" dirty="0"/>
              <a:t>Understand information</a:t>
            </a:r>
          </a:p>
          <a:p>
            <a:r>
              <a:rPr lang="en-US" dirty="0"/>
              <a:t>Remember it for long enough</a:t>
            </a:r>
          </a:p>
          <a:p>
            <a:r>
              <a:rPr lang="en-US" dirty="0"/>
              <a:t>Think about the information</a:t>
            </a:r>
          </a:p>
          <a:p>
            <a:r>
              <a:rPr lang="en-US" dirty="0"/>
              <a:t> Communicate our decision</a:t>
            </a:r>
          </a:p>
          <a:p>
            <a:pPr marL="0" indent="0">
              <a:buNone/>
            </a:pPr>
            <a:endParaRPr lang="en-US" dirty="0"/>
          </a:p>
          <a:p>
            <a:pPr marL="0" indent="0">
              <a:buNone/>
            </a:pPr>
            <a:r>
              <a:rPr lang="en-US" dirty="0"/>
              <a:t>People's ability to do this can change:</a:t>
            </a:r>
          </a:p>
          <a:p>
            <a:r>
              <a:rPr lang="en-US" dirty="0"/>
              <a:t>A person with epilepsy may not be able to make a decision during the day after a seizure.</a:t>
            </a:r>
          </a:p>
          <a:p>
            <a:r>
              <a:rPr lang="en-US" dirty="0"/>
              <a:t>Someone with a mental health problem may not be able to make a decision now, but in a week’s time they may feel much better.</a:t>
            </a:r>
            <a:endParaRPr lang="en-GB" dirty="0"/>
          </a:p>
        </p:txBody>
      </p:sp>
      <p:pic>
        <p:nvPicPr>
          <p:cNvPr id="11" name="Picture 10">
            <a:extLst>
              <a:ext uri="{FF2B5EF4-FFF2-40B4-BE49-F238E27FC236}">
                <a16:creationId xmlns:a16="http://schemas.microsoft.com/office/drawing/2014/main" id="{6BAC1A1F-A534-4BC3-92E2-27477E73589E}"/>
              </a:ext>
            </a:extLst>
          </p:cNvPr>
          <p:cNvPicPr>
            <a:picLocks noChangeAspect="1"/>
          </p:cNvPicPr>
          <p:nvPr/>
        </p:nvPicPr>
        <p:blipFill>
          <a:blip r:embed="rId3"/>
          <a:stretch>
            <a:fillRect/>
          </a:stretch>
        </p:blipFill>
        <p:spPr>
          <a:xfrm>
            <a:off x="1243801" y="1434598"/>
            <a:ext cx="1352739" cy="1590897"/>
          </a:xfrm>
          <a:prstGeom prst="rect">
            <a:avLst/>
          </a:prstGeom>
        </p:spPr>
      </p:pic>
      <p:pic>
        <p:nvPicPr>
          <p:cNvPr id="12" name="Picture 11">
            <a:extLst>
              <a:ext uri="{FF2B5EF4-FFF2-40B4-BE49-F238E27FC236}">
                <a16:creationId xmlns:a16="http://schemas.microsoft.com/office/drawing/2014/main" id="{E51AA208-5DE2-46B5-B96A-C9AD9FD98F4B}"/>
              </a:ext>
            </a:extLst>
          </p:cNvPr>
          <p:cNvPicPr>
            <a:picLocks noChangeAspect="1"/>
          </p:cNvPicPr>
          <p:nvPr/>
        </p:nvPicPr>
        <p:blipFill>
          <a:blip r:embed="rId4"/>
          <a:stretch>
            <a:fillRect/>
          </a:stretch>
        </p:blipFill>
        <p:spPr>
          <a:xfrm>
            <a:off x="1243801" y="3262401"/>
            <a:ext cx="1314633" cy="1381318"/>
          </a:xfrm>
          <a:prstGeom prst="rect">
            <a:avLst/>
          </a:prstGeom>
        </p:spPr>
      </p:pic>
      <p:pic>
        <p:nvPicPr>
          <p:cNvPr id="13" name="Picture 12">
            <a:extLst>
              <a:ext uri="{FF2B5EF4-FFF2-40B4-BE49-F238E27FC236}">
                <a16:creationId xmlns:a16="http://schemas.microsoft.com/office/drawing/2014/main" id="{B4B1C021-5C16-4DB0-A563-492AC4176F99}"/>
              </a:ext>
            </a:extLst>
          </p:cNvPr>
          <p:cNvPicPr>
            <a:picLocks noChangeAspect="1"/>
          </p:cNvPicPr>
          <p:nvPr/>
        </p:nvPicPr>
        <p:blipFill>
          <a:blip r:embed="rId5"/>
          <a:stretch>
            <a:fillRect/>
          </a:stretch>
        </p:blipFill>
        <p:spPr>
          <a:xfrm>
            <a:off x="1390498" y="4740208"/>
            <a:ext cx="1086002" cy="1371791"/>
          </a:xfrm>
          <a:prstGeom prst="rect">
            <a:avLst/>
          </a:prstGeom>
        </p:spPr>
      </p:pic>
    </p:spTree>
    <p:extLst>
      <p:ext uri="{BB962C8B-B14F-4D97-AF65-F5344CB8AC3E}">
        <p14:creationId xmlns:p14="http://schemas.microsoft.com/office/powerpoint/2010/main" val="4293049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p:txBody>
          <a:bodyPr>
            <a:normAutofit fontScale="90000"/>
          </a:bodyPr>
          <a:lstStyle/>
          <a:p>
            <a:r>
              <a:rPr lang="en-US" dirty="0"/>
              <a:t>Rules for making a  decision</a:t>
            </a:r>
            <a:br>
              <a:rPr lang="en-US" dirty="0"/>
            </a:br>
            <a:r>
              <a:rPr lang="en-US" dirty="0"/>
              <a:t>Everyone is different</a:t>
            </a:r>
            <a:endParaRPr lang="en-GB" dirty="0"/>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r>
              <a:rPr lang="en-US" sz="3000" dirty="0">
                <a:solidFill>
                  <a:schemeClr val="tx1"/>
                </a:solidFill>
              </a:rPr>
              <a:t>Text</a:t>
            </a:r>
          </a:p>
        </p:txBody>
      </p:sp>
      <p:sp>
        <p:nvSpPr>
          <p:cNvPr id="2" name="Content Placeholder 1">
            <a:extLst>
              <a:ext uri="{FF2B5EF4-FFF2-40B4-BE49-F238E27FC236}">
                <a16:creationId xmlns:a16="http://schemas.microsoft.com/office/drawing/2014/main" id="{926F2274-F6E6-4FFC-A2D4-312F15F3D4C6}"/>
              </a:ext>
            </a:extLst>
          </p:cNvPr>
          <p:cNvSpPr>
            <a:spLocks noGrp="1"/>
          </p:cNvSpPr>
          <p:nvPr>
            <p:ph sz="half" idx="2"/>
          </p:nvPr>
        </p:nvSpPr>
        <p:spPr>
          <a:xfrm>
            <a:off x="3603155" y="1600200"/>
            <a:ext cx="5083645" cy="4525963"/>
          </a:xfrm>
        </p:spPr>
        <p:txBody>
          <a:bodyPr>
            <a:normAutofit fontScale="85000" lnSpcReduction="20000"/>
          </a:bodyPr>
          <a:lstStyle/>
          <a:p>
            <a:r>
              <a:rPr lang="en-US" b="1" dirty="0"/>
              <a:t>We should assume that people are able to make decisions, unless it is shown that they are not.</a:t>
            </a:r>
          </a:p>
          <a:p>
            <a:endParaRPr lang="en-US" b="1" dirty="0"/>
          </a:p>
          <a:p>
            <a:r>
              <a:rPr lang="en-US" dirty="0"/>
              <a:t>Somebody may not be able to decide whether to move house. They will  need people to help them make this decision, or to make this decision for them if they can’t.</a:t>
            </a:r>
          </a:p>
          <a:p>
            <a:pPr marL="0" indent="0">
              <a:buNone/>
            </a:pPr>
            <a:r>
              <a:rPr lang="en-US" dirty="0"/>
              <a:t> </a:t>
            </a:r>
          </a:p>
          <a:p>
            <a:r>
              <a:rPr lang="en-US" dirty="0"/>
              <a:t>But they may be able to decide what to eat and what to wear. They must be allowed to make those decisions.</a:t>
            </a:r>
          </a:p>
          <a:p>
            <a:endParaRPr lang="en-US" dirty="0"/>
          </a:p>
          <a:p>
            <a:endParaRPr lang="en-US" dirty="0"/>
          </a:p>
        </p:txBody>
      </p:sp>
      <p:pic>
        <p:nvPicPr>
          <p:cNvPr id="3" name="Picture 2">
            <a:extLst>
              <a:ext uri="{FF2B5EF4-FFF2-40B4-BE49-F238E27FC236}">
                <a16:creationId xmlns:a16="http://schemas.microsoft.com/office/drawing/2014/main" id="{905EC7D6-8486-4798-AC57-6D67D911A4BD}"/>
              </a:ext>
            </a:extLst>
          </p:cNvPr>
          <p:cNvPicPr>
            <a:picLocks noChangeAspect="1"/>
          </p:cNvPicPr>
          <p:nvPr/>
        </p:nvPicPr>
        <p:blipFill>
          <a:blip r:embed="rId3"/>
          <a:stretch>
            <a:fillRect/>
          </a:stretch>
        </p:blipFill>
        <p:spPr>
          <a:xfrm>
            <a:off x="2136100" y="2732185"/>
            <a:ext cx="1276528" cy="1590897"/>
          </a:xfrm>
          <a:prstGeom prst="rect">
            <a:avLst/>
          </a:prstGeom>
        </p:spPr>
      </p:pic>
      <p:pic>
        <p:nvPicPr>
          <p:cNvPr id="7" name="Picture 6">
            <a:extLst>
              <a:ext uri="{FF2B5EF4-FFF2-40B4-BE49-F238E27FC236}">
                <a16:creationId xmlns:a16="http://schemas.microsoft.com/office/drawing/2014/main" id="{738FCCC8-8DDB-446F-89A9-EDA72C2EB3DA}"/>
              </a:ext>
            </a:extLst>
          </p:cNvPr>
          <p:cNvPicPr>
            <a:picLocks noChangeAspect="1"/>
          </p:cNvPicPr>
          <p:nvPr/>
        </p:nvPicPr>
        <p:blipFill>
          <a:blip r:embed="rId4"/>
          <a:stretch>
            <a:fillRect/>
          </a:stretch>
        </p:blipFill>
        <p:spPr>
          <a:xfrm>
            <a:off x="958241" y="4504241"/>
            <a:ext cx="1177859" cy="1984240"/>
          </a:xfrm>
          <a:prstGeom prst="rect">
            <a:avLst/>
          </a:prstGeom>
        </p:spPr>
      </p:pic>
      <p:pic>
        <p:nvPicPr>
          <p:cNvPr id="10" name="Picture 9">
            <a:extLst>
              <a:ext uri="{FF2B5EF4-FFF2-40B4-BE49-F238E27FC236}">
                <a16:creationId xmlns:a16="http://schemas.microsoft.com/office/drawing/2014/main" id="{B14C1026-7D2C-496E-B429-A84A80A3ED13}"/>
              </a:ext>
            </a:extLst>
          </p:cNvPr>
          <p:cNvPicPr>
            <a:picLocks noChangeAspect="1"/>
          </p:cNvPicPr>
          <p:nvPr/>
        </p:nvPicPr>
        <p:blipFill>
          <a:blip r:embed="rId5"/>
          <a:stretch>
            <a:fillRect/>
          </a:stretch>
        </p:blipFill>
        <p:spPr>
          <a:xfrm>
            <a:off x="830314" y="1237882"/>
            <a:ext cx="1467055" cy="1571844"/>
          </a:xfrm>
          <a:prstGeom prst="rect">
            <a:avLst/>
          </a:prstGeom>
        </p:spPr>
      </p:pic>
    </p:spTree>
    <p:extLst>
      <p:ext uri="{BB962C8B-B14F-4D97-AF65-F5344CB8AC3E}">
        <p14:creationId xmlns:p14="http://schemas.microsoft.com/office/powerpoint/2010/main" val="3191289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a:xfrm>
            <a:off x="457200" y="274638"/>
            <a:ext cx="7315200" cy="1143000"/>
          </a:xfrm>
        </p:spPr>
        <p:txBody>
          <a:bodyPr>
            <a:normAutofit fontScale="90000"/>
          </a:bodyPr>
          <a:lstStyle/>
          <a:p>
            <a:r>
              <a:rPr lang="en-US" dirty="0"/>
              <a:t> We sometimes make unwise decisions</a:t>
            </a:r>
            <a:endParaRPr lang="en-GB" dirty="0"/>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r>
              <a:rPr lang="en-US" sz="3000" dirty="0">
                <a:solidFill>
                  <a:schemeClr val="tx1"/>
                </a:solidFill>
              </a:rPr>
              <a:t>Text</a:t>
            </a:r>
          </a:p>
        </p:txBody>
      </p:sp>
      <p:sp>
        <p:nvSpPr>
          <p:cNvPr id="2" name="Content Placeholder 1">
            <a:extLst>
              <a:ext uri="{FF2B5EF4-FFF2-40B4-BE49-F238E27FC236}">
                <a16:creationId xmlns:a16="http://schemas.microsoft.com/office/drawing/2014/main" id="{D59C351F-C31B-4CCD-A93F-82B773E47901}"/>
              </a:ext>
            </a:extLst>
          </p:cNvPr>
          <p:cNvSpPr>
            <a:spLocks noGrp="1"/>
          </p:cNvSpPr>
          <p:nvPr>
            <p:ph sz="half" idx="2"/>
          </p:nvPr>
        </p:nvSpPr>
        <p:spPr>
          <a:xfrm>
            <a:off x="3931920" y="1600200"/>
            <a:ext cx="4754880" cy="4525963"/>
          </a:xfrm>
        </p:spPr>
        <p:txBody>
          <a:bodyPr>
            <a:normAutofit/>
          </a:bodyPr>
          <a:lstStyle/>
          <a:p>
            <a:r>
              <a:rPr lang="en-GB" dirty="0"/>
              <a:t>If a person makes an unwise decision, it is ok, as long as they understand what they are doing</a:t>
            </a:r>
          </a:p>
          <a:p>
            <a:r>
              <a:rPr lang="en-GB" dirty="0"/>
              <a:t>Adults have the right to make decisions other people disagree with. For example</a:t>
            </a:r>
          </a:p>
          <a:p>
            <a:pPr lvl="1"/>
            <a:r>
              <a:rPr lang="en-GB" dirty="0"/>
              <a:t> spending too much on sweets</a:t>
            </a:r>
          </a:p>
          <a:p>
            <a:pPr lvl="1"/>
            <a:r>
              <a:rPr lang="en-GB" dirty="0"/>
              <a:t>Staying a long time in a pub</a:t>
            </a:r>
          </a:p>
          <a:p>
            <a:pPr lvl="1"/>
            <a:r>
              <a:rPr lang="en-GB" dirty="0"/>
              <a:t>Going for a walk in the rain</a:t>
            </a:r>
          </a:p>
          <a:p>
            <a:endParaRPr lang="en-GB" dirty="0"/>
          </a:p>
        </p:txBody>
      </p:sp>
      <p:pic>
        <p:nvPicPr>
          <p:cNvPr id="3" name="Picture 2">
            <a:extLst>
              <a:ext uri="{FF2B5EF4-FFF2-40B4-BE49-F238E27FC236}">
                <a16:creationId xmlns:a16="http://schemas.microsoft.com/office/drawing/2014/main" id="{3A80714A-119D-4A24-B12A-E59EA3028EF0}"/>
              </a:ext>
            </a:extLst>
          </p:cNvPr>
          <p:cNvPicPr>
            <a:picLocks noChangeAspect="1"/>
          </p:cNvPicPr>
          <p:nvPr/>
        </p:nvPicPr>
        <p:blipFill>
          <a:blip r:embed="rId3"/>
          <a:stretch>
            <a:fillRect/>
          </a:stretch>
        </p:blipFill>
        <p:spPr>
          <a:xfrm>
            <a:off x="1010327" y="3945023"/>
            <a:ext cx="1897465" cy="1865304"/>
          </a:xfrm>
          <a:prstGeom prst="rect">
            <a:avLst/>
          </a:prstGeom>
        </p:spPr>
      </p:pic>
      <p:pic>
        <p:nvPicPr>
          <p:cNvPr id="7" name="Picture 6">
            <a:extLst>
              <a:ext uri="{FF2B5EF4-FFF2-40B4-BE49-F238E27FC236}">
                <a16:creationId xmlns:a16="http://schemas.microsoft.com/office/drawing/2014/main" id="{6ACC1EE4-DD24-43B7-A4E5-FEA67DD2C8E1}"/>
              </a:ext>
            </a:extLst>
          </p:cNvPr>
          <p:cNvPicPr>
            <a:picLocks noChangeAspect="1"/>
          </p:cNvPicPr>
          <p:nvPr/>
        </p:nvPicPr>
        <p:blipFill>
          <a:blip r:embed="rId4"/>
          <a:stretch>
            <a:fillRect/>
          </a:stretch>
        </p:blipFill>
        <p:spPr>
          <a:xfrm>
            <a:off x="815116" y="1779956"/>
            <a:ext cx="2655169" cy="2243404"/>
          </a:xfrm>
          <a:prstGeom prst="rect">
            <a:avLst/>
          </a:prstGeom>
        </p:spPr>
      </p:pic>
    </p:spTree>
    <p:extLst>
      <p:ext uri="{BB962C8B-B14F-4D97-AF65-F5344CB8AC3E}">
        <p14:creationId xmlns:p14="http://schemas.microsoft.com/office/powerpoint/2010/main" val="26779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p:txBody>
          <a:bodyPr>
            <a:normAutofit/>
          </a:bodyPr>
          <a:lstStyle/>
          <a:p>
            <a:r>
              <a:rPr lang="en-US" dirty="0"/>
              <a:t>‘Best Interest’</a:t>
            </a:r>
            <a:endParaRPr lang="en-GB" dirty="0"/>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r>
              <a:rPr lang="en-US" sz="3000" dirty="0">
                <a:solidFill>
                  <a:schemeClr val="tx1"/>
                </a:solidFill>
              </a:rPr>
              <a:t>Text</a:t>
            </a:r>
          </a:p>
        </p:txBody>
      </p:sp>
      <p:sp>
        <p:nvSpPr>
          <p:cNvPr id="2" name="Content Placeholder 1">
            <a:extLst>
              <a:ext uri="{FF2B5EF4-FFF2-40B4-BE49-F238E27FC236}">
                <a16:creationId xmlns:a16="http://schemas.microsoft.com/office/drawing/2014/main" id="{8C7D31B1-38C7-47E0-975B-A50E126D6F32}"/>
              </a:ext>
            </a:extLst>
          </p:cNvPr>
          <p:cNvSpPr>
            <a:spLocks noGrp="1"/>
          </p:cNvSpPr>
          <p:nvPr>
            <p:ph sz="half" idx="2"/>
          </p:nvPr>
        </p:nvSpPr>
        <p:spPr>
          <a:xfrm>
            <a:off x="2682443" y="1600200"/>
            <a:ext cx="6004357" cy="4525963"/>
          </a:xfrm>
        </p:spPr>
        <p:txBody>
          <a:bodyPr>
            <a:normAutofit fontScale="92500"/>
          </a:bodyPr>
          <a:lstStyle/>
          <a:p>
            <a:pPr marL="0" indent="0">
              <a:buNone/>
            </a:pPr>
            <a:r>
              <a:rPr lang="en-US" dirty="0">
                <a:latin typeface="FSMe"/>
              </a:rPr>
              <a:t>If someone is not able to make a decision, then the </a:t>
            </a:r>
            <a:r>
              <a:rPr lang="en-GB" dirty="0">
                <a:latin typeface="FSMe"/>
              </a:rPr>
              <a:t>people helping them must </a:t>
            </a:r>
            <a:r>
              <a:rPr lang="en-US" dirty="0">
                <a:latin typeface="FSMe"/>
              </a:rPr>
              <a:t>only make decisions in their </a:t>
            </a:r>
            <a:r>
              <a:rPr lang="en-GB" dirty="0">
                <a:latin typeface="FSMe"/>
              </a:rPr>
              <a:t>‘best interests’.</a:t>
            </a:r>
          </a:p>
          <a:p>
            <a:pPr marL="0" indent="0">
              <a:buNone/>
            </a:pPr>
            <a:r>
              <a:rPr lang="en-GB" dirty="0">
                <a:latin typeface="FSMe"/>
              </a:rPr>
              <a:t>Checklist</a:t>
            </a:r>
          </a:p>
          <a:p>
            <a:pPr>
              <a:buFont typeface="Wingdings" panose="05000000000000000000" pitchFamily="2" charset="2"/>
              <a:buChar char="q"/>
            </a:pPr>
            <a:r>
              <a:rPr lang="en-GB" dirty="0">
                <a:latin typeface="FSMe"/>
              </a:rPr>
              <a:t>Can it wait until a time they can make it themselves?</a:t>
            </a:r>
          </a:p>
          <a:p>
            <a:pPr>
              <a:buFont typeface="Wingdings" panose="05000000000000000000" pitchFamily="2" charset="2"/>
              <a:buChar char="q"/>
            </a:pPr>
            <a:r>
              <a:rPr lang="en-GB" dirty="0">
                <a:latin typeface="FSMe"/>
              </a:rPr>
              <a:t>How can the person be helped to make the decision?</a:t>
            </a:r>
          </a:p>
          <a:p>
            <a:pPr>
              <a:buFont typeface="Wingdings" panose="05000000000000000000" pitchFamily="2" charset="2"/>
              <a:buChar char="q"/>
            </a:pPr>
            <a:r>
              <a:rPr lang="en-GB" dirty="0">
                <a:latin typeface="FSMe"/>
              </a:rPr>
              <a:t>What do other people who  know the person think?</a:t>
            </a:r>
          </a:p>
          <a:p>
            <a:pPr>
              <a:buFont typeface="Wingdings" panose="05000000000000000000" pitchFamily="2" charset="2"/>
              <a:buChar char="q"/>
            </a:pPr>
            <a:endParaRPr lang="en-GB" dirty="0"/>
          </a:p>
        </p:txBody>
      </p:sp>
      <p:pic>
        <p:nvPicPr>
          <p:cNvPr id="3" name="Picture 2">
            <a:extLst>
              <a:ext uri="{FF2B5EF4-FFF2-40B4-BE49-F238E27FC236}">
                <a16:creationId xmlns:a16="http://schemas.microsoft.com/office/drawing/2014/main" id="{69E09B43-E186-4BB2-996F-DBCD3F6E1DB7}"/>
              </a:ext>
            </a:extLst>
          </p:cNvPr>
          <p:cNvPicPr>
            <a:picLocks noChangeAspect="1"/>
          </p:cNvPicPr>
          <p:nvPr/>
        </p:nvPicPr>
        <p:blipFill>
          <a:blip r:embed="rId3"/>
          <a:stretch>
            <a:fillRect/>
          </a:stretch>
        </p:blipFill>
        <p:spPr>
          <a:xfrm>
            <a:off x="903244" y="3300798"/>
            <a:ext cx="1376996" cy="1304523"/>
          </a:xfrm>
          <a:prstGeom prst="rect">
            <a:avLst/>
          </a:prstGeom>
        </p:spPr>
      </p:pic>
    </p:spTree>
    <p:extLst>
      <p:ext uri="{BB962C8B-B14F-4D97-AF65-F5344CB8AC3E}">
        <p14:creationId xmlns:p14="http://schemas.microsoft.com/office/powerpoint/2010/main" val="2631076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a:xfrm>
            <a:off x="457200" y="274638"/>
            <a:ext cx="7315200" cy="1103160"/>
          </a:xfrm>
        </p:spPr>
        <p:txBody>
          <a:bodyPr>
            <a:normAutofit fontScale="90000"/>
          </a:bodyPr>
          <a:lstStyle/>
          <a:p>
            <a:r>
              <a:rPr lang="en-US" dirty="0"/>
              <a:t>Find the least restrictive way of doing what needs to be done</a:t>
            </a:r>
            <a:endParaRPr lang="en-GB" dirty="0"/>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r>
              <a:rPr lang="en-US" sz="3000" dirty="0">
                <a:solidFill>
                  <a:schemeClr val="tx1"/>
                </a:solidFill>
              </a:rPr>
              <a:t>Text</a:t>
            </a:r>
          </a:p>
        </p:txBody>
      </p:sp>
      <p:sp>
        <p:nvSpPr>
          <p:cNvPr id="2" name="Content Placeholder 1">
            <a:extLst>
              <a:ext uri="{FF2B5EF4-FFF2-40B4-BE49-F238E27FC236}">
                <a16:creationId xmlns:a16="http://schemas.microsoft.com/office/drawing/2014/main" id="{14A4B313-E28E-4B73-939F-0CFB266FDE0C}"/>
              </a:ext>
            </a:extLst>
          </p:cNvPr>
          <p:cNvSpPr>
            <a:spLocks noGrp="1"/>
          </p:cNvSpPr>
          <p:nvPr>
            <p:ph sz="half" idx="2"/>
          </p:nvPr>
        </p:nvSpPr>
        <p:spPr>
          <a:xfrm>
            <a:off x="3645295" y="1600200"/>
            <a:ext cx="5041505" cy="4525963"/>
          </a:xfrm>
        </p:spPr>
        <p:txBody>
          <a:bodyPr>
            <a:normAutofit/>
          </a:bodyPr>
          <a:lstStyle/>
          <a:p>
            <a:pPr marL="0" indent="0">
              <a:buNone/>
            </a:pPr>
            <a:r>
              <a:rPr lang="en-US" dirty="0"/>
              <a:t>When a decision is made for somebody, it must give them as much freedom as possible.</a:t>
            </a:r>
          </a:p>
          <a:p>
            <a:r>
              <a:rPr lang="en-US" dirty="0"/>
              <a:t>For example, a  man who likes going outdoors but falls and hurts himself a lot –</a:t>
            </a:r>
          </a:p>
          <a:p>
            <a:pPr>
              <a:buFont typeface="Wingdings" panose="05000000000000000000" pitchFamily="2" charset="2"/>
              <a:buChar char="v"/>
            </a:pPr>
            <a:r>
              <a:rPr lang="en-US" dirty="0"/>
              <a:t>Should NOT be kept in, </a:t>
            </a:r>
          </a:p>
          <a:p>
            <a:pPr>
              <a:buFont typeface="Wingdings" panose="05000000000000000000" pitchFamily="2" charset="2"/>
              <a:buChar char="ü"/>
            </a:pPr>
            <a:r>
              <a:rPr lang="en-US" dirty="0"/>
              <a:t>but should have protective clothes</a:t>
            </a:r>
            <a:endParaRPr lang="en-GB" dirty="0"/>
          </a:p>
        </p:txBody>
      </p:sp>
      <p:pic>
        <p:nvPicPr>
          <p:cNvPr id="3" name="Picture 2">
            <a:extLst>
              <a:ext uri="{FF2B5EF4-FFF2-40B4-BE49-F238E27FC236}">
                <a16:creationId xmlns:a16="http://schemas.microsoft.com/office/drawing/2014/main" id="{AC93FBBA-9839-4081-8186-662A2785C30D}"/>
              </a:ext>
            </a:extLst>
          </p:cNvPr>
          <p:cNvPicPr>
            <a:picLocks noChangeAspect="1"/>
          </p:cNvPicPr>
          <p:nvPr/>
        </p:nvPicPr>
        <p:blipFill>
          <a:blip r:embed="rId3"/>
          <a:stretch>
            <a:fillRect/>
          </a:stretch>
        </p:blipFill>
        <p:spPr>
          <a:xfrm>
            <a:off x="1606660" y="3428999"/>
            <a:ext cx="2038635" cy="2067213"/>
          </a:xfrm>
          <a:prstGeom prst="rect">
            <a:avLst/>
          </a:prstGeom>
        </p:spPr>
      </p:pic>
      <p:pic>
        <p:nvPicPr>
          <p:cNvPr id="7" name="Picture 6">
            <a:extLst>
              <a:ext uri="{FF2B5EF4-FFF2-40B4-BE49-F238E27FC236}">
                <a16:creationId xmlns:a16="http://schemas.microsoft.com/office/drawing/2014/main" id="{D066B71B-D107-409C-83F9-EFC9EFDE53CD}"/>
              </a:ext>
            </a:extLst>
          </p:cNvPr>
          <p:cNvPicPr>
            <a:picLocks noChangeAspect="1"/>
          </p:cNvPicPr>
          <p:nvPr/>
        </p:nvPicPr>
        <p:blipFill>
          <a:blip r:embed="rId4"/>
          <a:stretch>
            <a:fillRect/>
          </a:stretch>
        </p:blipFill>
        <p:spPr>
          <a:xfrm>
            <a:off x="1796998" y="1721854"/>
            <a:ext cx="1076475" cy="1295581"/>
          </a:xfrm>
          <a:prstGeom prst="rect">
            <a:avLst/>
          </a:prstGeom>
        </p:spPr>
      </p:pic>
    </p:spTree>
    <p:extLst>
      <p:ext uri="{BB962C8B-B14F-4D97-AF65-F5344CB8AC3E}">
        <p14:creationId xmlns:p14="http://schemas.microsoft.com/office/powerpoint/2010/main" val="384524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a:xfrm>
            <a:off x="1421945" y="180257"/>
            <a:ext cx="6098345" cy="1103160"/>
          </a:xfrm>
        </p:spPr>
        <p:txBody>
          <a:bodyPr>
            <a:normAutofit fontScale="90000"/>
          </a:bodyPr>
          <a:lstStyle/>
          <a:p>
            <a:r>
              <a:rPr lang="en-US" dirty="0"/>
              <a:t>Find out what  would the person want?</a:t>
            </a:r>
            <a:endParaRPr lang="en-GB" dirty="0"/>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r>
              <a:rPr lang="en-US" sz="3000" dirty="0">
                <a:solidFill>
                  <a:schemeClr val="tx1"/>
                </a:solidFill>
              </a:rPr>
              <a:t>Text</a:t>
            </a:r>
          </a:p>
        </p:txBody>
      </p:sp>
      <p:sp>
        <p:nvSpPr>
          <p:cNvPr id="2" name="Content Placeholder 1">
            <a:extLst>
              <a:ext uri="{FF2B5EF4-FFF2-40B4-BE49-F238E27FC236}">
                <a16:creationId xmlns:a16="http://schemas.microsoft.com/office/drawing/2014/main" id="{14A4B313-E28E-4B73-939F-0CFB266FDE0C}"/>
              </a:ext>
            </a:extLst>
          </p:cNvPr>
          <p:cNvSpPr>
            <a:spLocks noGrp="1"/>
          </p:cNvSpPr>
          <p:nvPr>
            <p:ph sz="half" idx="2"/>
          </p:nvPr>
        </p:nvSpPr>
        <p:spPr>
          <a:xfrm>
            <a:off x="3645295" y="1377799"/>
            <a:ext cx="5041505" cy="4793900"/>
          </a:xfrm>
        </p:spPr>
        <p:txBody>
          <a:bodyPr>
            <a:normAutofit/>
          </a:bodyPr>
          <a:lstStyle/>
          <a:p>
            <a:r>
              <a:rPr lang="en-US" dirty="0"/>
              <a:t>What have they done in the past</a:t>
            </a:r>
          </a:p>
          <a:p>
            <a:endParaRPr lang="en-US" dirty="0"/>
          </a:p>
          <a:p>
            <a:r>
              <a:rPr lang="en-US" dirty="0"/>
              <a:t>What sort of things do they like, what will make them happy</a:t>
            </a:r>
          </a:p>
          <a:p>
            <a:r>
              <a:rPr lang="en-US" dirty="0"/>
              <a:t>What don’t they like</a:t>
            </a:r>
          </a:p>
          <a:p>
            <a:endParaRPr lang="en-US" dirty="0"/>
          </a:p>
          <a:p>
            <a:r>
              <a:rPr lang="en-US" dirty="0"/>
              <a:t>Talk to people who know them well</a:t>
            </a:r>
          </a:p>
          <a:p>
            <a:endParaRPr lang="en-US" dirty="0"/>
          </a:p>
          <a:p>
            <a:endParaRPr lang="en-US" dirty="0"/>
          </a:p>
        </p:txBody>
      </p:sp>
      <p:pic>
        <p:nvPicPr>
          <p:cNvPr id="7" name="Picture 6">
            <a:extLst>
              <a:ext uri="{FF2B5EF4-FFF2-40B4-BE49-F238E27FC236}">
                <a16:creationId xmlns:a16="http://schemas.microsoft.com/office/drawing/2014/main" id="{D066B71B-D107-409C-83F9-EFC9EFDE53CD}"/>
              </a:ext>
            </a:extLst>
          </p:cNvPr>
          <p:cNvPicPr>
            <a:picLocks noChangeAspect="1"/>
          </p:cNvPicPr>
          <p:nvPr/>
        </p:nvPicPr>
        <p:blipFill>
          <a:blip r:embed="rId3"/>
          <a:stretch>
            <a:fillRect/>
          </a:stretch>
        </p:blipFill>
        <p:spPr>
          <a:xfrm>
            <a:off x="1421945" y="1257545"/>
            <a:ext cx="1076475" cy="1295581"/>
          </a:xfrm>
          <a:prstGeom prst="rect">
            <a:avLst/>
          </a:prstGeom>
        </p:spPr>
      </p:pic>
      <p:pic>
        <p:nvPicPr>
          <p:cNvPr id="10" name="Picture 9">
            <a:extLst>
              <a:ext uri="{FF2B5EF4-FFF2-40B4-BE49-F238E27FC236}">
                <a16:creationId xmlns:a16="http://schemas.microsoft.com/office/drawing/2014/main" id="{B728DE2B-9F20-4C09-8D9E-D232F79D9496}"/>
              </a:ext>
            </a:extLst>
          </p:cNvPr>
          <p:cNvPicPr>
            <a:picLocks noChangeAspect="1"/>
          </p:cNvPicPr>
          <p:nvPr/>
        </p:nvPicPr>
        <p:blipFill>
          <a:blip r:embed="rId4"/>
          <a:stretch>
            <a:fillRect/>
          </a:stretch>
        </p:blipFill>
        <p:spPr>
          <a:xfrm>
            <a:off x="817559" y="2775528"/>
            <a:ext cx="2057466" cy="1951955"/>
          </a:xfrm>
          <a:prstGeom prst="rect">
            <a:avLst/>
          </a:prstGeom>
        </p:spPr>
      </p:pic>
      <p:pic>
        <p:nvPicPr>
          <p:cNvPr id="11" name="Picture 10">
            <a:extLst>
              <a:ext uri="{FF2B5EF4-FFF2-40B4-BE49-F238E27FC236}">
                <a16:creationId xmlns:a16="http://schemas.microsoft.com/office/drawing/2014/main" id="{FA7D86DC-7576-4324-94F3-965B6C1A433D}"/>
              </a:ext>
            </a:extLst>
          </p:cNvPr>
          <p:cNvPicPr>
            <a:picLocks noChangeAspect="1"/>
          </p:cNvPicPr>
          <p:nvPr/>
        </p:nvPicPr>
        <p:blipFill>
          <a:blip r:embed="rId5"/>
          <a:stretch>
            <a:fillRect/>
          </a:stretch>
        </p:blipFill>
        <p:spPr>
          <a:xfrm>
            <a:off x="1445126" y="4727483"/>
            <a:ext cx="1269940" cy="1549517"/>
          </a:xfrm>
          <a:prstGeom prst="rect">
            <a:avLst/>
          </a:prstGeom>
        </p:spPr>
      </p:pic>
    </p:spTree>
    <p:extLst>
      <p:ext uri="{BB962C8B-B14F-4D97-AF65-F5344CB8AC3E}">
        <p14:creationId xmlns:p14="http://schemas.microsoft.com/office/powerpoint/2010/main" val="3361930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p:txBody>
          <a:bodyPr>
            <a:normAutofit/>
          </a:bodyPr>
          <a:lstStyle/>
          <a:p>
            <a:r>
              <a:rPr lang="en-US" dirty="0"/>
              <a:t>Limits to best Interest </a:t>
            </a:r>
            <a:endParaRPr lang="en-GB" dirty="0"/>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r>
              <a:rPr lang="en-US" sz="3000" dirty="0">
                <a:solidFill>
                  <a:schemeClr val="tx1"/>
                </a:solidFill>
              </a:rPr>
              <a:t>Text</a:t>
            </a:r>
          </a:p>
        </p:txBody>
      </p:sp>
      <p:sp>
        <p:nvSpPr>
          <p:cNvPr id="2" name="Content Placeholder 1">
            <a:extLst>
              <a:ext uri="{FF2B5EF4-FFF2-40B4-BE49-F238E27FC236}">
                <a16:creationId xmlns:a16="http://schemas.microsoft.com/office/drawing/2014/main" id="{6F09597E-966A-41D7-9671-FDFA672EC1D9}"/>
              </a:ext>
            </a:extLst>
          </p:cNvPr>
          <p:cNvSpPr>
            <a:spLocks noGrp="1"/>
          </p:cNvSpPr>
          <p:nvPr>
            <p:ph sz="half" idx="2"/>
          </p:nvPr>
        </p:nvSpPr>
        <p:spPr>
          <a:xfrm>
            <a:off x="3910818" y="1600200"/>
            <a:ext cx="4775982" cy="4525963"/>
          </a:xfrm>
        </p:spPr>
        <p:txBody>
          <a:bodyPr>
            <a:normAutofit fontScale="92500"/>
          </a:bodyPr>
          <a:lstStyle/>
          <a:p>
            <a:pPr marL="0" indent="0">
              <a:buNone/>
            </a:pPr>
            <a:r>
              <a:rPr lang="en-GB" dirty="0"/>
              <a:t>Carers </a:t>
            </a:r>
          </a:p>
          <a:p>
            <a:r>
              <a:rPr lang="en-GB" dirty="0"/>
              <a:t>Must not use restraint</a:t>
            </a:r>
          </a:p>
          <a:p>
            <a:pPr marL="0" indent="0">
              <a:buNone/>
            </a:pPr>
            <a:endParaRPr lang="en-GB" dirty="0"/>
          </a:p>
          <a:p>
            <a:r>
              <a:rPr lang="en-GB" dirty="0"/>
              <a:t>Can not take away a person freedom without legal approval</a:t>
            </a:r>
          </a:p>
          <a:p>
            <a:pPr marL="0" indent="0">
              <a:buNone/>
            </a:pPr>
            <a:endParaRPr lang="en-GB" dirty="0"/>
          </a:p>
          <a:p>
            <a:r>
              <a:rPr lang="en-GB" dirty="0"/>
              <a:t>Must not go against the wishes of someone who is legally allowed to make their own decisions </a:t>
            </a:r>
          </a:p>
          <a:p>
            <a:endParaRPr lang="en-GB" dirty="0"/>
          </a:p>
        </p:txBody>
      </p:sp>
      <p:pic>
        <p:nvPicPr>
          <p:cNvPr id="7" name="Picture 6">
            <a:extLst>
              <a:ext uri="{FF2B5EF4-FFF2-40B4-BE49-F238E27FC236}">
                <a16:creationId xmlns:a16="http://schemas.microsoft.com/office/drawing/2014/main" id="{E14A050E-48DD-4740-B971-D281A4BF530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41504" y="1358909"/>
            <a:ext cx="1921301" cy="1440976"/>
          </a:xfrm>
          <a:prstGeom prst="rect">
            <a:avLst/>
          </a:prstGeom>
        </p:spPr>
      </p:pic>
      <p:sp>
        <p:nvSpPr>
          <p:cNvPr id="10" name="TextBox 9">
            <a:extLst>
              <a:ext uri="{FF2B5EF4-FFF2-40B4-BE49-F238E27FC236}">
                <a16:creationId xmlns:a16="http://schemas.microsoft.com/office/drawing/2014/main" id="{D76D27D7-7171-48F4-A34A-F6B7545580EF}"/>
              </a:ext>
            </a:extLst>
          </p:cNvPr>
          <p:cNvSpPr txBox="1"/>
          <p:nvPr/>
        </p:nvSpPr>
        <p:spPr>
          <a:xfrm>
            <a:off x="958242" y="3522192"/>
            <a:ext cx="183262" cy="6878806"/>
          </a:xfrm>
          <a:prstGeom prst="rect">
            <a:avLst/>
          </a:prstGeom>
          <a:noFill/>
        </p:spPr>
        <p:txBody>
          <a:bodyPr wrap="square" rtlCol="0">
            <a:spAutoFit/>
          </a:bodyPr>
          <a:lstStyle/>
          <a:p>
            <a:r>
              <a:rPr lang="en-GB" sz="900">
                <a:hlinkClick r:id="rId4" tooltip="http://sayuri13.deviantart.com/art/Pinned-down-139014049"/>
              </a:rPr>
              <a:t>This Photo</a:t>
            </a:r>
            <a:r>
              <a:rPr lang="en-GB" sz="900"/>
              <a:t> by Unknown Author is licensed under </a:t>
            </a:r>
            <a:r>
              <a:rPr lang="en-GB" sz="900">
                <a:hlinkClick r:id="rId5" tooltip="https://creativecommons.org/licenses/by-nc-nd/3.0/"/>
              </a:rPr>
              <a:t>CC BY-NC-ND</a:t>
            </a:r>
            <a:endParaRPr lang="en-GB" sz="900"/>
          </a:p>
        </p:txBody>
      </p:sp>
      <p:pic>
        <p:nvPicPr>
          <p:cNvPr id="11" name="Picture 10">
            <a:extLst>
              <a:ext uri="{FF2B5EF4-FFF2-40B4-BE49-F238E27FC236}">
                <a16:creationId xmlns:a16="http://schemas.microsoft.com/office/drawing/2014/main" id="{FC4DBBB2-BA7E-4174-B588-220F0D192719}"/>
              </a:ext>
            </a:extLst>
          </p:cNvPr>
          <p:cNvPicPr>
            <a:picLocks noChangeAspect="1"/>
          </p:cNvPicPr>
          <p:nvPr/>
        </p:nvPicPr>
        <p:blipFill>
          <a:blip r:embed="rId6"/>
          <a:stretch>
            <a:fillRect/>
          </a:stretch>
        </p:blipFill>
        <p:spPr>
          <a:xfrm>
            <a:off x="1141504" y="4623761"/>
            <a:ext cx="1798476" cy="1268078"/>
          </a:xfrm>
          <a:prstGeom prst="rect">
            <a:avLst/>
          </a:prstGeom>
        </p:spPr>
      </p:pic>
      <p:pic>
        <p:nvPicPr>
          <p:cNvPr id="12" name="Picture 11">
            <a:extLst>
              <a:ext uri="{FF2B5EF4-FFF2-40B4-BE49-F238E27FC236}">
                <a16:creationId xmlns:a16="http://schemas.microsoft.com/office/drawing/2014/main" id="{F259549B-C148-4FEE-BB05-0787356226D2}"/>
              </a:ext>
            </a:extLst>
          </p:cNvPr>
          <p:cNvPicPr>
            <a:picLocks noChangeAspect="1"/>
          </p:cNvPicPr>
          <p:nvPr/>
        </p:nvPicPr>
        <p:blipFill>
          <a:blip r:embed="rId7"/>
          <a:stretch>
            <a:fillRect/>
          </a:stretch>
        </p:blipFill>
        <p:spPr>
          <a:xfrm>
            <a:off x="1598704" y="3225328"/>
            <a:ext cx="1737511" cy="1440976"/>
          </a:xfrm>
          <a:prstGeom prst="rect">
            <a:avLst/>
          </a:prstGeom>
        </p:spPr>
      </p:pic>
    </p:spTree>
    <p:extLst>
      <p:ext uri="{BB962C8B-B14F-4D97-AF65-F5344CB8AC3E}">
        <p14:creationId xmlns:p14="http://schemas.microsoft.com/office/powerpoint/2010/main" val="1964391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p:txBody>
          <a:bodyPr>
            <a:normAutofit/>
          </a:bodyPr>
          <a:lstStyle/>
          <a:p>
            <a:r>
              <a:rPr lang="en-US" dirty="0"/>
              <a:t>What we will do after today</a:t>
            </a:r>
            <a:endParaRPr lang="en-GB" dirty="0"/>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r>
              <a:rPr lang="en-US" sz="3000" dirty="0">
                <a:solidFill>
                  <a:schemeClr val="tx1"/>
                </a:solidFill>
              </a:rPr>
              <a:t>Text</a:t>
            </a:r>
          </a:p>
        </p:txBody>
      </p:sp>
      <p:sp>
        <p:nvSpPr>
          <p:cNvPr id="2" name="Content Placeholder 1">
            <a:extLst>
              <a:ext uri="{FF2B5EF4-FFF2-40B4-BE49-F238E27FC236}">
                <a16:creationId xmlns:a16="http://schemas.microsoft.com/office/drawing/2014/main" id="{7A586864-6F4A-4835-BD34-A9C18F32CC3A}"/>
              </a:ext>
            </a:extLst>
          </p:cNvPr>
          <p:cNvSpPr>
            <a:spLocks noGrp="1"/>
          </p:cNvSpPr>
          <p:nvPr>
            <p:ph sz="half" idx="2"/>
          </p:nvPr>
        </p:nvSpPr>
        <p:spPr>
          <a:xfrm>
            <a:off x="3826412" y="1600200"/>
            <a:ext cx="4860388" cy="4525963"/>
          </a:xfrm>
        </p:spPr>
        <p:txBody>
          <a:bodyPr/>
          <a:lstStyle/>
          <a:p>
            <a:r>
              <a:rPr lang="en-GB" dirty="0"/>
              <a:t>Share what you have told us and the ideas we have had with Health and Social Care providers and our members</a:t>
            </a:r>
          </a:p>
          <a:p>
            <a:endParaRPr lang="en-GB" dirty="0"/>
          </a:p>
          <a:p>
            <a:r>
              <a:rPr lang="en-GB" dirty="0"/>
              <a:t>Come back and tell you what they are going to do with this</a:t>
            </a:r>
          </a:p>
        </p:txBody>
      </p:sp>
      <p:pic>
        <p:nvPicPr>
          <p:cNvPr id="10" name="Picture 9">
            <a:extLst>
              <a:ext uri="{FF2B5EF4-FFF2-40B4-BE49-F238E27FC236}">
                <a16:creationId xmlns:a16="http://schemas.microsoft.com/office/drawing/2014/main" id="{527674F5-F757-4B2F-9737-9471B9E6813D}"/>
              </a:ext>
            </a:extLst>
          </p:cNvPr>
          <p:cNvPicPr>
            <a:picLocks noChangeAspect="1"/>
          </p:cNvPicPr>
          <p:nvPr/>
        </p:nvPicPr>
        <p:blipFill>
          <a:blip r:embed="rId3"/>
          <a:stretch>
            <a:fillRect/>
          </a:stretch>
        </p:blipFill>
        <p:spPr>
          <a:xfrm>
            <a:off x="661699" y="1447953"/>
            <a:ext cx="2316681" cy="2304488"/>
          </a:xfrm>
          <a:prstGeom prst="rect">
            <a:avLst/>
          </a:prstGeom>
        </p:spPr>
      </p:pic>
      <p:pic>
        <p:nvPicPr>
          <p:cNvPr id="11" name="Picture 10">
            <a:extLst>
              <a:ext uri="{FF2B5EF4-FFF2-40B4-BE49-F238E27FC236}">
                <a16:creationId xmlns:a16="http://schemas.microsoft.com/office/drawing/2014/main" id="{2B7C077D-61A8-4078-A65C-9D5AD13C1460}"/>
              </a:ext>
            </a:extLst>
          </p:cNvPr>
          <p:cNvPicPr>
            <a:picLocks noChangeAspect="1"/>
          </p:cNvPicPr>
          <p:nvPr/>
        </p:nvPicPr>
        <p:blipFill>
          <a:blip r:embed="rId4"/>
          <a:stretch>
            <a:fillRect/>
          </a:stretch>
        </p:blipFill>
        <p:spPr>
          <a:xfrm>
            <a:off x="807268" y="4135810"/>
            <a:ext cx="2219635" cy="1606983"/>
          </a:xfrm>
          <a:prstGeom prst="rect">
            <a:avLst/>
          </a:prstGeom>
        </p:spPr>
      </p:pic>
    </p:spTree>
    <p:extLst>
      <p:ext uri="{BB962C8B-B14F-4D97-AF65-F5344CB8AC3E}">
        <p14:creationId xmlns:p14="http://schemas.microsoft.com/office/powerpoint/2010/main" val="3446648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ctrTitle"/>
          </p:nvPr>
        </p:nvSpPr>
        <p:spPr>
          <a:xfrm>
            <a:off x="1054735" y="244323"/>
            <a:ext cx="7772400" cy="1470025"/>
          </a:xfrm>
        </p:spPr>
        <p:txBody>
          <a:bodyPr>
            <a:normAutofit fontScale="90000"/>
          </a:bodyPr>
          <a:lstStyle/>
          <a:p>
            <a:r>
              <a:rPr lang="en-US" dirty="0"/>
              <a:t>Morning Workshop</a:t>
            </a:r>
            <a:br>
              <a:rPr lang="en-US" dirty="0"/>
            </a:br>
            <a:r>
              <a:rPr lang="en-US" dirty="0"/>
              <a:t>Time to share</a:t>
            </a:r>
            <a:br>
              <a:rPr lang="en-US" dirty="0"/>
            </a:br>
            <a:r>
              <a:rPr lang="en-US" dirty="0"/>
              <a:t>Listen and learn</a:t>
            </a:r>
            <a:endParaRPr lang="en-GB" dirty="0"/>
          </a:p>
        </p:txBody>
      </p:sp>
      <p:sp>
        <p:nvSpPr>
          <p:cNvPr id="9" name="Content Placeholder 2"/>
          <p:cNvSpPr>
            <a:spLocks noGrp="1"/>
          </p:cNvSpPr>
          <p:nvPr>
            <p:ph type="subTitle" idx="1"/>
          </p:nvPr>
        </p:nvSpPr>
        <p:spPr>
          <a:xfrm>
            <a:off x="1054735" y="1565753"/>
            <a:ext cx="7772400" cy="4073047"/>
          </a:xfrm>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algn="l"/>
            <a:endParaRPr lang="en-US" sz="3000" dirty="0">
              <a:solidFill>
                <a:schemeClr val="tx1"/>
              </a:solidFill>
            </a:endParaRPr>
          </a:p>
        </p:txBody>
      </p:sp>
      <p:pic>
        <p:nvPicPr>
          <p:cNvPr id="29" name="Picture 28">
            <a:extLst>
              <a:ext uri="{FF2B5EF4-FFF2-40B4-BE49-F238E27FC236}">
                <a16:creationId xmlns:a16="http://schemas.microsoft.com/office/drawing/2014/main" id="{D44BA4B3-C6C0-4380-9C54-FA23AD1CA1D4}"/>
              </a:ext>
            </a:extLst>
          </p:cNvPr>
          <p:cNvPicPr>
            <a:picLocks noChangeAspect="1"/>
          </p:cNvPicPr>
          <p:nvPr/>
        </p:nvPicPr>
        <p:blipFill>
          <a:blip r:embed="rId3"/>
          <a:stretch>
            <a:fillRect/>
          </a:stretch>
        </p:blipFill>
        <p:spPr>
          <a:xfrm>
            <a:off x="2541923" y="2777954"/>
            <a:ext cx="4060154" cy="2493156"/>
          </a:xfrm>
          <a:prstGeom prst="rect">
            <a:avLst/>
          </a:prstGeom>
        </p:spPr>
      </p:pic>
    </p:spTree>
    <p:extLst>
      <p:ext uri="{BB962C8B-B14F-4D97-AF65-F5344CB8AC3E}">
        <p14:creationId xmlns:p14="http://schemas.microsoft.com/office/powerpoint/2010/main" val="1726796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p:txBody>
          <a:bodyPr>
            <a:normAutofit/>
          </a:bodyPr>
          <a:lstStyle/>
          <a:p>
            <a:r>
              <a:rPr lang="en-US" dirty="0"/>
              <a:t>Today</a:t>
            </a:r>
            <a:endParaRPr lang="en-GB" dirty="0"/>
          </a:p>
        </p:txBody>
      </p:sp>
      <p:sp>
        <p:nvSpPr>
          <p:cNvPr id="9" name="Content Placeholder 2"/>
          <p:cNvSpPr>
            <a:spLocks noGrp="1"/>
          </p:cNvSpPr>
          <p:nvPr>
            <p:ph sz="half" idx="1"/>
          </p:nvPr>
        </p:nvSpPr>
        <p:spPr>
          <a:xfrm>
            <a:off x="457200" y="1600200"/>
            <a:ext cx="2862775" cy="4525963"/>
          </a:xfrm>
        </p:spPr>
        <p:txBody>
          <a:bodyPr>
            <a:noAutofit/>
          </a:bodyPr>
          <a:lstStyle/>
          <a:p>
            <a:pPr marL="457200" indent="-457200" algn="l">
              <a:buFont typeface="Arial" panose="020B0604020202020204" pitchFamily="34" charset="0"/>
              <a:buChar char="•"/>
            </a:pPr>
            <a:endParaRPr lang="en-US" sz="2400" dirty="0">
              <a:solidFill>
                <a:schemeClr val="tx1"/>
              </a:solidFill>
            </a:endParaRPr>
          </a:p>
        </p:txBody>
      </p:sp>
      <p:sp>
        <p:nvSpPr>
          <p:cNvPr id="10" name="Content Placeholder 9">
            <a:extLst>
              <a:ext uri="{FF2B5EF4-FFF2-40B4-BE49-F238E27FC236}">
                <a16:creationId xmlns:a16="http://schemas.microsoft.com/office/drawing/2014/main" id="{E2313DAE-025C-4697-A24B-3C5E187854FA}"/>
              </a:ext>
            </a:extLst>
          </p:cNvPr>
          <p:cNvSpPr>
            <a:spLocks noGrp="1"/>
          </p:cNvSpPr>
          <p:nvPr>
            <p:ph sz="half" idx="2"/>
          </p:nvPr>
        </p:nvSpPr>
        <p:spPr>
          <a:xfrm>
            <a:off x="3493385" y="1600200"/>
            <a:ext cx="5193415" cy="4525963"/>
          </a:xfrm>
        </p:spPr>
        <p:txBody>
          <a:bodyPr>
            <a:normAutofit lnSpcReduction="10000"/>
          </a:bodyPr>
          <a:lstStyle/>
          <a:p>
            <a:pPr marL="0" lvl="0" indent="0">
              <a:buNone/>
            </a:pPr>
            <a:r>
              <a:rPr lang="en-US" sz="2400" dirty="0">
                <a:solidFill>
                  <a:prstClr val="black"/>
                </a:solidFill>
              </a:rPr>
              <a:t>Why we are here</a:t>
            </a:r>
          </a:p>
          <a:p>
            <a:pPr marL="457200" lvl="0" indent="-457200">
              <a:buFont typeface="Arial" panose="020B0604020202020204" pitchFamily="34" charset="0"/>
              <a:buChar char="•"/>
            </a:pPr>
            <a:r>
              <a:rPr lang="en-US" sz="2400" dirty="0">
                <a:solidFill>
                  <a:prstClr val="black"/>
                </a:solidFill>
              </a:rPr>
              <a:t>Share information on the Care Act</a:t>
            </a:r>
          </a:p>
          <a:p>
            <a:pPr marL="914400" lvl="1" indent="-457200">
              <a:buFont typeface="Arial" panose="020B0604020202020204" pitchFamily="34" charset="0"/>
              <a:buChar char="•"/>
            </a:pPr>
            <a:r>
              <a:rPr lang="en-US" dirty="0">
                <a:solidFill>
                  <a:prstClr val="black"/>
                </a:solidFill>
              </a:rPr>
              <a:t>Mental Capacity Act</a:t>
            </a:r>
          </a:p>
          <a:p>
            <a:pPr marL="914400" lvl="1" indent="-457200">
              <a:buFont typeface="Arial" panose="020B0604020202020204" pitchFamily="34" charset="0"/>
              <a:buChar char="•"/>
            </a:pPr>
            <a:r>
              <a:rPr lang="en-US" dirty="0">
                <a:solidFill>
                  <a:prstClr val="black"/>
                </a:solidFill>
              </a:rPr>
              <a:t>Best Interest Decisions</a:t>
            </a:r>
          </a:p>
          <a:p>
            <a:pPr lvl="1"/>
            <a:endParaRPr lang="en-US" dirty="0">
              <a:solidFill>
                <a:prstClr val="black"/>
              </a:solidFill>
            </a:endParaRPr>
          </a:p>
          <a:p>
            <a:pPr marL="457200" lvl="0" indent="-457200">
              <a:buFont typeface="Arial" panose="020B0604020202020204" pitchFamily="34" charset="0"/>
              <a:buChar char="•"/>
            </a:pPr>
            <a:r>
              <a:rPr lang="en-US" sz="2400" dirty="0">
                <a:solidFill>
                  <a:prstClr val="black"/>
                </a:solidFill>
              </a:rPr>
              <a:t>What we have learned from Reviews</a:t>
            </a:r>
          </a:p>
          <a:p>
            <a:pPr marL="0" lvl="0" indent="0">
              <a:buNone/>
            </a:pPr>
            <a:endParaRPr lang="en-US" sz="2400" dirty="0">
              <a:solidFill>
                <a:prstClr val="black"/>
              </a:solidFill>
            </a:endParaRPr>
          </a:p>
          <a:p>
            <a:pPr marL="457200" lvl="0" indent="-457200">
              <a:buFont typeface="Arial" panose="020B0604020202020204" pitchFamily="34" charset="0"/>
              <a:buChar char="•"/>
            </a:pPr>
            <a:r>
              <a:rPr lang="en-US" sz="2400" dirty="0">
                <a:solidFill>
                  <a:prstClr val="black"/>
                </a:solidFill>
              </a:rPr>
              <a:t>Hear about your experience</a:t>
            </a:r>
          </a:p>
          <a:p>
            <a:pPr marL="457200" lvl="0" indent="-457200">
              <a:buFont typeface="Arial" panose="020B0604020202020204" pitchFamily="34" charset="0"/>
              <a:buChar char="•"/>
            </a:pPr>
            <a:endParaRPr lang="en-US" sz="2400" dirty="0">
              <a:solidFill>
                <a:prstClr val="black"/>
              </a:solidFill>
            </a:endParaRPr>
          </a:p>
          <a:p>
            <a:pPr marL="457200" lvl="0" indent="-457200">
              <a:buFont typeface="Arial" panose="020B0604020202020204" pitchFamily="34" charset="0"/>
              <a:buChar char="•"/>
            </a:pPr>
            <a:r>
              <a:rPr lang="en-US" sz="2400" dirty="0">
                <a:solidFill>
                  <a:prstClr val="black"/>
                </a:solidFill>
              </a:rPr>
              <a:t>Work together to look at how we might make things better</a:t>
            </a:r>
            <a:endParaRPr lang="en-GB" dirty="0"/>
          </a:p>
        </p:txBody>
      </p:sp>
      <p:pic>
        <p:nvPicPr>
          <p:cNvPr id="2" name="Picture 1">
            <a:extLst>
              <a:ext uri="{FF2B5EF4-FFF2-40B4-BE49-F238E27FC236}">
                <a16:creationId xmlns:a16="http://schemas.microsoft.com/office/drawing/2014/main" id="{0302B230-9CED-455B-A787-B5B26DC2073E}"/>
              </a:ext>
            </a:extLst>
          </p:cNvPr>
          <p:cNvPicPr>
            <a:picLocks noChangeAspect="1"/>
          </p:cNvPicPr>
          <p:nvPr/>
        </p:nvPicPr>
        <p:blipFill>
          <a:blip r:embed="rId3"/>
          <a:stretch>
            <a:fillRect/>
          </a:stretch>
        </p:blipFill>
        <p:spPr>
          <a:xfrm>
            <a:off x="1481895" y="1377798"/>
            <a:ext cx="1143776" cy="1582109"/>
          </a:xfrm>
          <a:prstGeom prst="rect">
            <a:avLst/>
          </a:prstGeom>
        </p:spPr>
      </p:pic>
      <p:pic>
        <p:nvPicPr>
          <p:cNvPr id="3" name="Picture 2">
            <a:extLst>
              <a:ext uri="{FF2B5EF4-FFF2-40B4-BE49-F238E27FC236}">
                <a16:creationId xmlns:a16="http://schemas.microsoft.com/office/drawing/2014/main" id="{D9D26A35-E2D4-4510-992C-1162C0F1AC5D}"/>
              </a:ext>
            </a:extLst>
          </p:cNvPr>
          <p:cNvPicPr>
            <a:picLocks noChangeAspect="1"/>
          </p:cNvPicPr>
          <p:nvPr/>
        </p:nvPicPr>
        <p:blipFill>
          <a:blip r:embed="rId4"/>
          <a:stretch>
            <a:fillRect/>
          </a:stretch>
        </p:blipFill>
        <p:spPr>
          <a:xfrm>
            <a:off x="1368755" y="3170631"/>
            <a:ext cx="1256916" cy="1634642"/>
          </a:xfrm>
          <a:prstGeom prst="rect">
            <a:avLst/>
          </a:prstGeom>
        </p:spPr>
      </p:pic>
      <p:pic>
        <p:nvPicPr>
          <p:cNvPr id="7" name="Picture 6">
            <a:extLst>
              <a:ext uri="{FF2B5EF4-FFF2-40B4-BE49-F238E27FC236}">
                <a16:creationId xmlns:a16="http://schemas.microsoft.com/office/drawing/2014/main" id="{848721F3-4391-466A-81AA-F49DB1FC980B}"/>
              </a:ext>
            </a:extLst>
          </p:cNvPr>
          <p:cNvPicPr>
            <a:picLocks noChangeAspect="1"/>
          </p:cNvPicPr>
          <p:nvPr/>
        </p:nvPicPr>
        <p:blipFill>
          <a:blip r:embed="rId5"/>
          <a:stretch>
            <a:fillRect/>
          </a:stretch>
        </p:blipFill>
        <p:spPr>
          <a:xfrm>
            <a:off x="825210" y="4885440"/>
            <a:ext cx="2170595" cy="1642881"/>
          </a:xfrm>
          <a:prstGeom prst="rect">
            <a:avLst/>
          </a:prstGeom>
        </p:spPr>
      </p:pic>
    </p:spTree>
    <p:extLst>
      <p:ext uri="{BB962C8B-B14F-4D97-AF65-F5344CB8AC3E}">
        <p14:creationId xmlns:p14="http://schemas.microsoft.com/office/powerpoint/2010/main" val="3990127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a:xfrm>
            <a:off x="457200" y="274638"/>
            <a:ext cx="7315200" cy="1143000"/>
          </a:xfrm>
        </p:spPr>
        <p:txBody>
          <a:bodyPr>
            <a:normAutofit fontScale="90000"/>
          </a:bodyPr>
          <a:lstStyle/>
          <a:p>
            <a:r>
              <a:rPr lang="en-US" dirty="0"/>
              <a:t>What have we learned from reviews?</a:t>
            </a:r>
            <a:endParaRPr lang="en-GB" dirty="0"/>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r>
              <a:rPr lang="en-US" sz="3000" dirty="0">
                <a:solidFill>
                  <a:schemeClr val="tx1"/>
                </a:solidFill>
              </a:rPr>
              <a:t>Text</a:t>
            </a:r>
          </a:p>
        </p:txBody>
      </p:sp>
      <p:pic>
        <p:nvPicPr>
          <p:cNvPr id="3" name="Picture 2">
            <a:extLst>
              <a:ext uri="{FF2B5EF4-FFF2-40B4-BE49-F238E27FC236}">
                <a16:creationId xmlns:a16="http://schemas.microsoft.com/office/drawing/2014/main" id="{96A316D6-D3F1-46BB-928A-31DA149D4B92}"/>
              </a:ext>
            </a:extLst>
          </p:cNvPr>
          <p:cNvPicPr>
            <a:picLocks noChangeAspect="1"/>
          </p:cNvPicPr>
          <p:nvPr/>
        </p:nvPicPr>
        <p:blipFill>
          <a:blip r:embed="rId3"/>
          <a:stretch>
            <a:fillRect/>
          </a:stretch>
        </p:blipFill>
        <p:spPr>
          <a:xfrm>
            <a:off x="976537" y="4519180"/>
            <a:ext cx="2219635" cy="1606983"/>
          </a:xfrm>
          <a:prstGeom prst="rect">
            <a:avLst/>
          </a:prstGeom>
        </p:spPr>
      </p:pic>
      <p:pic>
        <p:nvPicPr>
          <p:cNvPr id="7" name="Picture 6">
            <a:extLst>
              <a:ext uri="{FF2B5EF4-FFF2-40B4-BE49-F238E27FC236}">
                <a16:creationId xmlns:a16="http://schemas.microsoft.com/office/drawing/2014/main" id="{9FBC3901-F463-42EE-8019-F32C59A2F2E5}"/>
              </a:ext>
            </a:extLst>
          </p:cNvPr>
          <p:cNvPicPr>
            <a:picLocks noChangeAspect="1"/>
          </p:cNvPicPr>
          <p:nvPr/>
        </p:nvPicPr>
        <p:blipFill>
          <a:blip r:embed="rId4"/>
          <a:stretch>
            <a:fillRect/>
          </a:stretch>
        </p:blipFill>
        <p:spPr>
          <a:xfrm>
            <a:off x="971002" y="1473557"/>
            <a:ext cx="1276528" cy="1324160"/>
          </a:xfrm>
          <a:prstGeom prst="rect">
            <a:avLst/>
          </a:prstGeom>
        </p:spPr>
      </p:pic>
      <p:pic>
        <p:nvPicPr>
          <p:cNvPr id="10" name="Picture 9">
            <a:extLst>
              <a:ext uri="{FF2B5EF4-FFF2-40B4-BE49-F238E27FC236}">
                <a16:creationId xmlns:a16="http://schemas.microsoft.com/office/drawing/2014/main" id="{251927C4-3C9A-4954-8A05-27010B89D42C}"/>
              </a:ext>
            </a:extLst>
          </p:cNvPr>
          <p:cNvPicPr>
            <a:picLocks noChangeAspect="1"/>
          </p:cNvPicPr>
          <p:nvPr/>
        </p:nvPicPr>
        <p:blipFill>
          <a:blip r:embed="rId5"/>
          <a:stretch>
            <a:fillRect/>
          </a:stretch>
        </p:blipFill>
        <p:spPr>
          <a:xfrm>
            <a:off x="1893206" y="1530715"/>
            <a:ext cx="1800476" cy="1267002"/>
          </a:xfrm>
          <a:prstGeom prst="rect">
            <a:avLst/>
          </a:prstGeom>
        </p:spPr>
      </p:pic>
      <p:pic>
        <p:nvPicPr>
          <p:cNvPr id="11" name="Picture 10">
            <a:extLst>
              <a:ext uri="{FF2B5EF4-FFF2-40B4-BE49-F238E27FC236}">
                <a16:creationId xmlns:a16="http://schemas.microsoft.com/office/drawing/2014/main" id="{8C54D8B3-8F0B-4C42-B7C1-A67415DA56D1}"/>
              </a:ext>
            </a:extLst>
          </p:cNvPr>
          <p:cNvPicPr>
            <a:picLocks noChangeAspect="1"/>
          </p:cNvPicPr>
          <p:nvPr/>
        </p:nvPicPr>
        <p:blipFill>
          <a:blip r:embed="rId6"/>
          <a:stretch>
            <a:fillRect/>
          </a:stretch>
        </p:blipFill>
        <p:spPr>
          <a:xfrm>
            <a:off x="1149640" y="3059011"/>
            <a:ext cx="1781424" cy="1514686"/>
          </a:xfrm>
          <a:prstGeom prst="rect">
            <a:avLst/>
          </a:prstGeom>
        </p:spPr>
      </p:pic>
      <p:sp>
        <p:nvSpPr>
          <p:cNvPr id="2" name="Content Placeholder 1">
            <a:extLst>
              <a:ext uri="{FF2B5EF4-FFF2-40B4-BE49-F238E27FC236}">
                <a16:creationId xmlns:a16="http://schemas.microsoft.com/office/drawing/2014/main" id="{CC623F88-9206-46BB-87AD-4E997DA25FBC}"/>
              </a:ext>
            </a:extLst>
          </p:cNvPr>
          <p:cNvSpPr>
            <a:spLocks noGrp="1"/>
          </p:cNvSpPr>
          <p:nvPr>
            <p:ph sz="half" idx="2"/>
          </p:nvPr>
        </p:nvSpPr>
        <p:spPr>
          <a:xfrm>
            <a:off x="3432517" y="1600200"/>
            <a:ext cx="5254284" cy="4525963"/>
          </a:xfrm>
        </p:spPr>
        <p:txBody>
          <a:bodyPr>
            <a:normAutofit fontScale="85000" lnSpcReduction="10000"/>
          </a:bodyPr>
          <a:lstStyle/>
          <a:p>
            <a:r>
              <a:rPr lang="en-GB" dirty="0"/>
              <a:t>Whilst some teams worked well together to plan for peoples best interest, some needed to know more about the Mental Capacity Act and how to make a Best Interest Decision </a:t>
            </a:r>
          </a:p>
          <a:p>
            <a:pPr marL="0" indent="0">
              <a:buNone/>
            </a:pPr>
            <a:endParaRPr lang="en-GB" dirty="0"/>
          </a:p>
          <a:p>
            <a:r>
              <a:rPr lang="en-GB" dirty="0"/>
              <a:t>Especially when peoples lives changed or when  a young person moved into adult services</a:t>
            </a:r>
          </a:p>
          <a:p>
            <a:endParaRPr lang="en-GB" dirty="0"/>
          </a:p>
          <a:p>
            <a:r>
              <a:rPr lang="en-GB" dirty="0"/>
              <a:t>Agencies need to work together more and share information</a:t>
            </a:r>
          </a:p>
          <a:p>
            <a:endParaRPr lang="en-GB" dirty="0"/>
          </a:p>
        </p:txBody>
      </p:sp>
    </p:spTree>
    <p:extLst>
      <p:ext uri="{BB962C8B-B14F-4D97-AF65-F5344CB8AC3E}">
        <p14:creationId xmlns:p14="http://schemas.microsoft.com/office/powerpoint/2010/main" val="4171572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p:txBody>
          <a:bodyPr>
            <a:normAutofit/>
          </a:bodyPr>
          <a:lstStyle/>
          <a:p>
            <a:r>
              <a:rPr lang="en-GB" dirty="0"/>
              <a:t>What we know so far</a:t>
            </a:r>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r>
              <a:rPr lang="en-US" sz="3000" dirty="0">
                <a:solidFill>
                  <a:schemeClr val="tx1"/>
                </a:solidFill>
              </a:rPr>
              <a:t>Text</a:t>
            </a:r>
          </a:p>
        </p:txBody>
      </p:sp>
      <p:sp>
        <p:nvSpPr>
          <p:cNvPr id="3" name="Content Placeholder 2">
            <a:extLst>
              <a:ext uri="{FF2B5EF4-FFF2-40B4-BE49-F238E27FC236}">
                <a16:creationId xmlns:a16="http://schemas.microsoft.com/office/drawing/2014/main" id="{8C2609E2-89E4-471A-B35E-B556E1B6A1EA}"/>
              </a:ext>
            </a:extLst>
          </p:cNvPr>
          <p:cNvSpPr>
            <a:spLocks noGrp="1"/>
          </p:cNvSpPr>
          <p:nvPr>
            <p:ph sz="half" idx="2"/>
          </p:nvPr>
        </p:nvSpPr>
        <p:spPr>
          <a:xfrm>
            <a:off x="2940148" y="1600200"/>
            <a:ext cx="5746652" cy="4525963"/>
          </a:xfrm>
        </p:spPr>
        <p:txBody>
          <a:bodyPr>
            <a:normAutofit lnSpcReduction="10000"/>
          </a:bodyPr>
          <a:lstStyle/>
          <a:p>
            <a:pPr marL="0" indent="0">
              <a:buNone/>
            </a:pPr>
            <a:r>
              <a:rPr lang="en-GB" dirty="0"/>
              <a:t>SARs</a:t>
            </a:r>
          </a:p>
          <a:p>
            <a:r>
              <a:rPr lang="en-GB" dirty="0"/>
              <a:t>David</a:t>
            </a:r>
          </a:p>
          <a:p>
            <a:r>
              <a:rPr lang="en-GB" dirty="0"/>
              <a:t>Karen</a:t>
            </a:r>
          </a:p>
          <a:p>
            <a:r>
              <a:rPr lang="en-GB" dirty="0"/>
              <a:t>Joan, Kate and Laura</a:t>
            </a:r>
          </a:p>
          <a:p>
            <a:pPr marL="0" indent="0">
              <a:buNone/>
            </a:pPr>
            <a:r>
              <a:rPr lang="en-GB" dirty="0" err="1"/>
              <a:t>LeDeR</a:t>
            </a:r>
            <a:endParaRPr lang="en-GB" dirty="0"/>
          </a:p>
          <a:p>
            <a:r>
              <a:rPr lang="en-GB" dirty="0"/>
              <a:t>Miss G</a:t>
            </a:r>
          </a:p>
          <a:p>
            <a:r>
              <a:rPr lang="en-GB" dirty="0"/>
              <a:t>Miss M</a:t>
            </a:r>
          </a:p>
          <a:p>
            <a:r>
              <a:rPr lang="en-GB" dirty="0"/>
              <a:t>Mr S</a:t>
            </a:r>
          </a:p>
          <a:p>
            <a:r>
              <a:rPr lang="en-GB" dirty="0"/>
              <a:t>W</a:t>
            </a:r>
          </a:p>
        </p:txBody>
      </p:sp>
      <p:pic>
        <p:nvPicPr>
          <p:cNvPr id="2" name="Picture 1">
            <a:extLst>
              <a:ext uri="{FF2B5EF4-FFF2-40B4-BE49-F238E27FC236}">
                <a16:creationId xmlns:a16="http://schemas.microsoft.com/office/drawing/2014/main" id="{DC0F036A-A044-4491-99BC-49AE020549EE}"/>
              </a:ext>
            </a:extLst>
          </p:cNvPr>
          <p:cNvPicPr>
            <a:picLocks noChangeAspect="1"/>
          </p:cNvPicPr>
          <p:nvPr/>
        </p:nvPicPr>
        <p:blipFill>
          <a:blip r:embed="rId3"/>
          <a:stretch>
            <a:fillRect/>
          </a:stretch>
        </p:blipFill>
        <p:spPr>
          <a:xfrm>
            <a:off x="1092652" y="1779956"/>
            <a:ext cx="1255885" cy="1633870"/>
          </a:xfrm>
          <a:prstGeom prst="rect">
            <a:avLst/>
          </a:prstGeom>
        </p:spPr>
      </p:pic>
      <p:pic>
        <p:nvPicPr>
          <p:cNvPr id="7" name="Picture 6">
            <a:extLst>
              <a:ext uri="{FF2B5EF4-FFF2-40B4-BE49-F238E27FC236}">
                <a16:creationId xmlns:a16="http://schemas.microsoft.com/office/drawing/2014/main" id="{B7BAB4FD-7C3E-44DE-96AF-2B98566B85B9}"/>
              </a:ext>
            </a:extLst>
          </p:cNvPr>
          <p:cNvPicPr>
            <a:picLocks noChangeAspect="1"/>
          </p:cNvPicPr>
          <p:nvPr/>
        </p:nvPicPr>
        <p:blipFill>
          <a:blip r:embed="rId4"/>
          <a:stretch>
            <a:fillRect/>
          </a:stretch>
        </p:blipFill>
        <p:spPr>
          <a:xfrm>
            <a:off x="721012" y="3893098"/>
            <a:ext cx="2219136" cy="1609483"/>
          </a:xfrm>
          <a:prstGeom prst="rect">
            <a:avLst/>
          </a:prstGeom>
        </p:spPr>
      </p:pic>
    </p:spTree>
    <p:extLst>
      <p:ext uri="{BB962C8B-B14F-4D97-AF65-F5344CB8AC3E}">
        <p14:creationId xmlns:p14="http://schemas.microsoft.com/office/powerpoint/2010/main" val="4288069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p:txBody>
          <a:bodyPr>
            <a:normAutofit/>
          </a:bodyPr>
          <a:lstStyle/>
          <a:p>
            <a:r>
              <a:rPr lang="en-GB" dirty="0"/>
              <a:t>What you have told us so Far</a:t>
            </a:r>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r>
              <a:rPr lang="en-US" sz="3000" dirty="0">
                <a:solidFill>
                  <a:schemeClr val="tx1"/>
                </a:solidFill>
              </a:rPr>
              <a:t>Text</a:t>
            </a:r>
          </a:p>
        </p:txBody>
      </p:sp>
      <p:sp>
        <p:nvSpPr>
          <p:cNvPr id="3" name="Content Placeholder 2">
            <a:extLst>
              <a:ext uri="{FF2B5EF4-FFF2-40B4-BE49-F238E27FC236}">
                <a16:creationId xmlns:a16="http://schemas.microsoft.com/office/drawing/2014/main" id="{8C2609E2-89E4-471A-B35E-B556E1B6A1EA}"/>
              </a:ext>
            </a:extLst>
          </p:cNvPr>
          <p:cNvSpPr>
            <a:spLocks noGrp="1"/>
          </p:cNvSpPr>
          <p:nvPr>
            <p:ph sz="half" idx="2"/>
          </p:nvPr>
        </p:nvSpPr>
        <p:spPr>
          <a:xfrm>
            <a:off x="2940148" y="1600200"/>
            <a:ext cx="5746652" cy="4525963"/>
          </a:xfrm>
        </p:spPr>
        <p:txBody>
          <a:bodyPr>
            <a:normAutofit/>
          </a:bodyPr>
          <a:lstStyle/>
          <a:p>
            <a:pPr marL="0" indent="0">
              <a:buNone/>
            </a:pPr>
            <a:r>
              <a:rPr lang="en-GB" dirty="0"/>
              <a:t> </a:t>
            </a:r>
          </a:p>
        </p:txBody>
      </p:sp>
      <p:pic>
        <p:nvPicPr>
          <p:cNvPr id="7" name="Picture 6">
            <a:extLst>
              <a:ext uri="{FF2B5EF4-FFF2-40B4-BE49-F238E27FC236}">
                <a16:creationId xmlns:a16="http://schemas.microsoft.com/office/drawing/2014/main" id="{B7F571C1-2913-4EA2-B314-B82051B209D0}"/>
              </a:ext>
            </a:extLst>
          </p:cNvPr>
          <p:cNvPicPr>
            <a:picLocks noChangeAspect="1"/>
          </p:cNvPicPr>
          <p:nvPr/>
        </p:nvPicPr>
        <p:blipFill>
          <a:blip r:embed="rId3"/>
          <a:stretch>
            <a:fillRect/>
          </a:stretch>
        </p:blipFill>
        <p:spPr>
          <a:xfrm>
            <a:off x="2978590" y="2229416"/>
            <a:ext cx="3186820" cy="2399168"/>
          </a:xfrm>
          <a:prstGeom prst="rect">
            <a:avLst/>
          </a:prstGeom>
        </p:spPr>
      </p:pic>
    </p:spTree>
    <p:extLst>
      <p:ext uri="{BB962C8B-B14F-4D97-AF65-F5344CB8AC3E}">
        <p14:creationId xmlns:p14="http://schemas.microsoft.com/office/powerpoint/2010/main" val="769148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a:xfrm>
            <a:off x="457200" y="274638"/>
            <a:ext cx="7631723" cy="1133475"/>
          </a:xfrm>
        </p:spPr>
        <p:txBody>
          <a:bodyPr>
            <a:normAutofit/>
          </a:bodyPr>
          <a:lstStyle/>
          <a:p>
            <a:r>
              <a:rPr lang="en-US" dirty="0"/>
              <a:t>What would you like to tell us?</a:t>
            </a:r>
            <a:endParaRPr lang="en-GB" dirty="0"/>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r>
              <a:rPr lang="en-US" sz="3000" dirty="0">
                <a:solidFill>
                  <a:schemeClr val="tx1"/>
                </a:solidFill>
              </a:rPr>
              <a:t>Text</a:t>
            </a:r>
          </a:p>
        </p:txBody>
      </p:sp>
      <p:sp>
        <p:nvSpPr>
          <p:cNvPr id="2" name="Content Placeholder 1">
            <a:extLst>
              <a:ext uri="{FF2B5EF4-FFF2-40B4-BE49-F238E27FC236}">
                <a16:creationId xmlns:a16="http://schemas.microsoft.com/office/drawing/2014/main" id="{82156345-52A0-4109-A04D-F7DDA3D10D44}"/>
              </a:ext>
            </a:extLst>
          </p:cNvPr>
          <p:cNvSpPr>
            <a:spLocks noGrp="1"/>
          </p:cNvSpPr>
          <p:nvPr>
            <p:ph sz="half" idx="2"/>
          </p:nvPr>
        </p:nvSpPr>
        <p:spPr>
          <a:xfrm>
            <a:off x="3727938" y="1600201"/>
            <a:ext cx="4958862" cy="4055012"/>
          </a:xfrm>
        </p:spPr>
        <p:txBody>
          <a:bodyPr>
            <a:normAutofit fontScale="92500" lnSpcReduction="10000"/>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Have had any experience like this that you would like to share?</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What happened? </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Did anyone help you with this, who and how? </a:t>
            </a:r>
          </a:p>
          <a:p>
            <a:endParaRPr lang="en-GB" dirty="0"/>
          </a:p>
        </p:txBody>
      </p:sp>
      <p:pic>
        <p:nvPicPr>
          <p:cNvPr id="10" name="Picture 9">
            <a:extLst>
              <a:ext uri="{FF2B5EF4-FFF2-40B4-BE49-F238E27FC236}">
                <a16:creationId xmlns:a16="http://schemas.microsoft.com/office/drawing/2014/main" id="{16AB73C6-AEFE-41F6-9F6D-29F7C5D9EF3E}"/>
              </a:ext>
            </a:extLst>
          </p:cNvPr>
          <p:cNvPicPr>
            <a:picLocks noChangeAspect="1"/>
          </p:cNvPicPr>
          <p:nvPr/>
        </p:nvPicPr>
        <p:blipFill>
          <a:blip r:embed="rId3"/>
          <a:stretch>
            <a:fillRect/>
          </a:stretch>
        </p:blipFill>
        <p:spPr>
          <a:xfrm>
            <a:off x="656597" y="2250906"/>
            <a:ext cx="2624882" cy="1976118"/>
          </a:xfrm>
          <a:prstGeom prst="rect">
            <a:avLst/>
          </a:prstGeom>
        </p:spPr>
      </p:pic>
    </p:spTree>
    <p:extLst>
      <p:ext uri="{BB962C8B-B14F-4D97-AF65-F5344CB8AC3E}">
        <p14:creationId xmlns:p14="http://schemas.microsoft.com/office/powerpoint/2010/main" val="3849837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ctrTitle"/>
          </p:nvPr>
        </p:nvSpPr>
        <p:spPr>
          <a:xfrm>
            <a:off x="1054735" y="244323"/>
            <a:ext cx="7772400" cy="1470025"/>
          </a:xfrm>
        </p:spPr>
        <p:txBody>
          <a:bodyPr>
            <a:normAutofit/>
          </a:bodyPr>
          <a:lstStyle/>
          <a:p>
            <a:r>
              <a:rPr lang="en-US" dirty="0"/>
              <a:t>Lunch</a:t>
            </a:r>
            <a:endParaRPr lang="en-GB" dirty="0"/>
          </a:p>
        </p:txBody>
      </p:sp>
      <p:sp>
        <p:nvSpPr>
          <p:cNvPr id="9" name="Content Placeholder 2"/>
          <p:cNvSpPr>
            <a:spLocks noGrp="1"/>
          </p:cNvSpPr>
          <p:nvPr>
            <p:ph type="subTitle" idx="1"/>
          </p:nvPr>
        </p:nvSpPr>
        <p:spPr>
          <a:xfrm>
            <a:off x="1054735" y="1565753"/>
            <a:ext cx="7772400" cy="4073047"/>
          </a:xfrm>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algn="l"/>
            <a:endParaRPr lang="en-US" sz="3000" dirty="0">
              <a:solidFill>
                <a:schemeClr val="tx1"/>
              </a:solidFill>
            </a:endParaRPr>
          </a:p>
        </p:txBody>
      </p:sp>
      <p:pic>
        <p:nvPicPr>
          <p:cNvPr id="16" name="Picture 15">
            <a:extLst>
              <a:ext uri="{FF2B5EF4-FFF2-40B4-BE49-F238E27FC236}">
                <a16:creationId xmlns:a16="http://schemas.microsoft.com/office/drawing/2014/main" id="{9623DA6F-B319-424A-88D4-A0A9FA4FE3FA}"/>
              </a:ext>
            </a:extLst>
          </p:cNvPr>
          <p:cNvPicPr>
            <a:picLocks noChangeAspect="1"/>
          </p:cNvPicPr>
          <p:nvPr/>
        </p:nvPicPr>
        <p:blipFill>
          <a:blip r:embed="rId3"/>
          <a:stretch>
            <a:fillRect/>
          </a:stretch>
        </p:blipFill>
        <p:spPr>
          <a:xfrm>
            <a:off x="1907817" y="1468966"/>
            <a:ext cx="5328366" cy="3920068"/>
          </a:xfrm>
          <a:prstGeom prst="rect">
            <a:avLst/>
          </a:prstGeom>
        </p:spPr>
      </p:pic>
    </p:spTree>
    <p:extLst>
      <p:ext uri="{BB962C8B-B14F-4D97-AF65-F5344CB8AC3E}">
        <p14:creationId xmlns:p14="http://schemas.microsoft.com/office/powerpoint/2010/main" val="36698717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ctrTitle"/>
          </p:nvPr>
        </p:nvSpPr>
        <p:spPr>
          <a:xfrm>
            <a:off x="1054735" y="244323"/>
            <a:ext cx="7772400" cy="1470025"/>
          </a:xfrm>
        </p:spPr>
        <p:txBody>
          <a:bodyPr>
            <a:normAutofit/>
          </a:bodyPr>
          <a:lstStyle/>
          <a:p>
            <a:r>
              <a:rPr lang="en-US" dirty="0"/>
              <a:t>Afternoon Workshop</a:t>
            </a:r>
            <a:br>
              <a:rPr lang="en-US" dirty="0"/>
            </a:br>
            <a:r>
              <a:rPr lang="en-US" dirty="0"/>
              <a:t>What can we change?</a:t>
            </a:r>
            <a:endParaRPr lang="en-GB" dirty="0"/>
          </a:p>
        </p:txBody>
      </p:sp>
      <p:sp>
        <p:nvSpPr>
          <p:cNvPr id="9" name="Content Placeholder 2"/>
          <p:cNvSpPr>
            <a:spLocks noGrp="1"/>
          </p:cNvSpPr>
          <p:nvPr>
            <p:ph type="subTitle" idx="1"/>
          </p:nvPr>
        </p:nvSpPr>
        <p:spPr>
          <a:xfrm>
            <a:off x="1054735" y="1565753"/>
            <a:ext cx="7772400" cy="4073047"/>
          </a:xfrm>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algn="l"/>
            <a:endParaRPr lang="en-US" sz="3000" dirty="0">
              <a:solidFill>
                <a:schemeClr val="tx1"/>
              </a:solidFill>
            </a:endParaRPr>
          </a:p>
        </p:txBody>
      </p:sp>
      <p:pic>
        <p:nvPicPr>
          <p:cNvPr id="7" name="Picture 6">
            <a:extLst>
              <a:ext uri="{FF2B5EF4-FFF2-40B4-BE49-F238E27FC236}">
                <a16:creationId xmlns:a16="http://schemas.microsoft.com/office/drawing/2014/main" id="{5386DD3D-1D0F-4C72-91F9-0E38958020D7}"/>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871800" y="2150695"/>
            <a:ext cx="3901440" cy="3901440"/>
          </a:xfrm>
          <a:prstGeom prst="rect">
            <a:avLst/>
          </a:prstGeom>
        </p:spPr>
      </p:pic>
    </p:spTree>
    <p:extLst>
      <p:ext uri="{BB962C8B-B14F-4D97-AF65-F5344CB8AC3E}">
        <p14:creationId xmlns:p14="http://schemas.microsoft.com/office/powerpoint/2010/main" val="2986226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a:xfrm>
            <a:off x="457200" y="274638"/>
            <a:ext cx="7139354" cy="1143000"/>
          </a:xfrm>
        </p:spPr>
        <p:txBody>
          <a:bodyPr>
            <a:normAutofit/>
          </a:bodyPr>
          <a:lstStyle/>
          <a:p>
            <a:r>
              <a:rPr lang="en-GB" dirty="0"/>
              <a:t>What could we change</a:t>
            </a:r>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r>
              <a:rPr lang="en-US" sz="3000" dirty="0">
                <a:solidFill>
                  <a:schemeClr val="tx1"/>
                </a:solidFill>
              </a:rPr>
              <a:t>Text</a:t>
            </a:r>
          </a:p>
        </p:txBody>
      </p:sp>
      <p:sp>
        <p:nvSpPr>
          <p:cNvPr id="3" name="Content Placeholder 2">
            <a:extLst>
              <a:ext uri="{FF2B5EF4-FFF2-40B4-BE49-F238E27FC236}">
                <a16:creationId xmlns:a16="http://schemas.microsoft.com/office/drawing/2014/main" id="{8C2609E2-89E4-471A-B35E-B556E1B6A1EA}"/>
              </a:ext>
            </a:extLst>
          </p:cNvPr>
          <p:cNvSpPr>
            <a:spLocks noGrp="1"/>
          </p:cNvSpPr>
          <p:nvPr>
            <p:ph sz="half" idx="2"/>
          </p:nvPr>
        </p:nvSpPr>
        <p:spPr/>
        <p:txBody>
          <a:bodyPr>
            <a:normAutofit/>
          </a:bodyPr>
          <a:lstStyle/>
          <a:p>
            <a:pPr marL="0" indent="0">
              <a:buNone/>
            </a:pPr>
            <a:r>
              <a:rPr lang="en-GB" dirty="0"/>
              <a:t> </a:t>
            </a:r>
          </a:p>
        </p:txBody>
      </p:sp>
      <p:sp>
        <p:nvSpPr>
          <p:cNvPr id="12" name="Rectangle 11">
            <a:extLst>
              <a:ext uri="{FF2B5EF4-FFF2-40B4-BE49-F238E27FC236}">
                <a16:creationId xmlns:a16="http://schemas.microsoft.com/office/drawing/2014/main" id="{91822C2D-F004-4BAA-BAA0-CFFA20D7E4D1}"/>
              </a:ext>
            </a:extLst>
          </p:cNvPr>
          <p:cNvSpPr/>
          <p:nvPr/>
        </p:nvSpPr>
        <p:spPr>
          <a:xfrm>
            <a:off x="2976679" y="1692503"/>
            <a:ext cx="5324919" cy="4524315"/>
          </a:xfrm>
          <a:prstGeom prst="rect">
            <a:avLst/>
          </a:prstGeom>
        </p:spPr>
        <p:txBody>
          <a:bodyPr wrap="square">
            <a:spAutoFit/>
          </a:bodyPr>
          <a:lstStyle/>
          <a:p>
            <a:pPr marL="342900" indent="-342900">
              <a:buFont typeface="Arial" panose="020B0604020202020204" pitchFamily="34" charset="0"/>
              <a:buChar char="•"/>
            </a:pPr>
            <a:r>
              <a:rPr lang="en-US" sz="2400" dirty="0"/>
              <a:t>What help do you need?</a:t>
            </a:r>
          </a:p>
          <a:p>
            <a:r>
              <a:rPr lang="en-US" sz="2400" dirty="0"/>
              <a:t>And who can help you with these things?</a:t>
            </a:r>
          </a:p>
          <a:p>
            <a:endParaRPr lang="en-US" sz="2400" dirty="0"/>
          </a:p>
          <a:p>
            <a:pPr marL="342900" indent="-342900">
              <a:buFont typeface="Arial" panose="020B0604020202020204" pitchFamily="34" charset="0"/>
              <a:buChar char="•"/>
            </a:pPr>
            <a:r>
              <a:rPr lang="en-US" sz="2400" dirty="0"/>
              <a:t>What’s difficult for you?</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How do you like to be supported or </a:t>
            </a:r>
          </a:p>
          <a:p>
            <a:pPr marL="342900" indent="-342900">
              <a:buFont typeface="Arial" panose="020B0604020202020204" pitchFamily="34" charset="0"/>
              <a:buChar char="•"/>
            </a:pPr>
            <a:r>
              <a:rPr lang="en-US" sz="2400" dirty="0"/>
              <a:t>helped?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What make a  person easy to talk to ? </a:t>
            </a:r>
          </a:p>
          <a:p>
            <a:endParaRPr lang="en-US" sz="2400" dirty="0"/>
          </a:p>
          <a:p>
            <a:pPr marL="342900" indent="-342900">
              <a:buFont typeface="Arial" panose="020B0604020202020204" pitchFamily="34" charset="0"/>
              <a:buChar char="•"/>
            </a:pPr>
            <a:r>
              <a:rPr lang="en-US" sz="2400" dirty="0"/>
              <a:t>Who can help you make difficult decisions ?</a:t>
            </a:r>
          </a:p>
        </p:txBody>
      </p:sp>
      <p:pic>
        <p:nvPicPr>
          <p:cNvPr id="13" name="Picture 12">
            <a:extLst>
              <a:ext uri="{FF2B5EF4-FFF2-40B4-BE49-F238E27FC236}">
                <a16:creationId xmlns:a16="http://schemas.microsoft.com/office/drawing/2014/main" id="{497B9C9A-92CC-4687-93F0-7FD55318B7E1}"/>
              </a:ext>
            </a:extLst>
          </p:cNvPr>
          <p:cNvPicPr>
            <a:picLocks noChangeAspect="1"/>
          </p:cNvPicPr>
          <p:nvPr/>
        </p:nvPicPr>
        <p:blipFill>
          <a:blip r:embed="rId3"/>
          <a:stretch>
            <a:fillRect/>
          </a:stretch>
        </p:blipFill>
        <p:spPr>
          <a:xfrm>
            <a:off x="583798" y="2698481"/>
            <a:ext cx="2316681" cy="2304488"/>
          </a:xfrm>
          <a:prstGeom prst="rect">
            <a:avLst/>
          </a:prstGeom>
        </p:spPr>
      </p:pic>
    </p:spTree>
    <p:extLst>
      <p:ext uri="{BB962C8B-B14F-4D97-AF65-F5344CB8AC3E}">
        <p14:creationId xmlns:p14="http://schemas.microsoft.com/office/powerpoint/2010/main" val="4136473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p:txBody>
          <a:bodyPr>
            <a:normAutofit/>
          </a:bodyPr>
          <a:lstStyle/>
          <a:p>
            <a:r>
              <a:rPr lang="en-US" dirty="0"/>
              <a:t>What we will do after today</a:t>
            </a:r>
            <a:endParaRPr lang="en-GB" dirty="0"/>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r>
              <a:rPr lang="en-US" sz="3000" dirty="0">
                <a:solidFill>
                  <a:schemeClr val="tx1"/>
                </a:solidFill>
              </a:rPr>
              <a:t>Text</a:t>
            </a:r>
          </a:p>
        </p:txBody>
      </p:sp>
      <p:sp>
        <p:nvSpPr>
          <p:cNvPr id="2" name="Content Placeholder 1">
            <a:extLst>
              <a:ext uri="{FF2B5EF4-FFF2-40B4-BE49-F238E27FC236}">
                <a16:creationId xmlns:a16="http://schemas.microsoft.com/office/drawing/2014/main" id="{7A586864-6F4A-4835-BD34-A9C18F32CC3A}"/>
              </a:ext>
            </a:extLst>
          </p:cNvPr>
          <p:cNvSpPr>
            <a:spLocks noGrp="1"/>
          </p:cNvSpPr>
          <p:nvPr>
            <p:ph sz="half" idx="2"/>
          </p:nvPr>
        </p:nvSpPr>
        <p:spPr>
          <a:xfrm>
            <a:off x="3826412" y="1600200"/>
            <a:ext cx="4860388" cy="4525963"/>
          </a:xfrm>
        </p:spPr>
        <p:txBody>
          <a:bodyPr/>
          <a:lstStyle/>
          <a:p>
            <a:r>
              <a:rPr lang="en-GB" dirty="0"/>
              <a:t>Share what you have told us and the ideas we have had with Health and Social Care providers and our members</a:t>
            </a:r>
          </a:p>
          <a:p>
            <a:endParaRPr lang="en-GB" dirty="0"/>
          </a:p>
          <a:p>
            <a:r>
              <a:rPr lang="en-GB" dirty="0"/>
              <a:t>Come back and tell you what they are going to do with this</a:t>
            </a:r>
          </a:p>
        </p:txBody>
      </p:sp>
      <p:pic>
        <p:nvPicPr>
          <p:cNvPr id="10" name="Picture 9">
            <a:extLst>
              <a:ext uri="{FF2B5EF4-FFF2-40B4-BE49-F238E27FC236}">
                <a16:creationId xmlns:a16="http://schemas.microsoft.com/office/drawing/2014/main" id="{527674F5-F757-4B2F-9737-9471B9E6813D}"/>
              </a:ext>
            </a:extLst>
          </p:cNvPr>
          <p:cNvPicPr>
            <a:picLocks noChangeAspect="1"/>
          </p:cNvPicPr>
          <p:nvPr/>
        </p:nvPicPr>
        <p:blipFill>
          <a:blip r:embed="rId3"/>
          <a:stretch>
            <a:fillRect/>
          </a:stretch>
        </p:blipFill>
        <p:spPr>
          <a:xfrm>
            <a:off x="661699" y="1447953"/>
            <a:ext cx="2316681" cy="2304488"/>
          </a:xfrm>
          <a:prstGeom prst="rect">
            <a:avLst/>
          </a:prstGeom>
        </p:spPr>
      </p:pic>
      <p:pic>
        <p:nvPicPr>
          <p:cNvPr id="11" name="Picture 10">
            <a:extLst>
              <a:ext uri="{FF2B5EF4-FFF2-40B4-BE49-F238E27FC236}">
                <a16:creationId xmlns:a16="http://schemas.microsoft.com/office/drawing/2014/main" id="{2B7C077D-61A8-4078-A65C-9D5AD13C1460}"/>
              </a:ext>
            </a:extLst>
          </p:cNvPr>
          <p:cNvPicPr>
            <a:picLocks noChangeAspect="1"/>
          </p:cNvPicPr>
          <p:nvPr/>
        </p:nvPicPr>
        <p:blipFill>
          <a:blip r:embed="rId4"/>
          <a:stretch>
            <a:fillRect/>
          </a:stretch>
        </p:blipFill>
        <p:spPr>
          <a:xfrm>
            <a:off x="807268" y="4135810"/>
            <a:ext cx="2219635" cy="1606983"/>
          </a:xfrm>
          <a:prstGeom prst="rect">
            <a:avLst/>
          </a:prstGeom>
        </p:spPr>
      </p:pic>
    </p:spTree>
    <p:extLst>
      <p:ext uri="{BB962C8B-B14F-4D97-AF65-F5344CB8AC3E}">
        <p14:creationId xmlns:p14="http://schemas.microsoft.com/office/powerpoint/2010/main" val="1597870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ctrTitle"/>
          </p:nvPr>
        </p:nvSpPr>
        <p:spPr>
          <a:xfrm>
            <a:off x="1054735" y="244323"/>
            <a:ext cx="7772400" cy="1470025"/>
          </a:xfrm>
        </p:spPr>
        <p:txBody>
          <a:bodyPr>
            <a:normAutofit/>
          </a:bodyPr>
          <a:lstStyle/>
          <a:p>
            <a:endParaRPr lang="en-GB" dirty="0"/>
          </a:p>
        </p:txBody>
      </p:sp>
      <p:sp>
        <p:nvSpPr>
          <p:cNvPr id="9" name="Content Placeholder 2"/>
          <p:cNvSpPr>
            <a:spLocks noGrp="1"/>
          </p:cNvSpPr>
          <p:nvPr>
            <p:ph type="subTitle" idx="1"/>
          </p:nvPr>
        </p:nvSpPr>
        <p:spPr>
          <a:xfrm>
            <a:off x="1054735" y="1565753"/>
            <a:ext cx="7772400" cy="4073047"/>
          </a:xfrm>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algn="l"/>
            <a:endParaRPr lang="en-US" sz="3000" dirty="0">
              <a:solidFill>
                <a:schemeClr val="tx1"/>
              </a:solidFill>
            </a:endParaRPr>
          </a:p>
        </p:txBody>
      </p:sp>
      <p:pic>
        <p:nvPicPr>
          <p:cNvPr id="10" name="Picture 2" descr="C:\Users\sjones14\AppData\Local\Microsoft\Windows\Temporary Internet Files\Content.IE5\PVYJWH27\moment-of-silence[1].jpg">
            <a:extLst>
              <a:ext uri="{FF2B5EF4-FFF2-40B4-BE49-F238E27FC236}">
                <a16:creationId xmlns:a16="http://schemas.microsoft.com/office/drawing/2014/main" id="{EC9CF421-B2A4-4531-BB6E-C45993D556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325" y="2138362"/>
            <a:ext cx="5467350"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8076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9" name="Content Placeholder 2"/>
          <p:cNvSpPr>
            <a:spLocks noGrp="1"/>
          </p:cNvSpPr>
          <p:nvPr>
            <p:ph type="subTitle" idx="1"/>
          </p:nvPr>
        </p:nvSpPr>
        <p:spPr>
          <a:xfrm>
            <a:off x="1054735" y="1565753"/>
            <a:ext cx="7772400" cy="4073047"/>
          </a:xfrm>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algn="l"/>
            <a:endParaRPr lang="en-US" sz="3000" dirty="0">
              <a:solidFill>
                <a:schemeClr val="tx1"/>
              </a:solidFill>
            </a:endParaRPr>
          </a:p>
        </p:txBody>
      </p:sp>
      <p:pic>
        <p:nvPicPr>
          <p:cNvPr id="11" name="Picture 2" descr="C:\Users\sjones14\AppData\Local\Microsoft\Windows\Temporary Internet Files\Content.IE5\8HJ5R6JC\Thank-you-pinned-note[1].png">
            <a:extLst>
              <a:ext uri="{FF2B5EF4-FFF2-40B4-BE49-F238E27FC236}">
                <a16:creationId xmlns:a16="http://schemas.microsoft.com/office/drawing/2014/main" id="{1762F42B-17E4-4DA2-9C4B-65F185D86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057" y="2084016"/>
            <a:ext cx="3036519" cy="303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303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p:txBody>
          <a:bodyPr>
            <a:normAutofit/>
          </a:bodyPr>
          <a:lstStyle/>
          <a:p>
            <a:r>
              <a:rPr lang="en-US" dirty="0"/>
              <a:t>What we will do</a:t>
            </a:r>
            <a:endParaRPr lang="en-GB" dirty="0"/>
          </a:p>
        </p:txBody>
      </p:sp>
      <p:sp>
        <p:nvSpPr>
          <p:cNvPr id="10" name="Content Placeholder 9">
            <a:extLst>
              <a:ext uri="{FF2B5EF4-FFF2-40B4-BE49-F238E27FC236}">
                <a16:creationId xmlns:a16="http://schemas.microsoft.com/office/drawing/2014/main" id="{E2313DAE-025C-4697-A24B-3C5E187854FA}"/>
              </a:ext>
            </a:extLst>
          </p:cNvPr>
          <p:cNvSpPr>
            <a:spLocks noGrp="1"/>
          </p:cNvSpPr>
          <p:nvPr>
            <p:ph sz="half" idx="2"/>
          </p:nvPr>
        </p:nvSpPr>
        <p:spPr>
          <a:xfrm>
            <a:off x="3493385" y="1600200"/>
            <a:ext cx="5193415" cy="4525963"/>
          </a:xfrm>
        </p:spPr>
        <p:txBody>
          <a:bodyPr>
            <a:normAutofit lnSpcReduction="10000"/>
          </a:bodyPr>
          <a:lstStyle/>
          <a:p>
            <a:pPr marL="0" lvl="0" indent="0">
              <a:buNone/>
            </a:pPr>
            <a:r>
              <a:rPr lang="en-US" sz="2400" dirty="0">
                <a:solidFill>
                  <a:prstClr val="black"/>
                </a:solidFill>
              </a:rPr>
              <a:t> We will listen carefully to :</a:t>
            </a:r>
          </a:p>
          <a:p>
            <a:r>
              <a:rPr lang="en-US" sz="2400" dirty="0">
                <a:solidFill>
                  <a:prstClr val="black"/>
                </a:solidFill>
              </a:rPr>
              <a:t> what you tell us about your experiences </a:t>
            </a:r>
          </a:p>
          <a:p>
            <a:r>
              <a:rPr lang="en-US" sz="2400" dirty="0">
                <a:solidFill>
                  <a:prstClr val="black"/>
                </a:solidFill>
              </a:rPr>
              <a:t>The ideas  we all have on how to make things better </a:t>
            </a:r>
          </a:p>
          <a:p>
            <a:endParaRPr lang="en-US" sz="2400" dirty="0">
              <a:solidFill>
                <a:prstClr val="black"/>
              </a:solidFill>
            </a:endParaRPr>
          </a:p>
          <a:p>
            <a:pPr marL="0" indent="0">
              <a:buNone/>
            </a:pPr>
            <a:r>
              <a:rPr lang="en-US" sz="2400" dirty="0">
                <a:solidFill>
                  <a:prstClr val="black"/>
                </a:solidFill>
              </a:rPr>
              <a:t>We will take these back  and share with members of our Boards so</a:t>
            </a:r>
          </a:p>
          <a:p>
            <a:r>
              <a:rPr lang="en-US" sz="2400" dirty="0">
                <a:solidFill>
                  <a:prstClr val="black"/>
                </a:solidFill>
              </a:rPr>
              <a:t>They can better understand what it is like for you</a:t>
            </a:r>
          </a:p>
          <a:p>
            <a:r>
              <a:rPr lang="en-US" sz="2400" dirty="0">
                <a:solidFill>
                  <a:prstClr val="black"/>
                </a:solidFill>
              </a:rPr>
              <a:t>Think about what improvements they need to make </a:t>
            </a:r>
          </a:p>
          <a:p>
            <a:pPr marL="0" lvl="0" indent="0">
              <a:buNone/>
            </a:pPr>
            <a:endParaRPr lang="en-US" dirty="0">
              <a:solidFill>
                <a:prstClr val="black"/>
              </a:solidFill>
            </a:endParaRPr>
          </a:p>
        </p:txBody>
      </p:sp>
      <p:pic>
        <p:nvPicPr>
          <p:cNvPr id="20" name="Content Placeholder 19">
            <a:extLst>
              <a:ext uri="{FF2B5EF4-FFF2-40B4-BE49-F238E27FC236}">
                <a16:creationId xmlns:a16="http://schemas.microsoft.com/office/drawing/2014/main" id="{662535F3-B467-4286-B676-03E6967FFA29}"/>
              </a:ext>
            </a:extLst>
          </p:cNvPr>
          <p:cNvPicPr>
            <a:picLocks noGrp="1" noChangeAspect="1"/>
          </p:cNvPicPr>
          <p:nvPr>
            <p:ph sz="half" idx="1"/>
          </p:nvPr>
        </p:nvPicPr>
        <p:blipFill>
          <a:blip r:embed="rId3"/>
          <a:stretch>
            <a:fillRect/>
          </a:stretch>
        </p:blipFill>
        <p:spPr>
          <a:xfrm>
            <a:off x="838833" y="1375435"/>
            <a:ext cx="2197760" cy="2197760"/>
          </a:xfrm>
          <a:prstGeom prst="rect">
            <a:avLst/>
          </a:prstGeom>
        </p:spPr>
      </p:pic>
      <p:pic>
        <p:nvPicPr>
          <p:cNvPr id="21" name="Picture 20">
            <a:extLst>
              <a:ext uri="{FF2B5EF4-FFF2-40B4-BE49-F238E27FC236}">
                <a16:creationId xmlns:a16="http://schemas.microsoft.com/office/drawing/2014/main" id="{5B35AEB4-D51F-4C2C-B893-4AF5680349DC}"/>
              </a:ext>
            </a:extLst>
          </p:cNvPr>
          <p:cNvPicPr>
            <a:picLocks noChangeAspect="1"/>
          </p:cNvPicPr>
          <p:nvPr/>
        </p:nvPicPr>
        <p:blipFill>
          <a:blip r:embed="rId4"/>
          <a:stretch>
            <a:fillRect/>
          </a:stretch>
        </p:blipFill>
        <p:spPr>
          <a:xfrm>
            <a:off x="957833" y="4083076"/>
            <a:ext cx="2170364" cy="1646063"/>
          </a:xfrm>
          <a:prstGeom prst="rect">
            <a:avLst/>
          </a:prstGeom>
        </p:spPr>
      </p:pic>
    </p:spTree>
    <p:extLst>
      <p:ext uri="{BB962C8B-B14F-4D97-AF65-F5344CB8AC3E}">
        <p14:creationId xmlns:p14="http://schemas.microsoft.com/office/powerpoint/2010/main" val="419756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p:txBody>
          <a:bodyPr>
            <a:normAutofit fontScale="90000"/>
          </a:bodyPr>
          <a:lstStyle/>
          <a:p>
            <a:r>
              <a:rPr lang="en-US" dirty="0"/>
              <a:t>What is a </a:t>
            </a:r>
            <a:br>
              <a:rPr lang="en-US" dirty="0"/>
            </a:br>
            <a:r>
              <a:rPr lang="en-US" dirty="0"/>
              <a:t>Safeguarding Adults Board </a:t>
            </a:r>
            <a:br>
              <a:rPr lang="en-US" dirty="0"/>
            </a:br>
            <a:r>
              <a:rPr lang="en-US" dirty="0"/>
              <a:t>(SAB)</a:t>
            </a:r>
            <a:endParaRPr lang="en-GB" dirty="0"/>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p:txBody>
      </p:sp>
      <p:sp>
        <p:nvSpPr>
          <p:cNvPr id="2" name="Content Placeholder 1">
            <a:extLst>
              <a:ext uri="{FF2B5EF4-FFF2-40B4-BE49-F238E27FC236}">
                <a16:creationId xmlns:a16="http://schemas.microsoft.com/office/drawing/2014/main" id="{C26631AA-7D3B-48BA-9EE5-8FA5421D01A8}"/>
              </a:ext>
            </a:extLst>
          </p:cNvPr>
          <p:cNvSpPr>
            <a:spLocks noGrp="1"/>
          </p:cNvSpPr>
          <p:nvPr>
            <p:ph sz="half" idx="2"/>
          </p:nvPr>
        </p:nvSpPr>
        <p:spPr>
          <a:xfrm>
            <a:off x="3376246" y="1610751"/>
            <a:ext cx="5648225" cy="4525963"/>
          </a:xfrm>
        </p:spPr>
        <p:txBody>
          <a:bodyPr>
            <a:normAutofit lnSpcReduction="10000"/>
          </a:bodyPr>
          <a:lstStyle/>
          <a:p>
            <a:pPr marL="0" indent="0">
              <a:buNone/>
            </a:pPr>
            <a:r>
              <a:rPr lang="en-US" dirty="0"/>
              <a:t>Made up of people from many agencies:</a:t>
            </a:r>
          </a:p>
          <a:p>
            <a:r>
              <a:rPr lang="en-US" dirty="0"/>
              <a:t>Worcestershire County Council</a:t>
            </a:r>
          </a:p>
          <a:p>
            <a:r>
              <a:rPr lang="en-US" dirty="0"/>
              <a:t>West Mercia Police</a:t>
            </a:r>
          </a:p>
          <a:p>
            <a:r>
              <a:rPr lang="en-US" dirty="0"/>
              <a:t>National Health Services </a:t>
            </a:r>
          </a:p>
          <a:p>
            <a:r>
              <a:rPr lang="en-US" dirty="0"/>
              <a:t>National Probation Service</a:t>
            </a:r>
          </a:p>
          <a:p>
            <a:r>
              <a:rPr lang="en-US" dirty="0"/>
              <a:t> Residential Homes</a:t>
            </a:r>
          </a:p>
          <a:p>
            <a:r>
              <a:rPr lang="en-US" dirty="0"/>
              <a:t>Voluntary Sector</a:t>
            </a:r>
          </a:p>
          <a:p>
            <a:r>
              <a:rPr lang="en-US" dirty="0"/>
              <a:t>People with lived experience </a:t>
            </a:r>
            <a:endParaRPr lang="en-GB" dirty="0"/>
          </a:p>
        </p:txBody>
      </p:sp>
      <p:pic>
        <p:nvPicPr>
          <p:cNvPr id="3" name="Picture 2">
            <a:extLst>
              <a:ext uri="{FF2B5EF4-FFF2-40B4-BE49-F238E27FC236}">
                <a16:creationId xmlns:a16="http://schemas.microsoft.com/office/drawing/2014/main" id="{97198FEB-0798-4EF7-B90C-AD0C99D88362}"/>
              </a:ext>
            </a:extLst>
          </p:cNvPr>
          <p:cNvPicPr>
            <a:picLocks noChangeAspect="1"/>
          </p:cNvPicPr>
          <p:nvPr/>
        </p:nvPicPr>
        <p:blipFill>
          <a:blip r:embed="rId3"/>
          <a:stretch>
            <a:fillRect/>
          </a:stretch>
        </p:blipFill>
        <p:spPr>
          <a:xfrm>
            <a:off x="821462" y="1444754"/>
            <a:ext cx="2667372" cy="4086795"/>
          </a:xfrm>
          <a:prstGeom prst="rect">
            <a:avLst/>
          </a:prstGeom>
        </p:spPr>
      </p:pic>
    </p:spTree>
    <p:extLst>
      <p:ext uri="{BB962C8B-B14F-4D97-AF65-F5344CB8AC3E}">
        <p14:creationId xmlns:p14="http://schemas.microsoft.com/office/powerpoint/2010/main" val="2000960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p:txBody>
          <a:bodyPr>
            <a:noAutofit/>
          </a:bodyPr>
          <a:lstStyle/>
          <a:p>
            <a:r>
              <a:rPr lang="en-US" sz="3200" dirty="0"/>
              <a:t>What is a </a:t>
            </a:r>
            <a:br>
              <a:rPr lang="en-US" sz="3200" dirty="0"/>
            </a:br>
            <a:r>
              <a:rPr lang="en-US" sz="3200" dirty="0"/>
              <a:t>Safeguarding Adult's Review</a:t>
            </a:r>
            <a:br>
              <a:rPr lang="en-US" sz="3200" dirty="0"/>
            </a:br>
            <a:r>
              <a:rPr lang="en-US" sz="3200" dirty="0"/>
              <a:t>(SAR)</a:t>
            </a:r>
            <a:endParaRPr lang="en-GB" sz="3200" dirty="0"/>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r>
              <a:rPr lang="en-US" sz="3000" dirty="0">
                <a:solidFill>
                  <a:schemeClr val="tx1"/>
                </a:solidFill>
              </a:rPr>
              <a:t>Text</a:t>
            </a:r>
          </a:p>
        </p:txBody>
      </p:sp>
      <p:sp>
        <p:nvSpPr>
          <p:cNvPr id="2" name="Content Placeholder 1">
            <a:extLst>
              <a:ext uri="{FF2B5EF4-FFF2-40B4-BE49-F238E27FC236}">
                <a16:creationId xmlns:a16="http://schemas.microsoft.com/office/drawing/2014/main" id="{52DD1AC7-8CD7-4F55-9AE2-52ED46AB7F86}"/>
              </a:ext>
            </a:extLst>
          </p:cNvPr>
          <p:cNvSpPr>
            <a:spLocks noGrp="1"/>
          </p:cNvSpPr>
          <p:nvPr>
            <p:ph sz="half" idx="2"/>
          </p:nvPr>
        </p:nvSpPr>
        <p:spPr>
          <a:xfrm>
            <a:off x="3249637" y="1600200"/>
            <a:ext cx="5437163" cy="4525963"/>
          </a:xfrm>
        </p:spPr>
        <p:txBody>
          <a:bodyPr>
            <a:normAutofit fontScale="85000" lnSpcReduction="10000"/>
          </a:bodyPr>
          <a:lstStyle/>
          <a:p>
            <a:pPr marL="0" indent="0">
              <a:buNone/>
            </a:pPr>
            <a:r>
              <a:rPr lang="en-US" dirty="0"/>
              <a:t>The Care Act 2014  makes it the law for a</a:t>
            </a:r>
          </a:p>
          <a:p>
            <a:pPr marL="0" indent="0">
              <a:buNone/>
            </a:pPr>
            <a:r>
              <a:rPr lang="en-US" dirty="0"/>
              <a:t>Safeguarding Adults Review (SAR) to be done when the following things happen:</a:t>
            </a:r>
          </a:p>
          <a:p>
            <a:r>
              <a:rPr lang="en-US" dirty="0"/>
              <a:t>there is a worry about how  agencies worked together to make sure an adult is safe</a:t>
            </a:r>
          </a:p>
          <a:p>
            <a:pPr marL="0" indent="0">
              <a:buNone/>
            </a:pPr>
            <a:endParaRPr lang="en-US" dirty="0"/>
          </a:p>
          <a:p>
            <a:r>
              <a:rPr lang="en-US" dirty="0"/>
              <a:t>And the person dies and it could have been because of abuse or neglect</a:t>
            </a:r>
          </a:p>
          <a:p>
            <a:pPr marL="0" indent="0">
              <a:buNone/>
            </a:pPr>
            <a:endParaRPr lang="en-US" dirty="0"/>
          </a:p>
          <a:p>
            <a:r>
              <a:rPr lang="en-US" dirty="0"/>
              <a:t> Or the person is alive but they have suffered abuse or neglect</a:t>
            </a:r>
            <a:endParaRPr lang="en-GB" dirty="0"/>
          </a:p>
        </p:txBody>
      </p:sp>
      <p:pic>
        <p:nvPicPr>
          <p:cNvPr id="3" name="Picture 2">
            <a:extLst>
              <a:ext uri="{FF2B5EF4-FFF2-40B4-BE49-F238E27FC236}">
                <a16:creationId xmlns:a16="http://schemas.microsoft.com/office/drawing/2014/main" id="{13096EAF-47E6-4AD7-A084-6A4BEAC8327B}"/>
              </a:ext>
            </a:extLst>
          </p:cNvPr>
          <p:cNvPicPr>
            <a:picLocks noChangeAspect="1"/>
          </p:cNvPicPr>
          <p:nvPr/>
        </p:nvPicPr>
        <p:blipFill>
          <a:blip r:embed="rId3"/>
          <a:stretch>
            <a:fillRect/>
          </a:stretch>
        </p:blipFill>
        <p:spPr>
          <a:xfrm>
            <a:off x="878716" y="1675009"/>
            <a:ext cx="2172003" cy="4058216"/>
          </a:xfrm>
          <a:prstGeom prst="rect">
            <a:avLst/>
          </a:prstGeom>
        </p:spPr>
      </p:pic>
    </p:spTree>
    <p:extLst>
      <p:ext uri="{BB962C8B-B14F-4D97-AF65-F5344CB8AC3E}">
        <p14:creationId xmlns:p14="http://schemas.microsoft.com/office/powerpoint/2010/main" val="956785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p:txBody>
          <a:bodyPr>
            <a:normAutofit/>
          </a:bodyPr>
          <a:lstStyle/>
          <a:p>
            <a:r>
              <a:rPr lang="en-US" dirty="0"/>
              <a:t>A Safeguarding Adults review </a:t>
            </a:r>
            <a:endParaRPr lang="en-GB" dirty="0"/>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0" indent="0" algn="l">
              <a:buNone/>
            </a:pPr>
            <a:endParaRPr lang="en-US" sz="3000" dirty="0">
              <a:solidFill>
                <a:schemeClr val="tx1"/>
              </a:solidFill>
            </a:endParaRPr>
          </a:p>
        </p:txBody>
      </p:sp>
      <p:sp>
        <p:nvSpPr>
          <p:cNvPr id="2" name="Content Placeholder 1">
            <a:extLst>
              <a:ext uri="{FF2B5EF4-FFF2-40B4-BE49-F238E27FC236}">
                <a16:creationId xmlns:a16="http://schemas.microsoft.com/office/drawing/2014/main" id="{B61E0F0A-1394-4FE6-A80A-97025F12B16A}"/>
              </a:ext>
            </a:extLst>
          </p:cNvPr>
          <p:cNvSpPr>
            <a:spLocks noGrp="1"/>
          </p:cNvSpPr>
          <p:nvPr>
            <p:ph sz="half" idx="2"/>
          </p:nvPr>
        </p:nvSpPr>
        <p:spPr>
          <a:xfrm>
            <a:off x="3953022" y="1600200"/>
            <a:ext cx="4733778" cy="4525963"/>
          </a:xfrm>
        </p:spPr>
        <p:txBody>
          <a:bodyPr>
            <a:noAutofit/>
          </a:bodyPr>
          <a:lstStyle/>
          <a:p>
            <a:r>
              <a:rPr lang="en-GB" sz="3200" dirty="0"/>
              <a:t>Looks at how well everyone worked together to keep people safe</a:t>
            </a:r>
          </a:p>
          <a:p>
            <a:r>
              <a:rPr lang="en-US" sz="3200" dirty="0">
                <a:solidFill>
                  <a:srgbClr val="000000"/>
                </a:solidFill>
                <a:latin typeface="Calibri" panose="020F0502020204030204" pitchFamily="34" charset="0"/>
                <a:cs typeface="Calibri" panose="020F0502020204030204" pitchFamily="34" charset="0"/>
              </a:rPr>
              <a:t>helps us  learn and know what we could change to make things better in the future</a:t>
            </a:r>
            <a:r>
              <a:rPr lang="en-GB" sz="3200" dirty="0"/>
              <a:t> </a:t>
            </a:r>
          </a:p>
        </p:txBody>
      </p:sp>
      <p:pic>
        <p:nvPicPr>
          <p:cNvPr id="10" name="Picture 9">
            <a:extLst>
              <a:ext uri="{FF2B5EF4-FFF2-40B4-BE49-F238E27FC236}">
                <a16:creationId xmlns:a16="http://schemas.microsoft.com/office/drawing/2014/main" id="{20D74B47-4F22-4DE2-863B-A14D972FDC43}"/>
              </a:ext>
            </a:extLst>
          </p:cNvPr>
          <p:cNvPicPr>
            <a:picLocks noChangeAspect="1"/>
          </p:cNvPicPr>
          <p:nvPr/>
        </p:nvPicPr>
        <p:blipFill>
          <a:blip r:embed="rId3"/>
          <a:stretch>
            <a:fillRect/>
          </a:stretch>
        </p:blipFill>
        <p:spPr>
          <a:xfrm>
            <a:off x="1330736" y="1600200"/>
            <a:ext cx="1572904" cy="2048434"/>
          </a:xfrm>
          <a:prstGeom prst="rect">
            <a:avLst/>
          </a:prstGeom>
        </p:spPr>
      </p:pic>
      <p:pic>
        <p:nvPicPr>
          <p:cNvPr id="3" name="Picture 2">
            <a:extLst>
              <a:ext uri="{FF2B5EF4-FFF2-40B4-BE49-F238E27FC236}">
                <a16:creationId xmlns:a16="http://schemas.microsoft.com/office/drawing/2014/main" id="{70D38E3C-D0C5-4BE0-8D45-7E2BBDD6E70A}"/>
              </a:ext>
            </a:extLst>
          </p:cNvPr>
          <p:cNvPicPr>
            <a:picLocks noChangeAspect="1"/>
          </p:cNvPicPr>
          <p:nvPr/>
        </p:nvPicPr>
        <p:blipFill>
          <a:blip r:embed="rId4"/>
          <a:stretch>
            <a:fillRect/>
          </a:stretch>
        </p:blipFill>
        <p:spPr>
          <a:xfrm>
            <a:off x="1416280" y="3908195"/>
            <a:ext cx="2316681" cy="2304488"/>
          </a:xfrm>
          <a:prstGeom prst="rect">
            <a:avLst/>
          </a:prstGeom>
        </p:spPr>
      </p:pic>
    </p:spTree>
    <p:extLst>
      <p:ext uri="{BB962C8B-B14F-4D97-AF65-F5344CB8AC3E}">
        <p14:creationId xmlns:p14="http://schemas.microsoft.com/office/powerpoint/2010/main" val="4202141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p:txBody>
          <a:bodyPr>
            <a:normAutofit/>
          </a:bodyPr>
          <a:lstStyle/>
          <a:p>
            <a:r>
              <a:rPr lang="en-US" dirty="0"/>
              <a:t>What is the </a:t>
            </a:r>
            <a:r>
              <a:rPr lang="en-US" dirty="0" err="1"/>
              <a:t>LeDeR</a:t>
            </a:r>
            <a:endParaRPr lang="en-GB" dirty="0"/>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r>
              <a:rPr lang="en-US" sz="3000" dirty="0">
                <a:solidFill>
                  <a:schemeClr val="tx1"/>
                </a:solidFill>
              </a:rPr>
              <a:t>Text</a:t>
            </a:r>
          </a:p>
        </p:txBody>
      </p:sp>
      <p:sp>
        <p:nvSpPr>
          <p:cNvPr id="2" name="Content Placeholder 1">
            <a:extLst>
              <a:ext uri="{FF2B5EF4-FFF2-40B4-BE49-F238E27FC236}">
                <a16:creationId xmlns:a16="http://schemas.microsoft.com/office/drawing/2014/main" id="{2AC30130-4418-4964-BDE0-D9DA74146632}"/>
              </a:ext>
            </a:extLst>
          </p:cNvPr>
          <p:cNvSpPr>
            <a:spLocks noGrp="1"/>
          </p:cNvSpPr>
          <p:nvPr>
            <p:ph sz="half" idx="2"/>
          </p:nvPr>
        </p:nvSpPr>
        <p:spPr>
          <a:xfrm>
            <a:off x="3502855" y="1600200"/>
            <a:ext cx="5183945" cy="4525963"/>
          </a:xfrm>
        </p:spPr>
        <p:txBody>
          <a:bodyPr/>
          <a:lstStyle/>
          <a:p>
            <a:r>
              <a:rPr lang="en-GB" dirty="0"/>
              <a:t>A programme to learn from the lives and deaths of people with a learning disability and autism</a:t>
            </a:r>
          </a:p>
          <a:p>
            <a:endParaRPr lang="en-GB" dirty="0"/>
          </a:p>
          <a:p>
            <a:r>
              <a:rPr lang="en-GB" dirty="0">
                <a:solidFill>
                  <a:prstClr val="black"/>
                </a:solidFill>
              </a:rPr>
              <a:t>Looks at what we can learn to see if we an help health and social care services support people to have better health, happier lives and live longer </a:t>
            </a:r>
          </a:p>
          <a:p>
            <a:endParaRPr lang="en-GB" dirty="0"/>
          </a:p>
          <a:p>
            <a:endParaRPr lang="en-GB" dirty="0"/>
          </a:p>
        </p:txBody>
      </p:sp>
      <p:pic>
        <p:nvPicPr>
          <p:cNvPr id="10" name="Picture 9">
            <a:extLst>
              <a:ext uri="{FF2B5EF4-FFF2-40B4-BE49-F238E27FC236}">
                <a16:creationId xmlns:a16="http://schemas.microsoft.com/office/drawing/2014/main" id="{3AB1BDEB-430E-40EE-8C5D-36D1CF666D6A}"/>
              </a:ext>
            </a:extLst>
          </p:cNvPr>
          <p:cNvPicPr>
            <a:picLocks noChangeAspect="1"/>
          </p:cNvPicPr>
          <p:nvPr/>
        </p:nvPicPr>
        <p:blipFill>
          <a:blip r:embed="rId3"/>
          <a:stretch>
            <a:fillRect/>
          </a:stretch>
        </p:blipFill>
        <p:spPr>
          <a:xfrm>
            <a:off x="1054620" y="1637257"/>
            <a:ext cx="2219635" cy="1606983"/>
          </a:xfrm>
          <a:prstGeom prst="rect">
            <a:avLst/>
          </a:prstGeom>
        </p:spPr>
      </p:pic>
      <p:pic>
        <p:nvPicPr>
          <p:cNvPr id="11" name="Content Placeholder 6">
            <a:extLst>
              <a:ext uri="{FF2B5EF4-FFF2-40B4-BE49-F238E27FC236}">
                <a16:creationId xmlns:a16="http://schemas.microsoft.com/office/drawing/2014/main" id="{FB43C546-D079-43E3-A5D9-F9A828C92691}"/>
              </a:ext>
            </a:extLst>
          </p:cNvPr>
          <p:cNvPicPr>
            <a:picLocks noChangeAspect="1"/>
          </p:cNvPicPr>
          <p:nvPr/>
        </p:nvPicPr>
        <p:blipFill>
          <a:blip r:embed="rId4"/>
          <a:stretch>
            <a:fillRect/>
          </a:stretch>
        </p:blipFill>
        <p:spPr>
          <a:xfrm>
            <a:off x="1116541" y="3556331"/>
            <a:ext cx="2095792" cy="2257740"/>
          </a:xfrm>
          <a:prstGeom prst="rect">
            <a:avLst/>
          </a:prstGeom>
        </p:spPr>
      </p:pic>
    </p:spTree>
    <p:extLst>
      <p:ext uri="{BB962C8B-B14F-4D97-AF65-F5344CB8AC3E}">
        <p14:creationId xmlns:p14="http://schemas.microsoft.com/office/powerpoint/2010/main" val="2538208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a:xfrm>
            <a:off x="457200" y="274638"/>
            <a:ext cx="7315200" cy="1143000"/>
          </a:xfrm>
        </p:spPr>
        <p:txBody>
          <a:bodyPr>
            <a:normAutofit fontScale="90000"/>
          </a:bodyPr>
          <a:lstStyle/>
          <a:p>
            <a:r>
              <a:rPr lang="en-US" dirty="0"/>
              <a:t>What have we learned from reviews?</a:t>
            </a:r>
            <a:endParaRPr lang="en-GB" dirty="0"/>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r>
              <a:rPr lang="en-US" sz="3000" dirty="0">
                <a:solidFill>
                  <a:schemeClr val="tx1"/>
                </a:solidFill>
              </a:rPr>
              <a:t>Text</a:t>
            </a:r>
          </a:p>
        </p:txBody>
      </p:sp>
      <p:pic>
        <p:nvPicPr>
          <p:cNvPr id="3" name="Picture 2">
            <a:extLst>
              <a:ext uri="{FF2B5EF4-FFF2-40B4-BE49-F238E27FC236}">
                <a16:creationId xmlns:a16="http://schemas.microsoft.com/office/drawing/2014/main" id="{96A316D6-D3F1-46BB-928A-31DA149D4B92}"/>
              </a:ext>
            </a:extLst>
          </p:cNvPr>
          <p:cNvPicPr>
            <a:picLocks noChangeAspect="1"/>
          </p:cNvPicPr>
          <p:nvPr/>
        </p:nvPicPr>
        <p:blipFill>
          <a:blip r:embed="rId3"/>
          <a:stretch>
            <a:fillRect/>
          </a:stretch>
        </p:blipFill>
        <p:spPr>
          <a:xfrm>
            <a:off x="976537" y="4519180"/>
            <a:ext cx="2219635" cy="1606983"/>
          </a:xfrm>
          <a:prstGeom prst="rect">
            <a:avLst/>
          </a:prstGeom>
        </p:spPr>
      </p:pic>
      <p:pic>
        <p:nvPicPr>
          <p:cNvPr id="7" name="Picture 6">
            <a:extLst>
              <a:ext uri="{FF2B5EF4-FFF2-40B4-BE49-F238E27FC236}">
                <a16:creationId xmlns:a16="http://schemas.microsoft.com/office/drawing/2014/main" id="{9FBC3901-F463-42EE-8019-F32C59A2F2E5}"/>
              </a:ext>
            </a:extLst>
          </p:cNvPr>
          <p:cNvPicPr>
            <a:picLocks noChangeAspect="1"/>
          </p:cNvPicPr>
          <p:nvPr/>
        </p:nvPicPr>
        <p:blipFill>
          <a:blip r:embed="rId4"/>
          <a:stretch>
            <a:fillRect/>
          </a:stretch>
        </p:blipFill>
        <p:spPr>
          <a:xfrm>
            <a:off x="971002" y="1473557"/>
            <a:ext cx="1276528" cy="1324160"/>
          </a:xfrm>
          <a:prstGeom prst="rect">
            <a:avLst/>
          </a:prstGeom>
        </p:spPr>
      </p:pic>
      <p:pic>
        <p:nvPicPr>
          <p:cNvPr id="10" name="Picture 9">
            <a:extLst>
              <a:ext uri="{FF2B5EF4-FFF2-40B4-BE49-F238E27FC236}">
                <a16:creationId xmlns:a16="http://schemas.microsoft.com/office/drawing/2014/main" id="{251927C4-3C9A-4954-8A05-27010B89D42C}"/>
              </a:ext>
            </a:extLst>
          </p:cNvPr>
          <p:cNvPicPr>
            <a:picLocks noChangeAspect="1"/>
          </p:cNvPicPr>
          <p:nvPr/>
        </p:nvPicPr>
        <p:blipFill>
          <a:blip r:embed="rId5"/>
          <a:stretch>
            <a:fillRect/>
          </a:stretch>
        </p:blipFill>
        <p:spPr>
          <a:xfrm>
            <a:off x="1893206" y="1530715"/>
            <a:ext cx="1800476" cy="1267002"/>
          </a:xfrm>
          <a:prstGeom prst="rect">
            <a:avLst/>
          </a:prstGeom>
        </p:spPr>
      </p:pic>
      <p:pic>
        <p:nvPicPr>
          <p:cNvPr id="11" name="Picture 10">
            <a:extLst>
              <a:ext uri="{FF2B5EF4-FFF2-40B4-BE49-F238E27FC236}">
                <a16:creationId xmlns:a16="http://schemas.microsoft.com/office/drawing/2014/main" id="{8C54D8B3-8F0B-4C42-B7C1-A67415DA56D1}"/>
              </a:ext>
            </a:extLst>
          </p:cNvPr>
          <p:cNvPicPr>
            <a:picLocks noChangeAspect="1"/>
          </p:cNvPicPr>
          <p:nvPr/>
        </p:nvPicPr>
        <p:blipFill>
          <a:blip r:embed="rId6"/>
          <a:stretch>
            <a:fillRect/>
          </a:stretch>
        </p:blipFill>
        <p:spPr>
          <a:xfrm>
            <a:off x="1149640" y="3059011"/>
            <a:ext cx="1781424" cy="1514686"/>
          </a:xfrm>
          <a:prstGeom prst="rect">
            <a:avLst/>
          </a:prstGeom>
        </p:spPr>
      </p:pic>
      <p:sp>
        <p:nvSpPr>
          <p:cNvPr id="2" name="Content Placeholder 1">
            <a:extLst>
              <a:ext uri="{FF2B5EF4-FFF2-40B4-BE49-F238E27FC236}">
                <a16:creationId xmlns:a16="http://schemas.microsoft.com/office/drawing/2014/main" id="{CC623F88-9206-46BB-87AD-4E997DA25FBC}"/>
              </a:ext>
            </a:extLst>
          </p:cNvPr>
          <p:cNvSpPr>
            <a:spLocks noGrp="1"/>
          </p:cNvSpPr>
          <p:nvPr>
            <p:ph sz="half" idx="2"/>
          </p:nvPr>
        </p:nvSpPr>
        <p:spPr>
          <a:xfrm>
            <a:off x="3432517" y="1600200"/>
            <a:ext cx="5254284" cy="4525963"/>
          </a:xfrm>
        </p:spPr>
        <p:txBody>
          <a:bodyPr>
            <a:normAutofit fontScale="85000" lnSpcReduction="10000"/>
          </a:bodyPr>
          <a:lstStyle/>
          <a:p>
            <a:r>
              <a:rPr lang="en-GB" dirty="0"/>
              <a:t>Whilst some teams worked well together to plan for peoples best interest, some needed to know more about the Mental Capacity Act and how to make a Best Interest Decision </a:t>
            </a:r>
          </a:p>
          <a:p>
            <a:pPr marL="0" indent="0">
              <a:buNone/>
            </a:pPr>
            <a:endParaRPr lang="en-GB" dirty="0"/>
          </a:p>
          <a:p>
            <a:r>
              <a:rPr lang="en-GB" dirty="0"/>
              <a:t>Especially when peoples lives changed or when  a young person moved into adult services</a:t>
            </a:r>
          </a:p>
          <a:p>
            <a:endParaRPr lang="en-GB" dirty="0"/>
          </a:p>
          <a:p>
            <a:r>
              <a:rPr lang="en-GB" dirty="0"/>
              <a:t>Agencies need to work together more and share information</a:t>
            </a:r>
          </a:p>
          <a:p>
            <a:endParaRPr lang="en-GB" dirty="0"/>
          </a:p>
        </p:txBody>
      </p:sp>
    </p:spTree>
    <p:extLst>
      <p:ext uri="{BB962C8B-B14F-4D97-AF65-F5344CB8AC3E}">
        <p14:creationId xmlns:p14="http://schemas.microsoft.com/office/powerpoint/2010/main" val="160934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0012 WSAB logo F.BMP"/>
          <p:cNvPicPr/>
          <p:nvPr/>
        </p:nvPicPr>
        <p:blipFill>
          <a:blip r:embed="rId2">
            <a:extLst>
              <a:ext uri="{28A0092B-C50C-407E-A947-70E740481C1C}">
                <a14:useLocalDpi xmlns:a14="http://schemas.microsoft.com/office/drawing/2010/main" val="0"/>
              </a:ext>
            </a:extLst>
          </a:blip>
          <a:srcRect/>
          <a:stretch>
            <a:fillRect/>
          </a:stretch>
        </p:blipFill>
        <p:spPr bwMode="auto">
          <a:xfrm>
            <a:off x="7772400" y="244323"/>
            <a:ext cx="1054735" cy="1133475"/>
          </a:xfrm>
          <a:prstGeom prst="rect">
            <a:avLst/>
          </a:prstGeom>
          <a:noFill/>
          <a:ln>
            <a:noFill/>
          </a:ln>
        </p:spPr>
      </p:pic>
      <p:sp>
        <p:nvSpPr>
          <p:cNvPr id="5" name="Rectangle 4"/>
          <p:cNvSpPr/>
          <p:nvPr/>
        </p:nvSpPr>
        <p:spPr>
          <a:xfrm>
            <a:off x="0" y="0"/>
            <a:ext cx="501041" cy="6858000"/>
          </a:xfrm>
          <a:prstGeom prst="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0" y="6488481"/>
            <a:ext cx="9144000" cy="463463"/>
          </a:xfrm>
          <a:prstGeom prst="rect">
            <a:avLst/>
          </a:prstGeom>
          <a:solidFill>
            <a:srgbClr val="7030A0"/>
          </a:solidFill>
          <a:ln>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600" i="1" dirty="0"/>
              <a:t>          Because Safeguarding is everybody’s business</a:t>
            </a:r>
          </a:p>
        </p:txBody>
      </p:sp>
      <p:sp>
        <p:nvSpPr>
          <p:cNvPr id="8" name="Title 7"/>
          <p:cNvSpPr>
            <a:spLocks noGrp="1"/>
          </p:cNvSpPr>
          <p:nvPr>
            <p:ph type="title"/>
          </p:nvPr>
        </p:nvSpPr>
        <p:spPr/>
        <p:txBody>
          <a:bodyPr>
            <a:normAutofit/>
          </a:bodyPr>
          <a:lstStyle/>
          <a:p>
            <a:r>
              <a:rPr lang="en-US" dirty="0"/>
              <a:t>The Mental Capacity Act</a:t>
            </a:r>
            <a:endParaRPr lang="en-GB" dirty="0"/>
          </a:p>
        </p:txBody>
      </p:sp>
      <p:sp>
        <p:nvSpPr>
          <p:cNvPr id="9" name="Content Placeholder 2"/>
          <p:cNvSpPr>
            <a:spLocks noGrp="1"/>
          </p:cNvSpPr>
          <p:nvPr>
            <p:ph sz="half" idx="1"/>
          </p:nvPr>
        </p:nvSpPr>
        <p:spPr/>
        <p:txBody>
          <a:bodyPr>
            <a:noAutofit/>
          </a:bodyPr>
          <a:lstStyle/>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endParaRPr lang="en-US" sz="3000" dirty="0">
              <a:solidFill>
                <a:schemeClr val="tx1"/>
              </a:solidFill>
            </a:endParaRPr>
          </a:p>
          <a:p>
            <a:pPr marL="457200" indent="-457200" algn="l">
              <a:buFont typeface="Arial" panose="020B0604020202020204" pitchFamily="34" charset="0"/>
              <a:buChar char="•"/>
            </a:pPr>
            <a:r>
              <a:rPr lang="en-US" sz="3000" dirty="0">
                <a:solidFill>
                  <a:schemeClr val="tx1"/>
                </a:solidFill>
              </a:rPr>
              <a:t>Text</a:t>
            </a:r>
          </a:p>
        </p:txBody>
      </p:sp>
      <p:sp>
        <p:nvSpPr>
          <p:cNvPr id="10" name="Content Placeholder 9">
            <a:extLst>
              <a:ext uri="{FF2B5EF4-FFF2-40B4-BE49-F238E27FC236}">
                <a16:creationId xmlns:a16="http://schemas.microsoft.com/office/drawing/2014/main" id="{DB2A2652-7E7F-47EC-99A4-35DBF8B76F80}"/>
              </a:ext>
            </a:extLst>
          </p:cNvPr>
          <p:cNvSpPr>
            <a:spLocks noGrp="1"/>
          </p:cNvSpPr>
          <p:nvPr>
            <p:ph sz="half" idx="2"/>
          </p:nvPr>
        </p:nvSpPr>
        <p:spPr>
          <a:xfrm>
            <a:off x="3191729" y="1600200"/>
            <a:ext cx="5495072" cy="4525963"/>
          </a:xfrm>
        </p:spPr>
        <p:txBody>
          <a:bodyPr>
            <a:normAutofit/>
          </a:bodyPr>
          <a:lstStyle/>
          <a:p>
            <a:r>
              <a:rPr lang="en-US" dirty="0"/>
              <a:t>The Mental Capacity Act is about making decisions. It is a  law.</a:t>
            </a:r>
          </a:p>
          <a:p>
            <a:pPr marL="0" indent="0">
              <a:buNone/>
            </a:pPr>
            <a:endParaRPr lang="en-US" dirty="0"/>
          </a:p>
          <a:p>
            <a:r>
              <a:rPr lang="en-US" dirty="0"/>
              <a:t>It makes sure people have the support they need to make as many decisions as possible</a:t>
            </a:r>
          </a:p>
          <a:p>
            <a:r>
              <a:rPr lang="en-GB" dirty="0"/>
              <a:t>It also </a:t>
            </a:r>
            <a:r>
              <a:rPr lang="en-US" dirty="0"/>
              <a:t>protects people who need family, friends or paid support staff to make </a:t>
            </a:r>
            <a:r>
              <a:rPr lang="en-GB" dirty="0"/>
              <a:t>decisions for them.</a:t>
            </a:r>
            <a:endParaRPr lang="en-US" dirty="0"/>
          </a:p>
        </p:txBody>
      </p:sp>
      <p:pic>
        <p:nvPicPr>
          <p:cNvPr id="11" name="Picture 10">
            <a:extLst>
              <a:ext uri="{FF2B5EF4-FFF2-40B4-BE49-F238E27FC236}">
                <a16:creationId xmlns:a16="http://schemas.microsoft.com/office/drawing/2014/main" id="{65B14F0D-E212-4671-A1D6-0410A7CDBDA0}"/>
              </a:ext>
            </a:extLst>
          </p:cNvPr>
          <p:cNvPicPr>
            <a:picLocks noChangeAspect="1"/>
          </p:cNvPicPr>
          <p:nvPr/>
        </p:nvPicPr>
        <p:blipFill>
          <a:blip r:embed="rId3"/>
          <a:stretch>
            <a:fillRect/>
          </a:stretch>
        </p:blipFill>
        <p:spPr>
          <a:xfrm>
            <a:off x="896815" y="4410380"/>
            <a:ext cx="1899139" cy="1694840"/>
          </a:xfrm>
          <a:prstGeom prst="rect">
            <a:avLst/>
          </a:prstGeom>
        </p:spPr>
      </p:pic>
      <p:pic>
        <p:nvPicPr>
          <p:cNvPr id="12" name="Picture 11">
            <a:extLst>
              <a:ext uri="{FF2B5EF4-FFF2-40B4-BE49-F238E27FC236}">
                <a16:creationId xmlns:a16="http://schemas.microsoft.com/office/drawing/2014/main" id="{161E1AA2-004B-4E20-8236-25D2BE35C261}"/>
              </a:ext>
            </a:extLst>
          </p:cNvPr>
          <p:cNvPicPr>
            <a:picLocks noChangeAspect="1"/>
          </p:cNvPicPr>
          <p:nvPr/>
        </p:nvPicPr>
        <p:blipFill>
          <a:blip r:embed="rId4"/>
          <a:stretch>
            <a:fillRect/>
          </a:stretch>
        </p:blipFill>
        <p:spPr>
          <a:xfrm>
            <a:off x="883091" y="1352174"/>
            <a:ext cx="1737017" cy="1544563"/>
          </a:xfrm>
          <a:prstGeom prst="rect">
            <a:avLst/>
          </a:prstGeom>
        </p:spPr>
      </p:pic>
    </p:spTree>
    <p:extLst>
      <p:ext uri="{BB962C8B-B14F-4D97-AF65-F5344CB8AC3E}">
        <p14:creationId xmlns:p14="http://schemas.microsoft.com/office/powerpoint/2010/main" val="37383557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419</TotalTime>
  <Words>1385</Words>
  <Application>Microsoft Office PowerPoint</Application>
  <PresentationFormat>On-screen Show (4:3)</PresentationFormat>
  <Paragraphs>252</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FSMe</vt:lpstr>
      <vt:lpstr>Wingdings</vt:lpstr>
      <vt:lpstr>Office Theme</vt:lpstr>
      <vt:lpstr>Your Journey through Care Let's Listen and Learn Together    </vt:lpstr>
      <vt:lpstr>Today</vt:lpstr>
      <vt:lpstr>What we will do</vt:lpstr>
      <vt:lpstr>What is a  Safeguarding Adults Board  (SAB)</vt:lpstr>
      <vt:lpstr>What is a  Safeguarding Adult's Review (SAR)</vt:lpstr>
      <vt:lpstr>A Safeguarding Adults review </vt:lpstr>
      <vt:lpstr>What is the LeDeR</vt:lpstr>
      <vt:lpstr>What have we learned from reviews?</vt:lpstr>
      <vt:lpstr>The Mental Capacity Act</vt:lpstr>
      <vt:lpstr>Its about making  BIG and small decisions</vt:lpstr>
      <vt:lpstr>To make a decision we need to be able to</vt:lpstr>
      <vt:lpstr>Rules for making a  decision Everyone is different</vt:lpstr>
      <vt:lpstr> We sometimes make unwise decisions</vt:lpstr>
      <vt:lpstr>‘Best Interest’</vt:lpstr>
      <vt:lpstr>Find the least restrictive way of doing what needs to be done</vt:lpstr>
      <vt:lpstr>Find out what  would the person want?</vt:lpstr>
      <vt:lpstr>Limits to best Interest </vt:lpstr>
      <vt:lpstr>What we will do after today</vt:lpstr>
      <vt:lpstr>Morning Workshop Time to share Listen and learn</vt:lpstr>
      <vt:lpstr>What have we learned from reviews?</vt:lpstr>
      <vt:lpstr>What we know so far</vt:lpstr>
      <vt:lpstr>What you have told us so Far</vt:lpstr>
      <vt:lpstr>What would you like to tell us?</vt:lpstr>
      <vt:lpstr>Lunch</vt:lpstr>
      <vt:lpstr>Afternoon Workshop What can we change?</vt:lpstr>
      <vt:lpstr>What could we change</vt:lpstr>
      <vt:lpstr>What we will do after today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Worcestershire Safeguarding Adults Board</dc:title>
  <dc:creator>Kathy McAteer</dc:creator>
  <cp:lastModifiedBy>Brickley, Bridget</cp:lastModifiedBy>
  <cp:revision>46</cp:revision>
  <dcterms:created xsi:type="dcterms:W3CDTF">2015-10-26T14:05:25Z</dcterms:created>
  <dcterms:modified xsi:type="dcterms:W3CDTF">2022-11-15T19:42:25Z</dcterms:modified>
</cp:coreProperties>
</file>