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  <p:sldMasterId id="2147483686" r:id="rId2"/>
  </p:sldMasterIdLst>
  <p:notesMasterIdLst>
    <p:notesMasterId r:id="rId22"/>
  </p:notesMasterIdLst>
  <p:sldIdLst>
    <p:sldId id="279" r:id="rId3"/>
    <p:sldId id="282" r:id="rId4"/>
    <p:sldId id="281" r:id="rId5"/>
    <p:sldId id="379" r:id="rId6"/>
    <p:sldId id="304" r:id="rId7"/>
    <p:sldId id="400" r:id="rId8"/>
    <p:sldId id="401" r:id="rId9"/>
    <p:sldId id="395" r:id="rId10"/>
    <p:sldId id="396" r:id="rId11"/>
    <p:sldId id="397" r:id="rId12"/>
    <p:sldId id="398" r:id="rId13"/>
    <p:sldId id="399" r:id="rId14"/>
    <p:sldId id="403" r:id="rId15"/>
    <p:sldId id="402" r:id="rId16"/>
    <p:sldId id="404" r:id="rId17"/>
    <p:sldId id="405" r:id="rId18"/>
    <p:sldId id="370" r:id="rId19"/>
    <p:sldId id="387" r:id="rId20"/>
    <p:sldId id="378" r:id="rId21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F74C01-D358-4CFE-B474-567A8230BA35}" v="23" dt="2023-11-30T16:05:34.90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250" autoAdjust="0"/>
    <p:restoredTop sz="73840" autoAdjust="0"/>
  </p:normalViewPr>
  <p:slideViewPr>
    <p:cSldViewPr>
      <p:cViewPr varScale="1">
        <p:scale>
          <a:sx n="53" d="100"/>
          <a:sy n="53" d="100"/>
        </p:scale>
        <p:origin x="2274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3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75B95380-E749-4363-8463-4919699B9628}" type="datetimeFigureOut">
              <a:rPr lang="en-GB" smtClean="0"/>
              <a:t>14/01/2024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4850"/>
            <a:ext cx="4692650" cy="3519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3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59D7057A-F625-457C-823E-403D627C0B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3094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74A435-E0C1-4850-AAFF-9337C6ACE7AF}" type="slidenum">
              <a:rPr lang="en-GB" smtClean="0">
                <a:solidFill>
                  <a:prstClr val="black"/>
                </a:solidFill>
              </a:rPr>
              <a:pPr/>
              <a:t>2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7228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What is it that makes us keep doing what we</a:t>
            </a:r>
            <a:r>
              <a:rPr lang="en-GB" baseline="0" dirty="0"/>
              <a:t> do 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74A435-E0C1-4850-AAFF-9337C6ACE7AF}" type="slidenum">
              <a:rPr lang="en-GB" smtClean="0">
                <a:solidFill>
                  <a:prstClr val="black"/>
                </a:solidFill>
              </a:rPr>
              <a:pPr/>
              <a:t>12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31124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What is it that makes us keep doing what we</a:t>
            </a:r>
            <a:r>
              <a:rPr lang="en-GB" baseline="0" dirty="0"/>
              <a:t> do 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74A435-E0C1-4850-AAFF-9337C6ACE7AF}" type="slidenum">
              <a:rPr lang="en-GB" smtClean="0">
                <a:solidFill>
                  <a:prstClr val="black"/>
                </a:solidFill>
              </a:rPr>
              <a:pPr/>
              <a:t>13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05709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What is it that makes us keep doing what we</a:t>
            </a:r>
            <a:r>
              <a:rPr lang="en-GB" baseline="0" dirty="0"/>
              <a:t> do 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74A435-E0C1-4850-AAFF-9337C6ACE7AF}" type="slidenum">
              <a:rPr lang="en-GB" smtClean="0">
                <a:solidFill>
                  <a:prstClr val="black"/>
                </a:solidFill>
              </a:rPr>
              <a:pPr/>
              <a:t>14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7124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What is it that makes us keep doing what we</a:t>
            </a:r>
            <a:r>
              <a:rPr lang="en-GB" baseline="0" dirty="0"/>
              <a:t> do 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74A435-E0C1-4850-AAFF-9337C6ACE7AF}" type="slidenum">
              <a:rPr lang="en-GB" smtClean="0">
                <a:solidFill>
                  <a:prstClr val="black"/>
                </a:solidFill>
              </a:rPr>
              <a:pPr/>
              <a:t>15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03519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What is it that makes us keep doing what we</a:t>
            </a:r>
            <a:r>
              <a:rPr lang="en-GB" baseline="0" dirty="0"/>
              <a:t> do 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74A435-E0C1-4850-AAFF-9337C6ACE7AF}" type="slidenum">
              <a:rPr lang="en-GB" smtClean="0">
                <a:solidFill>
                  <a:prstClr val="black"/>
                </a:solidFill>
              </a:rPr>
              <a:pPr/>
              <a:t>16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46951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What is it that makes us keep doing what we</a:t>
            </a:r>
            <a:r>
              <a:rPr lang="en-GB" baseline="0" dirty="0"/>
              <a:t> do 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74A435-E0C1-4850-AAFF-9337C6ACE7AF}" type="slidenum">
              <a:rPr lang="en-GB" smtClean="0">
                <a:solidFill>
                  <a:prstClr val="black"/>
                </a:solidFill>
              </a:rPr>
              <a:pPr/>
              <a:t>17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505327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What is it that makes us keep doing what we</a:t>
            </a:r>
            <a:r>
              <a:rPr lang="en-GB" baseline="0" dirty="0"/>
              <a:t> do 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74A435-E0C1-4850-AAFF-9337C6ACE7AF}" type="slidenum">
              <a:rPr lang="en-GB" smtClean="0">
                <a:solidFill>
                  <a:prstClr val="black"/>
                </a:solidFill>
              </a:rPr>
              <a:pPr/>
              <a:t>18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99069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What is it that makes us keep doing what we</a:t>
            </a:r>
            <a:r>
              <a:rPr lang="en-GB" baseline="0" dirty="0"/>
              <a:t> do 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74A435-E0C1-4850-AAFF-9337C6ACE7AF}" type="slidenum">
              <a:rPr lang="en-GB" smtClean="0">
                <a:solidFill>
                  <a:prstClr val="black"/>
                </a:solidFill>
              </a:rPr>
              <a:pPr/>
              <a:t>19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79346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What is it that makes us keep doing what we</a:t>
            </a:r>
            <a:r>
              <a:rPr lang="en-GB" baseline="0" dirty="0"/>
              <a:t> do 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74A435-E0C1-4850-AAFF-9337C6ACE7AF}" type="slidenum">
              <a:rPr lang="en-GB" smtClean="0">
                <a:solidFill>
                  <a:prstClr val="black"/>
                </a:solidFill>
              </a:rPr>
              <a:pPr/>
              <a:t>3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7228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What is it that makes us keep doing what we</a:t>
            </a:r>
            <a:r>
              <a:rPr lang="en-GB" baseline="0" dirty="0"/>
              <a:t> do 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74A435-E0C1-4850-AAFF-9337C6ACE7AF}" type="slidenum">
              <a:rPr lang="en-GB" smtClean="0">
                <a:solidFill>
                  <a:prstClr val="black"/>
                </a:solidFill>
              </a:rPr>
              <a:pPr/>
              <a:t>4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71595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What is it that makes us keep doing what we</a:t>
            </a:r>
            <a:r>
              <a:rPr lang="en-GB" baseline="0" dirty="0"/>
              <a:t> do 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74A435-E0C1-4850-AAFF-9337C6ACE7AF}" type="slidenum">
              <a:rPr lang="en-GB" smtClean="0">
                <a:solidFill>
                  <a:prstClr val="black"/>
                </a:solidFill>
              </a:rPr>
              <a:pPr/>
              <a:t>6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3953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What is it that makes us keep doing what we</a:t>
            </a:r>
            <a:r>
              <a:rPr lang="en-GB" baseline="0" dirty="0"/>
              <a:t> do 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74A435-E0C1-4850-AAFF-9337C6ACE7AF}" type="slidenum">
              <a:rPr lang="en-GB" smtClean="0">
                <a:solidFill>
                  <a:prstClr val="black"/>
                </a:solidFill>
              </a:rPr>
              <a:pPr/>
              <a:t>7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4877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What is it that makes us keep doing what we</a:t>
            </a:r>
            <a:r>
              <a:rPr lang="en-GB" baseline="0" dirty="0"/>
              <a:t> do 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74A435-E0C1-4850-AAFF-9337C6ACE7AF}" type="slidenum">
              <a:rPr lang="en-GB" smtClean="0">
                <a:solidFill>
                  <a:prstClr val="black"/>
                </a:solidFill>
              </a:rPr>
              <a:pPr/>
              <a:t>8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90979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What is it that makes us keep doing what we</a:t>
            </a:r>
            <a:r>
              <a:rPr lang="en-GB" baseline="0" dirty="0"/>
              <a:t> do 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74A435-E0C1-4850-AAFF-9337C6ACE7AF}" type="slidenum">
              <a:rPr lang="en-GB" smtClean="0">
                <a:solidFill>
                  <a:prstClr val="black"/>
                </a:solidFill>
              </a:rPr>
              <a:pPr/>
              <a:t>9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71151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What is it that makes us keep doing what we</a:t>
            </a:r>
            <a:r>
              <a:rPr lang="en-GB" baseline="0" dirty="0"/>
              <a:t> do 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74A435-E0C1-4850-AAFF-9337C6ACE7AF}" type="slidenum">
              <a:rPr lang="en-GB" smtClean="0">
                <a:solidFill>
                  <a:prstClr val="black"/>
                </a:solidFill>
              </a:rPr>
              <a:pPr/>
              <a:t>10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3221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What is it that makes us keep doing what we</a:t>
            </a:r>
            <a:r>
              <a:rPr lang="en-GB" baseline="0" dirty="0"/>
              <a:t> do 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74A435-E0C1-4850-AAFF-9337C6ACE7AF}" type="slidenum">
              <a:rPr lang="en-GB" smtClean="0">
                <a:solidFill>
                  <a:prstClr val="black"/>
                </a:solidFill>
              </a:rPr>
              <a:pPr/>
              <a:t>11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79594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B2DC4-DFF7-484B-8C53-00C6C7D4762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B4996-F910-9249-81AF-8103D296154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0368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B2DC4-DFF7-484B-8C53-00C6C7D4762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B4996-F910-9249-81AF-8103D296154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0019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B2DC4-DFF7-484B-8C53-00C6C7D4762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B4996-F910-9249-81AF-8103D296154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1296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3"/>
          <p:cNvSpPr txBox="1">
            <a:spLocks noChangeArrowheads="1"/>
          </p:cNvSpPr>
          <p:nvPr userDrawn="1"/>
        </p:nvSpPr>
        <p:spPr bwMode="auto">
          <a:xfrm>
            <a:off x="152400" y="6362700"/>
            <a:ext cx="22002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>
                <a:solidFill>
                  <a:srgbClr val="FFFFFF"/>
                </a:solidFill>
              </a:rPr>
              <a:t>www.worcestershire.gov.uk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2514600"/>
            <a:ext cx="8153400" cy="1143000"/>
          </a:xfrm>
        </p:spPr>
        <p:txBody>
          <a:bodyPr/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886200"/>
            <a:ext cx="8153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05800" y="76200"/>
            <a:ext cx="687388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87BA2-DA29-1248-90FE-E5176F9E64E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sz="1400" b="0">
              <a:solidFill>
                <a:srgbClr val="000000"/>
              </a:solidFill>
              <a:latin typeface="Times" charset="0"/>
            </a:endParaRP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smtClean="0"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[Slideshow Title - edit in Headers &amp; Footers] </a:t>
            </a:r>
          </a:p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84701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ED2688D-57F9-014B-A5EC-73A92ABCB0E5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sz="1400" b="0">
              <a:solidFill>
                <a:srgbClr val="000000"/>
              </a:solidFill>
              <a:latin typeface="Time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0" i="0" dirty="0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[Slideshow Title - edit in Headers &amp; Footers] </a:t>
            </a:r>
          </a:p>
        </p:txBody>
      </p:sp>
    </p:spTree>
    <p:extLst>
      <p:ext uri="{BB962C8B-B14F-4D97-AF65-F5344CB8AC3E}">
        <p14:creationId xmlns:p14="http://schemas.microsoft.com/office/powerpoint/2010/main" val="17342363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F3850D-EF14-154D-BFAB-79207C675DD5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sz="1400" b="0" dirty="0">
              <a:solidFill>
                <a:srgbClr val="000000"/>
              </a:solidFill>
              <a:latin typeface="Time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0813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4EA3351-E226-6B49-89AF-8CA9EA5A0FA2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sz="1400" b="0">
              <a:solidFill>
                <a:srgbClr val="000000"/>
              </a:solidFill>
              <a:latin typeface="Times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157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93875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3637"/>
            <a:ext cx="4040188" cy="3357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93875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3637"/>
            <a:ext cx="4041775" cy="3357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1A31CDC-7CA6-B44B-95E4-E0DE28C4EB69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sz="1400" b="0">
              <a:solidFill>
                <a:srgbClr val="000000"/>
              </a:solidFill>
              <a:latin typeface="Times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5585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46ACD5C-53BA-D540-846F-28DDCA2F7BBA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sz="1400" b="0">
              <a:solidFill>
                <a:srgbClr val="000000"/>
              </a:solidFill>
              <a:latin typeface="Times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1239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7ACE5A7-784D-DB4F-ACF2-47004661C9D4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sz="1400" b="0">
              <a:solidFill>
                <a:srgbClr val="000000"/>
              </a:solidFill>
              <a:latin typeface="Times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5055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533401"/>
            <a:ext cx="5111750" cy="533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95451"/>
            <a:ext cx="3008313" cy="41719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4CB9559-9E1F-2743-A28E-3EE05ABC14F5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sz="1400" b="0">
              <a:solidFill>
                <a:srgbClr val="000000"/>
              </a:solidFill>
              <a:latin typeface="Times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729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B2DC4-DFF7-484B-8C53-00C6C7D4762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B4996-F910-9249-81AF-8103D296154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83699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4958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38068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0625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2E10F85-35E6-3E44-B391-C4CE18440921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sz="1400" b="0">
              <a:solidFill>
                <a:srgbClr val="000000"/>
              </a:solidFill>
              <a:latin typeface="Times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6251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D3F49A7-3237-3042-A89C-041B1DC9858F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sz="1400" b="0">
              <a:solidFill>
                <a:srgbClr val="000000"/>
              </a:solidFill>
              <a:latin typeface="Time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6752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181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181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3399B4A-CE53-F949-B438-9393503C09D2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sz="1400" b="0">
              <a:solidFill>
                <a:srgbClr val="000000"/>
              </a:solidFill>
              <a:latin typeface="Time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[Slideshow Title - edit in Headers &amp; Footers] </a:t>
            </a:r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485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B2DC4-DFF7-484B-8C53-00C6C7D4762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B4996-F910-9249-81AF-8103D296154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3195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B2DC4-DFF7-484B-8C53-00C6C7D4762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B4996-F910-9249-81AF-8103D296154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8491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B2DC4-DFF7-484B-8C53-00C6C7D4762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B4996-F910-9249-81AF-8103D296154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6794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B2DC4-DFF7-484B-8C53-00C6C7D4762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B4996-F910-9249-81AF-8103D296154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4109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B2DC4-DFF7-484B-8C53-00C6C7D4762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B4996-F910-9249-81AF-8103D296154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4784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B2DC4-DFF7-484B-8C53-00C6C7D4762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B4996-F910-9249-81AF-8103D296154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0013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B2DC4-DFF7-484B-8C53-00C6C7D4762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B4996-F910-9249-81AF-8103D296154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1023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9F1B2DC4-DFF7-484B-8C53-00C6C7D4762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1/14/2024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78EB4996-F910-9249-81AF-8103D296154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7031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09600"/>
            <a:ext cx="822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47800"/>
            <a:ext cx="82296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76200"/>
            <a:ext cx="68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solidFill>
                  <a:schemeClr val="bg1"/>
                </a:solidFill>
                <a:latin typeface="+mn-lt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E833F792-BF5D-9948-BCB2-7146925A9940}" type="slidenum">
              <a:rPr lang="en-US">
                <a:solidFill>
                  <a:srgbClr val="FFFFFF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400">
              <a:solidFill>
                <a:srgbClr val="FFFFFF"/>
              </a:solidFill>
            </a:endParaRPr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200" y="7620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dirty="0">
                <a:solidFill>
                  <a:schemeClr val="bg1"/>
                </a:solidFill>
                <a:latin typeface="+mn-lt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FFFFFF"/>
                </a:solidFill>
              </a:rPr>
              <a:t>[Slideshow Title - edit in Headers &amp; Footers]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38" name="Text Box 14"/>
          <p:cNvSpPr txBox="1">
            <a:spLocks noChangeArrowheads="1"/>
          </p:cNvSpPr>
          <p:nvPr/>
        </p:nvSpPr>
        <p:spPr bwMode="auto">
          <a:xfrm>
            <a:off x="152400" y="6362700"/>
            <a:ext cx="22002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>
                <a:solidFill>
                  <a:srgbClr val="FFFFFF"/>
                </a:solidFill>
              </a:rPr>
              <a:t>www.worcestershire.gov.uk</a:t>
            </a:r>
          </a:p>
        </p:txBody>
      </p:sp>
    </p:spTree>
    <p:extLst>
      <p:ext uri="{BB962C8B-B14F-4D97-AF65-F5344CB8AC3E}">
        <p14:creationId xmlns:p14="http://schemas.microsoft.com/office/powerpoint/2010/main" val="1558109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81A31"/>
          </a:solidFill>
          <a:latin typeface="+mj-lt"/>
          <a:ea typeface="Geneva" charset="-128"/>
          <a:cs typeface="Geneva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  <a:ea typeface="Geneva" charset="-128"/>
          <a:cs typeface="Geneva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  <a:ea typeface="Geneva" charset="-128"/>
          <a:cs typeface="Geneva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  <a:ea typeface="Geneva" charset="-128"/>
          <a:cs typeface="Geneva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  <a:ea typeface="Geneva" charset="-128"/>
          <a:cs typeface="Geneva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DA5AD"/>
          </a:solidFill>
          <a:latin typeface="Arial" pitchFamily="1" charset="0"/>
        </a:defRPr>
      </a:lvl9pPr>
    </p:titleStyle>
    <p:bodyStyle>
      <a:lvl1pPr marL="342900" indent="-3429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Char char="•"/>
        <a:defRPr sz="2800">
          <a:solidFill>
            <a:schemeClr val="tx1"/>
          </a:solidFill>
          <a:latin typeface="+mn-lt"/>
          <a:ea typeface="Geneva" charset="-128"/>
          <a:cs typeface="Geneva" charset="-128"/>
        </a:defRPr>
      </a:lvl1pPr>
      <a:lvl2pPr marL="742950" indent="-28575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2400">
          <a:solidFill>
            <a:schemeClr val="tx1"/>
          </a:solidFill>
          <a:latin typeface="+mn-lt"/>
          <a:ea typeface="Geneva" charset="-128"/>
        </a:defRPr>
      </a:lvl2pPr>
      <a:lvl3pPr marL="1143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Char char="•"/>
        <a:defRPr sz="2400">
          <a:solidFill>
            <a:schemeClr val="tx1"/>
          </a:solidFill>
          <a:latin typeface="+mn-lt"/>
          <a:ea typeface="Geneva" charset="-128"/>
        </a:defRPr>
      </a:lvl3pPr>
      <a:lvl4pPr marL="1600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4pPr>
      <a:lvl5pPr marL="20574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Geneva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creativecommons.org/licenses/by-sa/3.0/" TargetMode="External"/><Relationship Id="rId4" Type="http://schemas.openxmlformats.org/officeDocument/2006/relationships/hyperlink" Target="https://www.thebluediamondgallery.com/handwriting/w/welcome.html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safeguardingworcestershire.org.uk/documents/self-neglect-policy-final-v2-2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safeguardingworcestershire.org.uk/documents/carm-final-v2-aug-2022-2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peoplematters.in/article/technology/how-effective-are-networking-sites-1949" TargetMode="External"/><Relationship Id="rId4" Type="http://schemas.openxmlformats.org/officeDocument/2006/relationships/image" Target="../media/image9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pixabay.com/fr/wc-toilette-handicap%C3%A9s-202597/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5.svg"/><Relationship Id="rId9" Type="http://schemas.openxmlformats.org/officeDocument/2006/relationships/hyperlink" Target="https://svgsilh.com/image/310380.html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worcestershire.gov.uk/council-services/adult-social-care/get-contact-adult-social-care" TargetMode="External"/><Relationship Id="rId4" Type="http://schemas.openxmlformats.org/officeDocument/2006/relationships/hyperlink" Target="https://lasportal.worcestershire.gov.uk/web/portal/pages/proform#ssa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49122"/>
            <a:ext cx="7772400" cy="1470025"/>
          </a:xfrm>
        </p:spPr>
        <p:txBody>
          <a:bodyPr/>
          <a:lstStyle/>
          <a:p>
            <a:r>
              <a:rPr lang="en-US" dirty="0"/>
              <a:t>Worcestershire Safeguarding Adults Board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7624" y="2552700"/>
            <a:ext cx="6400800" cy="1752600"/>
          </a:xfrm>
        </p:spPr>
        <p:txBody>
          <a:bodyPr/>
          <a:lstStyle/>
          <a:p>
            <a:r>
              <a:rPr lang="en-US" b="1" dirty="0"/>
              <a:t>Network Meeting </a:t>
            </a:r>
          </a:p>
          <a:p>
            <a:r>
              <a:rPr lang="en-US" b="1" dirty="0"/>
              <a:t>17</a:t>
            </a:r>
            <a:r>
              <a:rPr lang="en-US" b="1" baseline="30000" dirty="0"/>
              <a:t>th</a:t>
            </a:r>
            <a:r>
              <a:rPr lang="en-US" b="1" dirty="0"/>
              <a:t> January 2024</a:t>
            </a:r>
          </a:p>
        </p:txBody>
      </p:sp>
      <p:pic>
        <p:nvPicPr>
          <p:cNvPr id="4" name="Picture 3" descr="60012 WSAB logo F.BMP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244323"/>
            <a:ext cx="1054735" cy="113347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0" y="0"/>
            <a:ext cx="501041" cy="6858000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GB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488481"/>
            <a:ext cx="9144000" cy="463463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/>
            <a:r>
              <a:rPr lang="en-GB" sz="1600" i="1" dirty="0">
                <a:solidFill>
                  <a:prstClr val="white"/>
                </a:solidFill>
              </a:rPr>
              <a:t>          Because Safeguarding is everybody’s business</a:t>
            </a:r>
          </a:p>
        </p:txBody>
      </p:sp>
      <p:pic>
        <p:nvPicPr>
          <p:cNvPr id="10" name="Picture 9" descr="Text, whiteboard&#10;&#10;Description automatically generated">
            <a:extLst>
              <a:ext uri="{FF2B5EF4-FFF2-40B4-BE49-F238E27FC236}">
                <a16:creationId xmlns:a16="http://schemas.microsoft.com/office/drawing/2014/main" id="{75098A84-5883-F5A5-8EED-C88FB0D78A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1371600" y="3660238"/>
            <a:ext cx="5977011" cy="268693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9F3B4E5F-29A2-4438-3532-EC390E7FD234}"/>
              </a:ext>
            </a:extLst>
          </p:cNvPr>
          <p:cNvSpPr txBox="1"/>
          <p:nvPr/>
        </p:nvSpPr>
        <p:spPr>
          <a:xfrm>
            <a:off x="1371600" y="7061963"/>
            <a:ext cx="520504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>
                <a:hlinkClick r:id="rId4" tooltip="https://www.thebluediamondgallery.com/handwriting/w/welcome.html"/>
              </a:rPr>
              <a:t>This Photo</a:t>
            </a:r>
            <a:r>
              <a:rPr lang="en-GB" sz="900"/>
              <a:t> by Unknown Author is licensed under </a:t>
            </a:r>
            <a:r>
              <a:rPr lang="en-GB" sz="900">
                <a:hlinkClick r:id="rId5" tooltip="https://creativecommons.org/licenses/by-sa/3.0/"/>
              </a:rPr>
              <a:t>CC BY-SA</a:t>
            </a:r>
            <a:endParaRPr lang="en-GB" sz="900"/>
          </a:p>
        </p:txBody>
      </p:sp>
    </p:spTree>
    <p:extLst>
      <p:ext uri="{BB962C8B-B14F-4D97-AF65-F5344CB8AC3E}">
        <p14:creationId xmlns:p14="http://schemas.microsoft.com/office/powerpoint/2010/main" val="534396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60012 WSAB logo F.BMP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244323"/>
            <a:ext cx="1054735" cy="113347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0" y="0"/>
            <a:ext cx="501041" cy="6858000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GB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488481"/>
            <a:ext cx="9144000" cy="463463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/>
            <a:r>
              <a:rPr lang="en-GB" sz="1600" i="1" dirty="0">
                <a:solidFill>
                  <a:prstClr val="white"/>
                </a:solidFill>
              </a:rPr>
              <a:t>          Because Safeguarding is everybody’s business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054735" y="244323"/>
            <a:ext cx="6811610" cy="1470025"/>
          </a:xfrm>
        </p:spPr>
        <p:txBody>
          <a:bodyPr>
            <a:normAutofit/>
          </a:bodyPr>
          <a:lstStyle/>
          <a:p>
            <a:r>
              <a:rPr lang="en-GB" sz="3600" b="1" dirty="0"/>
              <a:t>Peter</a:t>
            </a:r>
            <a:br>
              <a:rPr lang="en-GB" sz="3600" b="1" dirty="0"/>
            </a:br>
            <a:endParaRPr lang="en-GB" sz="3600" b="1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27137C79-D959-4A16-A4A0-A1A7E26310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1196753"/>
            <a:ext cx="7160840" cy="4955178"/>
          </a:xfrm>
        </p:spPr>
        <p:txBody>
          <a:bodyPr>
            <a:normAutofit/>
          </a:bodyPr>
          <a:lstStyle/>
          <a:p>
            <a:pPr algn="l"/>
            <a:r>
              <a:rPr lang="en-US" b="0" i="0" dirty="0">
                <a:solidFill>
                  <a:srgbClr val="313131"/>
                </a:solidFill>
                <a:effectLst/>
                <a:latin typeface="Roboto" panose="02000000000000000000" pitchFamily="2" charset="0"/>
              </a:rPr>
              <a:t>Learning from this review included: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13131"/>
                </a:solidFill>
                <a:effectLst/>
                <a:latin typeface="Roboto" panose="02000000000000000000" pitchFamily="2" charset="0"/>
              </a:rPr>
              <a:t>Self-harm injuries and safeguarding concern correlation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13131"/>
                </a:solidFill>
                <a:effectLst/>
                <a:latin typeface="Roboto" panose="02000000000000000000" pitchFamily="2" charset="0"/>
              </a:rPr>
              <a:t>Non assumption of the ‘Carer’ role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13131"/>
                </a:solidFill>
                <a:effectLst/>
                <a:latin typeface="Roboto" panose="02000000000000000000" pitchFamily="2" charset="0"/>
              </a:rPr>
              <a:t>Importance of Carers assessments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13131"/>
                </a:solidFill>
                <a:effectLst/>
                <a:latin typeface="Roboto" panose="02000000000000000000" pitchFamily="2" charset="0"/>
              </a:rPr>
              <a:t>Applying </a:t>
            </a:r>
            <a:r>
              <a:rPr lang="en-US" b="0" i="0" u="sng" dirty="0">
                <a:solidFill>
                  <a:srgbClr val="793EA3"/>
                </a:solidFill>
                <a:effectLst/>
                <a:latin typeface="Roboto" panose="02000000000000000000" pitchFamily="2" charset="0"/>
                <a:hlinkClick r:id="rId4"/>
              </a:rPr>
              <a:t>Self-Neglect policy</a:t>
            </a:r>
            <a:endParaRPr lang="en-US" b="0" i="0" u="sng" dirty="0">
              <a:solidFill>
                <a:srgbClr val="793EA3"/>
              </a:solidFill>
              <a:effectLst/>
              <a:latin typeface="Roboto" panose="02000000000000000000" pitchFamily="2" charset="0"/>
            </a:endParaRPr>
          </a:p>
          <a:p>
            <a:pPr lvl="1" algn="l"/>
            <a:endParaRPr lang="en-US" b="0" i="0" dirty="0">
              <a:solidFill>
                <a:srgbClr val="313131"/>
              </a:solidFill>
              <a:effectLst/>
              <a:latin typeface="Roboto" panose="02000000000000000000" pitchFamily="2" charset="0"/>
            </a:endParaRPr>
          </a:p>
          <a:p>
            <a:pPr algn="l"/>
            <a:r>
              <a:rPr lang="en-US" b="0" i="0" dirty="0">
                <a:solidFill>
                  <a:srgbClr val="313131"/>
                </a:solidFill>
                <a:effectLst/>
                <a:latin typeface="Roboto" panose="02000000000000000000" pitchFamily="2" charset="0"/>
              </a:rPr>
              <a:t>Good practice included: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13131"/>
                </a:solidFill>
                <a:effectLst/>
                <a:latin typeface="Roboto" panose="02000000000000000000" pitchFamily="2" charset="0"/>
              </a:rPr>
              <a:t> 		</a:t>
            </a:r>
            <a:r>
              <a:rPr lang="en-US" sz="2800" b="0" i="0" dirty="0">
                <a:solidFill>
                  <a:srgbClr val="313131"/>
                </a:solidFill>
                <a:effectLst/>
                <a:latin typeface="Roboto" panose="02000000000000000000" pitchFamily="2" charset="0"/>
              </a:rPr>
              <a:t>Cuckooing agreement </a:t>
            </a:r>
          </a:p>
          <a:p>
            <a:pPr algn="l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64693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60012 WSAB logo F.BMP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244323"/>
            <a:ext cx="1054735" cy="113347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0" y="0"/>
            <a:ext cx="501041" cy="6858000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GB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488481"/>
            <a:ext cx="9144000" cy="463463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/>
            <a:r>
              <a:rPr lang="en-GB" sz="1600" i="1" dirty="0">
                <a:solidFill>
                  <a:prstClr val="white"/>
                </a:solidFill>
              </a:rPr>
              <a:t>          Because Safeguarding is everybody’s business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054735" y="244323"/>
            <a:ext cx="6811610" cy="1470025"/>
          </a:xfrm>
        </p:spPr>
        <p:txBody>
          <a:bodyPr>
            <a:normAutofit fontScale="90000"/>
          </a:bodyPr>
          <a:lstStyle/>
          <a:p>
            <a:r>
              <a:rPr lang="en-GB" sz="3600" b="1" dirty="0"/>
              <a:t>Dee</a:t>
            </a:r>
            <a:br>
              <a:rPr lang="en-GB" sz="3600" b="1" dirty="0"/>
            </a:br>
            <a:r>
              <a:rPr lang="en-GB" sz="3600" b="1" dirty="0"/>
              <a:t>Learning Brief (Rapid Review)</a:t>
            </a:r>
            <a:br>
              <a:rPr lang="en-GB" sz="3600" b="1" dirty="0"/>
            </a:br>
            <a:endParaRPr lang="en-GB" sz="3600" b="1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27137C79-D959-4A16-A4A0-A1A7E26310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54735" y="1714349"/>
            <a:ext cx="7477705" cy="4437582"/>
          </a:xfrm>
        </p:spPr>
        <p:txBody>
          <a:bodyPr>
            <a:normAutofit fontScale="92500" lnSpcReduction="2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13131"/>
                </a:solidFill>
                <a:effectLst/>
                <a:latin typeface="Roboto" panose="02000000000000000000" pitchFamily="2" charset="0"/>
              </a:rPr>
              <a:t>48 year old white female, </a:t>
            </a:r>
            <a:endParaRPr lang="en-US" dirty="0">
              <a:solidFill>
                <a:srgbClr val="313131"/>
              </a:solidFill>
              <a:latin typeface="Roboto" panose="02000000000000000000" pitchFamily="2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13131"/>
                </a:solidFill>
                <a:effectLst/>
                <a:latin typeface="Roboto" panose="02000000000000000000" pitchFamily="2" charset="0"/>
              </a:rPr>
              <a:t>previously been homeless in another area of the country due to alcohol misuse.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13131"/>
                </a:solidFill>
                <a:latin typeface="Roboto" panose="02000000000000000000" pitchFamily="2" charset="0"/>
              </a:rPr>
              <a:t>Returned to try reestablish links with parents who lived in county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13131"/>
                </a:solidFill>
                <a:latin typeface="Roboto" panose="02000000000000000000" pitchFamily="2" charset="0"/>
              </a:rPr>
              <a:t>Discharged from hospital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13131"/>
                </a:solidFill>
                <a:latin typeface="Roboto" panose="02000000000000000000" pitchFamily="2" charset="0"/>
              </a:rPr>
              <a:t>Refused temporary accommodation offered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13131"/>
                </a:solidFill>
                <a:latin typeface="Roboto" panose="02000000000000000000" pitchFamily="2" charset="0"/>
              </a:rPr>
              <a:t>Died on street, with dog.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34577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60012 WSAB logo F.BMP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244323"/>
            <a:ext cx="1054735" cy="113347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0" y="0"/>
            <a:ext cx="501041" cy="6858000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GB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488481"/>
            <a:ext cx="9144000" cy="463463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/>
            <a:r>
              <a:rPr lang="en-GB" sz="1600" i="1" dirty="0">
                <a:solidFill>
                  <a:prstClr val="white"/>
                </a:solidFill>
              </a:rPr>
              <a:t>          Because Safeguarding is everybody’s business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054735" y="244323"/>
            <a:ext cx="6811610" cy="1470025"/>
          </a:xfrm>
        </p:spPr>
        <p:txBody>
          <a:bodyPr>
            <a:normAutofit/>
          </a:bodyPr>
          <a:lstStyle/>
          <a:p>
            <a:r>
              <a:rPr lang="en-GB" sz="3600" b="1" dirty="0"/>
              <a:t>Dee</a:t>
            </a:r>
            <a:br>
              <a:rPr lang="en-GB" sz="3600" b="1" dirty="0"/>
            </a:br>
            <a:endParaRPr lang="en-GB" sz="3600" b="1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27137C79-D959-4A16-A4A0-A1A7E26310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54735" y="1714349"/>
            <a:ext cx="7477705" cy="4437582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US" b="0" i="0" dirty="0">
                <a:solidFill>
                  <a:srgbClr val="313131"/>
                </a:solidFill>
                <a:effectLst/>
                <a:latin typeface="Roboto" panose="02000000000000000000" pitchFamily="2" charset="0"/>
              </a:rPr>
              <a:t>Learning from this review included: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13131"/>
                </a:solidFill>
                <a:effectLst/>
                <a:latin typeface="Roboto" panose="02000000000000000000" pitchFamily="2" charset="0"/>
              </a:rPr>
              <a:t>Pending homelessness – trigger for substance misuse – proactive approach </a:t>
            </a:r>
            <a:r>
              <a:rPr lang="en-US" b="0" i="0" u="sng" dirty="0">
                <a:solidFill>
                  <a:srgbClr val="793EA3"/>
                </a:solidFill>
                <a:effectLst/>
                <a:latin typeface="Roboto" panose="02000000000000000000" pitchFamily="2" charset="0"/>
                <a:hlinkClick r:id="rId4"/>
              </a:rPr>
              <a:t>CARM framework? </a:t>
            </a:r>
            <a:endParaRPr lang="en-US" b="0" i="0" dirty="0">
              <a:solidFill>
                <a:srgbClr val="313131"/>
              </a:solidFill>
              <a:effectLst/>
              <a:latin typeface="Roboto" panose="02000000000000000000" pitchFamily="2" charset="0"/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13131"/>
                </a:solidFill>
                <a:effectLst/>
                <a:latin typeface="Roboto" panose="02000000000000000000" pitchFamily="2" charset="0"/>
              </a:rPr>
              <a:t>Appropriate agency notification for temporary moves?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13131"/>
                </a:solidFill>
                <a:effectLst/>
                <a:latin typeface="Roboto" panose="02000000000000000000" pitchFamily="2" charset="0"/>
              </a:rPr>
              <a:t>MDT meetings for discharge planning regarding homelessness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13131"/>
                </a:solidFill>
                <a:effectLst/>
                <a:latin typeface="Roboto" panose="02000000000000000000" pitchFamily="2" charset="0"/>
              </a:rPr>
              <a:t>Time consideration for homelessness signposting</a:t>
            </a:r>
          </a:p>
          <a:p>
            <a:pPr lvl="1" algn="l"/>
            <a:endParaRPr lang="en-US" b="0" i="0" dirty="0">
              <a:solidFill>
                <a:srgbClr val="313131"/>
              </a:solidFill>
              <a:effectLst/>
              <a:latin typeface="Roboto" panose="02000000000000000000" pitchFamily="2" charset="0"/>
            </a:endParaRPr>
          </a:p>
          <a:p>
            <a:pPr algn="l"/>
            <a:r>
              <a:rPr lang="en-US" b="0" i="0" dirty="0">
                <a:solidFill>
                  <a:srgbClr val="313131"/>
                </a:solidFill>
                <a:effectLst/>
                <a:latin typeface="Roboto" panose="02000000000000000000" pitchFamily="2" charset="0"/>
              </a:rPr>
              <a:t>Good practice from this review included: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13131"/>
                </a:solidFill>
                <a:effectLst/>
                <a:latin typeface="Roboto" panose="02000000000000000000" pitchFamily="2" charset="0"/>
              </a:rPr>
              <a:t>Good support from agencies, in particular Homeless and Rough Sleeping Nursing Team (other area)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13131"/>
                </a:solidFill>
                <a:effectLst/>
                <a:latin typeface="Roboto" panose="02000000000000000000" pitchFamily="2" charset="0"/>
              </a:rPr>
              <a:t>Empathetic support from GP (other area)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13131"/>
                </a:solidFill>
                <a:effectLst/>
                <a:latin typeface="Roboto" panose="02000000000000000000" pitchFamily="2" charset="0"/>
              </a:rPr>
              <a:t>Worcestershire agencies worked hard together to find and offer accommodation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85424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60012 WSAB logo F.BMP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244323"/>
            <a:ext cx="1054735" cy="113347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0" y="0"/>
            <a:ext cx="501041" cy="6858000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GB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488481"/>
            <a:ext cx="9144000" cy="463463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/>
            <a:r>
              <a:rPr lang="en-GB" sz="1600" i="1" dirty="0">
                <a:solidFill>
                  <a:prstClr val="white"/>
                </a:solidFill>
              </a:rPr>
              <a:t>          Because Safeguarding is everybody’s business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054735" y="244323"/>
            <a:ext cx="6811610" cy="1470025"/>
          </a:xfrm>
        </p:spPr>
        <p:txBody>
          <a:bodyPr>
            <a:normAutofit fontScale="90000"/>
          </a:bodyPr>
          <a:lstStyle/>
          <a:p>
            <a:r>
              <a:rPr lang="en-GB" sz="3600" b="1" dirty="0"/>
              <a:t>Adult M</a:t>
            </a:r>
            <a:br>
              <a:rPr lang="en-GB" sz="3600" b="1" dirty="0"/>
            </a:br>
            <a:r>
              <a:rPr lang="en-GB" sz="3600" b="1" dirty="0"/>
              <a:t>Learning Brief</a:t>
            </a:r>
            <a:br>
              <a:rPr lang="en-GB" sz="3600" b="1" dirty="0"/>
            </a:br>
            <a:endParaRPr lang="en-GB" sz="3600" b="1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27137C79-D959-4A16-A4A0-A1A7E26310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54735" y="1714349"/>
            <a:ext cx="7477705" cy="4437582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13131"/>
                </a:solidFill>
                <a:effectLst/>
                <a:latin typeface="Roboto" panose="02000000000000000000" pitchFamily="2" charset="0"/>
              </a:rPr>
              <a:t>83 year old white British female,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13131"/>
                </a:solidFill>
                <a:effectLst/>
                <a:latin typeface="Roboto" panose="02000000000000000000" pitchFamily="2" charset="0"/>
              </a:rPr>
              <a:t> limited mobility,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13131"/>
                </a:solidFill>
                <a:effectLst/>
                <a:latin typeface="Roboto" panose="02000000000000000000" pitchFamily="2" charset="0"/>
              </a:rPr>
              <a:t>cared for by her son for 20+ years. 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13131"/>
                </a:solidFill>
                <a:effectLst/>
                <a:latin typeface="Roboto" panose="02000000000000000000" pitchFamily="2" charset="0"/>
              </a:rPr>
              <a:t>Son has suspected care and support needs (undiagnosed)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13131"/>
                </a:solidFill>
                <a:latin typeface="Roboto" panose="02000000000000000000" pitchFamily="2" charset="0"/>
              </a:rPr>
              <a:t>Bruising to face of Adult M</a:t>
            </a:r>
            <a:endParaRPr lang="en-US" b="0" i="0" dirty="0">
              <a:solidFill>
                <a:srgbClr val="313131"/>
              </a:solidFill>
              <a:effectLst/>
              <a:latin typeface="Roboto" panose="02000000000000000000" pitchFamily="2" charset="0"/>
            </a:endParaRPr>
          </a:p>
          <a:p>
            <a:pPr algn="l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48566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60012 WSAB logo F.BMP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244323"/>
            <a:ext cx="1054735" cy="113347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0" y="0"/>
            <a:ext cx="501041" cy="6858000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GB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488481"/>
            <a:ext cx="9144000" cy="463463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/>
            <a:r>
              <a:rPr lang="en-GB" sz="1600" i="1" dirty="0">
                <a:solidFill>
                  <a:prstClr val="white"/>
                </a:solidFill>
              </a:rPr>
              <a:t>          Because Safeguarding is everybody’s business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054735" y="244323"/>
            <a:ext cx="6811610" cy="1470025"/>
          </a:xfrm>
        </p:spPr>
        <p:txBody>
          <a:bodyPr>
            <a:normAutofit fontScale="90000"/>
          </a:bodyPr>
          <a:lstStyle/>
          <a:p>
            <a:r>
              <a:rPr lang="en-GB" sz="3600" b="1" dirty="0"/>
              <a:t>Adult M</a:t>
            </a:r>
            <a:br>
              <a:rPr lang="en-GB" sz="3600" b="1" dirty="0"/>
            </a:br>
            <a:r>
              <a:rPr lang="en-GB" sz="3600" b="1" dirty="0"/>
              <a:t>Learning Brief</a:t>
            </a:r>
            <a:br>
              <a:rPr lang="en-GB" sz="3600" b="1" dirty="0"/>
            </a:br>
            <a:endParaRPr lang="en-GB" sz="3600" b="1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27137C79-D959-4A16-A4A0-A1A7E26310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54735" y="1714349"/>
            <a:ext cx="7477705" cy="4437582"/>
          </a:xfrm>
        </p:spPr>
        <p:txBody>
          <a:bodyPr>
            <a:normAutofit fontScale="55000" lnSpcReduction="20000"/>
          </a:bodyPr>
          <a:lstStyle/>
          <a:p>
            <a:pPr algn="l"/>
            <a:r>
              <a:rPr lang="en-US" b="1" i="0" dirty="0">
                <a:solidFill>
                  <a:srgbClr val="313131"/>
                </a:solidFill>
                <a:effectLst/>
                <a:latin typeface="Roboto" panose="02000000000000000000" pitchFamily="2" charset="0"/>
              </a:rPr>
              <a:t>Learning from this review included: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3300" b="0" i="0" dirty="0">
                <a:solidFill>
                  <a:srgbClr val="313131"/>
                </a:solidFill>
                <a:effectLst/>
                <a:latin typeface="Roboto" panose="02000000000000000000" pitchFamily="2" charset="0"/>
              </a:rPr>
              <a:t>MSP and Multi-agency working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3300" b="0" i="0" dirty="0">
                <a:solidFill>
                  <a:srgbClr val="313131"/>
                </a:solidFill>
                <a:effectLst/>
                <a:latin typeface="Roboto" panose="02000000000000000000" pitchFamily="2" charset="0"/>
              </a:rPr>
              <a:t>Appropriate use of Mental Capacity Act/Assessment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3300" b="0" i="0" dirty="0">
                <a:solidFill>
                  <a:srgbClr val="313131"/>
                </a:solidFill>
                <a:effectLst/>
                <a:latin typeface="Roboto" panose="02000000000000000000" pitchFamily="2" charset="0"/>
              </a:rPr>
              <a:t>Appropriate use of policy/guidance for Hoarding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313131"/>
              </a:solidFill>
              <a:effectLst/>
              <a:latin typeface="Roboto" panose="02000000000000000000" pitchFamily="2" charset="0"/>
            </a:endParaRPr>
          </a:p>
          <a:p>
            <a:pPr algn="l"/>
            <a:r>
              <a:rPr lang="en-US" b="1" i="0" dirty="0">
                <a:solidFill>
                  <a:srgbClr val="313131"/>
                </a:solidFill>
                <a:effectLst/>
                <a:latin typeface="Roboto" panose="02000000000000000000" pitchFamily="2" charset="0"/>
              </a:rPr>
              <a:t>Good practice from this review included: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13131"/>
                </a:solidFill>
                <a:effectLst/>
                <a:latin typeface="Roboto" panose="02000000000000000000" pitchFamily="2" charset="0"/>
              </a:rPr>
              <a:t>The S42 enquiry has worked successfully to enable the social worker to build a relationship with </a:t>
            </a:r>
            <a:r>
              <a:rPr lang="en-US" dirty="0">
                <a:solidFill>
                  <a:srgbClr val="313131"/>
                </a:solidFill>
                <a:latin typeface="Roboto" panose="02000000000000000000" pitchFamily="2" charset="0"/>
              </a:rPr>
              <a:t>Son which enabled him </a:t>
            </a:r>
            <a:r>
              <a:rPr lang="en-US" b="0" i="0" dirty="0">
                <a:solidFill>
                  <a:srgbClr val="313131"/>
                </a:solidFill>
                <a:effectLst/>
                <a:latin typeface="Roboto" panose="02000000000000000000" pitchFamily="2" charset="0"/>
              </a:rPr>
              <a:t>to accept more help and support for his caring role.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13131"/>
                </a:solidFill>
                <a:effectLst/>
                <a:latin typeface="Roboto" panose="02000000000000000000" pitchFamily="2" charset="0"/>
              </a:rPr>
              <a:t>The GP knew the family well and were able to add light to the relationships and care that son had successfully delivered for over 20 years.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13131"/>
                </a:solidFill>
                <a:effectLst/>
                <a:latin typeface="Roboto" panose="02000000000000000000" pitchFamily="2" charset="0"/>
              </a:rPr>
              <a:t>The community nurses </a:t>
            </a:r>
            <a:r>
              <a:rPr lang="en-US" b="0" i="0" dirty="0" err="1">
                <a:solidFill>
                  <a:srgbClr val="313131"/>
                </a:solidFill>
                <a:effectLst/>
                <a:latin typeface="Roboto" panose="02000000000000000000" pitchFamily="2" charset="0"/>
              </a:rPr>
              <a:t>recognised</a:t>
            </a:r>
            <a:r>
              <a:rPr lang="en-US" b="0" i="0" dirty="0">
                <a:solidFill>
                  <a:srgbClr val="313131"/>
                </a:solidFill>
                <a:effectLst/>
                <a:latin typeface="Roboto" panose="02000000000000000000" pitchFamily="2" charset="0"/>
              </a:rPr>
              <a:t> and discussed concerns as they arose.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13131"/>
                </a:solidFill>
                <a:effectLst/>
                <a:latin typeface="Roboto" panose="02000000000000000000" pitchFamily="2" charset="0"/>
              </a:rPr>
              <a:t>Arrangements were made by the GP practice for Adult M to continue to receive care when Adult N had refused access to nurses at home</a:t>
            </a:r>
          </a:p>
          <a:p>
            <a:pPr algn="l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98951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60012 WSAB logo F.BMP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244323"/>
            <a:ext cx="1054735" cy="113347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0" y="0"/>
            <a:ext cx="501041" cy="6858000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GB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488481"/>
            <a:ext cx="9144000" cy="463463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/>
            <a:r>
              <a:rPr lang="en-GB" sz="1600" i="1" dirty="0">
                <a:solidFill>
                  <a:prstClr val="white"/>
                </a:solidFill>
              </a:rPr>
              <a:t>          Because Safeguarding is everybody’s business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054735" y="244323"/>
            <a:ext cx="6811610" cy="1470025"/>
          </a:xfrm>
        </p:spPr>
        <p:txBody>
          <a:bodyPr>
            <a:normAutofit fontScale="90000"/>
          </a:bodyPr>
          <a:lstStyle/>
          <a:p>
            <a:r>
              <a:rPr lang="en-GB" sz="3600" b="1" dirty="0"/>
              <a:t>Joseph</a:t>
            </a:r>
            <a:br>
              <a:rPr lang="en-GB" sz="3600" b="1" dirty="0"/>
            </a:br>
            <a:r>
              <a:rPr lang="en-GB" sz="3600" b="1" dirty="0"/>
              <a:t>Rapid Review</a:t>
            </a:r>
            <a:br>
              <a:rPr lang="en-GB" sz="3600" b="1" dirty="0"/>
            </a:br>
            <a:endParaRPr lang="en-GB" sz="3600" b="1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27137C79-D959-4A16-A4A0-A1A7E26310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54735" y="1714349"/>
            <a:ext cx="7477705" cy="4437582"/>
          </a:xfrm>
        </p:spPr>
        <p:txBody>
          <a:bodyPr>
            <a:normAutofit fontScale="85000" lnSpcReduction="1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13131"/>
                </a:solidFill>
                <a:effectLst/>
                <a:latin typeface="Roboto" panose="02000000000000000000" pitchFamily="2" charset="0"/>
              </a:rPr>
              <a:t>79 year old male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13131"/>
                </a:solidFill>
                <a:effectLst/>
                <a:latin typeface="Roboto" panose="02000000000000000000" pitchFamily="2" charset="0"/>
              </a:rPr>
              <a:t>multiple health conditions which left him extremely frail as he advanced in years. 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13131"/>
                </a:solidFill>
                <a:effectLst/>
                <a:latin typeface="Roboto" panose="02000000000000000000" pitchFamily="2" charset="0"/>
              </a:rPr>
              <a:t>Falls and fluctuating metal capacity increased.  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13131"/>
                </a:solidFill>
                <a:effectLst/>
                <a:latin typeface="Roboto" panose="02000000000000000000" pitchFamily="2" charset="0"/>
              </a:rPr>
              <a:t>moved to a residential care home where he had a further fall which resulted in hospitalization</a:t>
            </a:r>
            <a:endParaRPr lang="en-US" dirty="0">
              <a:solidFill>
                <a:srgbClr val="313131"/>
              </a:solidFill>
              <a:latin typeface="Roboto" panose="02000000000000000000" pitchFamily="2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13131"/>
                </a:solidFill>
                <a:effectLst/>
                <a:latin typeface="Roboto" panose="02000000000000000000" pitchFamily="2" charset="0"/>
              </a:rPr>
              <a:t>he died the next day from aspiration pneumonia.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54065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60012 WSAB logo F.BMP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244323"/>
            <a:ext cx="1054735" cy="113347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0" y="0"/>
            <a:ext cx="501041" cy="6858000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GB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488481"/>
            <a:ext cx="9144000" cy="463463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/>
            <a:r>
              <a:rPr lang="en-GB" sz="1600" i="1" dirty="0">
                <a:solidFill>
                  <a:prstClr val="white"/>
                </a:solidFill>
              </a:rPr>
              <a:t>          Because Safeguarding is everybody’s business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054735" y="476672"/>
            <a:ext cx="6811610" cy="504056"/>
          </a:xfrm>
        </p:spPr>
        <p:txBody>
          <a:bodyPr>
            <a:normAutofit fontScale="90000"/>
          </a:bodyPr>
          <a:lstStyle/>
          <a:p>
            <a:r>
              <a:rPr lang="en-GB" sz="3600" b="1" dirty="0"/>
              <a:t>Joseph</a:t>
            </a:r>
            <a:br>
              <a:rPr lang="en-GB" sz="3600" b="1" dirty="0"/>
            </a:br>
            <a:br>
              <a:rPr lang="en-GB" sz="3600" b="1" dirty="0"/>
            </a:br>
            <a:endParaRPr lang="en-GB" sz="3600" b="1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27137C79-D959-4A16-A4A0-A1A7E26310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2062" y="890091"/>
            <a:ext cx="7477705" cy="4437582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b="0" i="0" dirty="0">
                <a:solidFill>
                  <a:srgbClr val="313131"/>
                </a:solidFill>
                <a:effectLst/>
                <a:latin typeface="Roboto" panose="02000000000000000000" pitchFamily="2" charset="0"/>
              </a:rPr>
              <a:t>Learning from this review included: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13131"/>
                </a:solidFill>
                <a:effectLst/>
                <a:latin typeface="Roboto" panose="02000000000000000000" pitchFamily="2" charset="0"/>
              </a:rPr>
              <a:t>MSP understanding the person – Health Passports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13131"/>
                </a:solidFill>
                <a:effectLst/>
                <a:latin typeface="Roboto" panose="02000000000000000000" pitchFamily="2" charset="0"/>
              </a:rPr>
              <a:t>Assurance of quality of care in residential care homes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13131"/>
                </a:solidFill>
                <a:effectLst/>
                <a:latin typeface="Roboto" panose="02000000000000000000" pitchFamily="2" charset="0"/>
              </a:rPr>
              <a:t>Discharge to assess and other placements/funding for care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13131"/>
                </a:solidFill>
                <a:effectLst/>
                <a:latin typeface="Roboto" panose="02000000000000000000" pitchFamily="2" charset="0"/>
              </a:rPr>
              <a:t>Quality of recording and reviewing Multi-Disciplinary Team (MDT) meetings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13131"/>
                </a:solidFill>
                <a:effectLst/>
                <a:latin typeface="Roboto" panose="02000000000000000000" pitchFamily="2" charset="0"/>
              </a:rPr>
              <a:t>Mental capacity and cognitive impairment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41175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60012 WSAB logo F.BMP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244323"/>
            <a:ext cx="1054735" cy="113347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0" y="0"/>
            <a:ext cx="501041" cy="6858000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GB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60594" y="6369140"/>
            <a:ext cx="9144000" cy="463463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/>
            <a:r>
              <a:rPr lang="en-GB" sz="1600" i="1" dirty="0">
                <a:solidFill>
                  <a:prstClr val="white"/>
                </a:solidFill>
              </a:rPr>
              <a:t>          Because Safeguarding is everybody’s business</a:t>
            </a:r>
          </a:p>
        </p:txBody>
      </p:sp>
      <p:graphicFrame>
        <p:nvGraphicFramePr>
          <p:cNvPr id="2" name="Table 6">
            <a:extLst>
              <a:ext uri="{FF2B5EF4-FFF2-40B4-BE49-F238E27FC236}">
                <a16:creationId xmlns:a16="http://schemas.microsoft.com/office/drawing/2014/main" id="{F34E96C5-D0D6-FC2B-FAAF-8D2EE13B61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2198522"/>
              </p:ext>
            </p:extLst>
          </p:nvPr>
        </p:nvGraphicFramePr>
        <p:xfrm>
          <a:off x="720538" y="1390622"/>
          <a:ext cx="8314313" cy="45786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83798">
                  <a:extLst>
                    <a:ext uri="{9D8B030D-6E8A-4147-A177-3AD203B41FA5}">
                      <a16:colId xmlns:a16="http://schemas.microsoft.com/office/drawing/2014/main" val="1710940215"/>
                    </a:ext>
                  </a:extLst>
                </a:gridCol>
                <a:gridCol w="1630515">
                  <a:extLst>
                    <a:ext uri="{9D8B030D-6E8A-4147-A177-3AD203B41FA5}">
                      <a16:colId xmlns:a16="http://schemas.microsoft.com/office/drawing/2014/main" val="117311534"/>
                    </a:ext>
                  </a:extLst>
                </a:gridCol>
              </a:tblGrid>
              <a:tr h="329506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Actions from last meeting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1281924"/>
                  </a:ext>
                </a:extLst>
              </a:tr>
              <a:tr h="329506">
                <a:tc>
                  <a:txBody>
                    <a:bodyPr/>
                    <a:lstStyle/>
                    <a:p>
                      <a:r>
                        <a:rPr lang="en-GB" sz="2000" dirty="0"/>
                        <a:t>Circulate Papers from meeting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/>
                        <a:t>Completed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2271474"/>
                  </a:ext>
                </a:extLst>
              </a:tr>
              <a:tr h="561288">
                <a:tc>
                  <a:txBody>
                    <a:bodyPr/>
                    <a:lstStyle/>
                    <a:p>
                      <a:r>
                        <a:rPr lang="en-GB" sz="2000" dirty="0"/>
                        <a:t>Bring Revised CARM framework to next meeting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/>
                        <a:t>Not Quite ready yet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1512190"/>
                  </a:ext>
                </a:extLst>
              </a:tr>
              <a:tr h="72165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/>
                        <a:t>Network members share details of good practice with WSAB on training and support they provide for volunteers and PWLE</a:t>
                      </a:r>
                    </a:p>
                    <a:p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/>
                        <a:t>Ongoing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3319472"/>
                  </a:ext>
                </a:extLst>
              </a:tr>
              <a:tr h="576636">
                <a:tc>
                  <a:txBody>
                    <a:bodyPr/>
                    <a:lstStyle/>
                    <a:p>
                      <a:r>
                        <a:rPr lang="en-GB" sz="2000" dirty="0"/>
                        <a:t>If anyone has work they are proud of and happy to share with the Board we will look at publishing in Annual Report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/>
                        <a:t>Ongoing (need by end of April)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8336056"/>
                  </a:ext>
                </a:extLst>
              </a:tr>
              <a:tr h="1103963">
                <a:tc>
                  <a:txBody>
                    <a:bodyPr/>
                    <a:lstStyle/>
                    <a:p>
                      <a:r>
                        <a:rPr lang="en-GB" sz="2000" dirty="0"/>
                        <a:t>Topic for next meeting – Role of CSPs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/>
                        <a:t>On todays agenda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06330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49915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60012 WSAB logo F.BMP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244323"/>
            <a:ext cx="1054735" cy="113347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0" y="0"/>
            <a:ext cx="501041" cy="6858000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GB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60594" y="6369140"/>
            <a:ext cx="9144000" cy="463463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/>
            <a:r>
              <a:rPr lang="en-GB" sz="1600" i="1" dirty="0">
                <a:solidFill>
                  <a:prstClr val="white"/>
                </a:solidFill>
              </a:rPr>
              <a:t>          Because Safeguarding is everybody’s business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96606" y="160337"/>
            <a:ext cx="8229600" cy="1143000"/>
          </a:xfrm>
        </p:spPr>
        <p:txBody>
          <a:bodyPr>
            <a:normAutofit/>
          </a:bodyPr>
          <a:lstStyle/>
          <a:p>
            <a:r>
              <a:rPr lang="en-GB" sz="3600" dirty="0"/>
              <a:t> Future Meeting Items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2EDE5-F590-455D-BAAF-A0BF69B2C3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MCA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CARM (Next Meeting)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Self-Neglect policy (Almost complete – slight change to pathway with new Adult Fron</a:t>
            </a: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 door)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CQC LA Inspection – how it will impact services – (hold for the time being)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Transitional safeguarding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24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Update on Thematic Review?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Anything from today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marL="457200" lvl="1" indent="0">
              <a:buNone/>
            </a:pP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659111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60012 WSAB logo F.BMP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244323"/>
            <a:ext cx="1054735" cy="113347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0" y="0"/>
            <a:ext cx="501041" cy="6858000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GB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488481"/>
            <a:ext cx="9144000" cy="463463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/>
            <a:r>
              <a:rPr lang="en-GB" sz="1600" i="1" dirty="0">
                <a:solidFill>
                  <a:prstClr val="white"/>
                </a:solidFill>
              </a:rPr>
              <a:t>          Because Safeguarding is everybody’s business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054735" y="244323"/>
            <a:ext cx="6811610" cy="1470025"/>
          </a:xfrm>
        </p:spPr>
        <p:txBody>
          <a:bodyPr>
            <a:normAutofit/>
          </a:bodyPr>
          <a:lstStyle/>
          <a:p>
            <a:r>
              <a:rPr lang="en-GB" sz="3600" dirty="0"/>
              <a:t>Close and Network</a:t>
            </a:r>
            <a:br>
              <a:rPr lang="en-GB" sz="3600" dirty="0"/>
            </a:br>
            <a:r>
              <a:rPr lang="en-GB" sz="3600" dirty="0"/>
              <a:t>Thank you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E459733-74E1-4591-9A9E-9C1B95BEE27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719137" y="1801069"/>
            <a:ext cx="8107998" cy="4263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2338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60012 WSAB logo F.BMP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244323"/>
            <a:ext cx="1054735" cy="113347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0" y="0"/>
            <a:ext cx="501041" cy="6858000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GB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488481"/>
            <a:ext cx="9144000" cy="463463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/>
            <a:r>
              <a:rPr lang="en-GB" sz="1600" i="1" dirty="0">
                <a:solidFill>
                  <a:prstClr val="white"/>
                </a:solidFill>
              </a:rPr>
              <a:t>          Because Safeguarding is everybody’s business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054735" y="244323"/>
            <a:ext cx="6811610" cy="1470025"/>
          </a:xfrm>
        </p:spPr>
        <p:txBody>
          <a:bodyPr>
            <a:normAutofit/>
          </a:bodyPr>
          <a:lstStyle/>
          <a:p>
            <a:r>
              <a:rPr lang="en-GB" sz="3600" dirty="0"/>
              <a:t>Why are we here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type="subTitle" idx="1"/>
          </p:nvPr>
        </p:nvSpPr>
        <p:spPr>
          <a:xfrm>
            <a:off x="1054735" y="1377799"/>
            <a:ext cx="6899292" cy="4261002"/>
          </a:xfrm>
        </p:spPr>
        <p:txBody>
          <a:bodyPr anchor="ctr">
            <a:noAutofit/>
          </a:bodyPr>
          <a:lstStyle/>
          <a:p>
            <a:r>
              <a:rPr lang="en-US" sz="4400" dirty="0">
                <a:solidFill>
                  <a:srgbClr val="002060"/>
                </a:solidFill>
              </a:rPr>
              <a:t>REFLECT</a:t>
            </a:r>
          </a:p>
          <a:p>
            <a:r>
              <a:rPr lang="en-US" sz="4400" dirty="0">
                <a:solidFill>
                  <a:srgbClr val="002060"/>
                </a:solidFill>
              </a:rPr>
              <a:t>and</a:t>
            </a:r>
          </a:p>
          <a:p>
            <a:r>
              <a:rPr lang="en-US" sz="4400" dirty="0">
                <a:solidFill>
                  <a:srgbClr val="002060"/>
                </a:solidFill>
              </a:rPr>
              <a:t>LEARN</a:t>
            </a:r>
          </a:p>
          <a:p>
            <a:r>
              <a:rPr lang="en-US" sz="4400" dirty="0">
                <a:solidFill>
                  <a:srgbClr val="002060"/>
                </a:solidFill>
              </a:rPr>
              <a:t>Respect Each others' views and positions </a:t>
            </a:r>
          </a:p>
        </p:txBody>
      </p:sp>
    </p:spTree>
    <p:extLst>
      <p:ext uri="{BB962C8B-B14F-4D97-AF65-F5344CB8AC3E}">
        <p14:creationId xmlns:p14="http://schemas.microsoft.com/office/powerpoint/2010/main" val="4222543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60012 WSAB logo F.BMP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244323"/>
            <a:ext cx="1054735" cy="113347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0" y="0"/>
            <a:ext cx="501041" cy="6858000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GB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488481"/>
            <a:ext cx="9144000" cy="463463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/>
            <a:r>
              <a:rPr lang="en-GB" sz="1600" i="1" dirty="0">
                <a:solidFill>
                  <a:prstClr val="white"/>
                </a:solidFill>
              </a:rPr>
              <a:t>          Because Safeguarding is everybody’s business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166195" y="334845"/>
            <a:ext cx="6811610" cy="952429"/>
          </a:xfrm>
        </p:spPr>
        <p:txBody>
          <a:bodyPr>
            <a:normAutofit/>
          </a:bodyPr>
          <a:lstStyle/>
          <a:p>
            <a:r>
              <a:rPr lang="en-GB" sz="3600" dirty="0"/>
              <a:t>AGENDA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type="subTitle" idx="1"/>
          </p:nvPr>
        </p:nvSpPr>
        <p:spPr>
          <a:xfrm>
            <a:off x="708720" y="1041934"/>
            <a:ext cx="8143567" cy="4774132"/>
          </a:xfrm>
        </p:spPr>
        <p:txBody>
          <a:bodyPr>
            <a:noAutofit/>
          </a:bodyPr>
          <a:lstStyle/>
          <a:p>
            <a:pPr lvl="1" algn="l"/>
            <a:endParaRPr lang="en-US" sz="2400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3000" dirty="0">
              <a:solidFill>
                <a:schemeClr val="tx1"/>
              </a:solidFill>
            </a:endParaRPr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163AF0BA-563C-BD07-FE0C-5ABA527EEA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6298951"/>
              </p:ext>
            </p:extLst>
          </p:nvPr>
        </p:nvGraphicFramePr>
        <p:xfrm>
          <a:off x="1524000" y="1437640"/>
          <a:ext cx="6096000" cy="45599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7800">
                  <a:extLst>
                    <a:ext uri="{9D8B030D-6E8A-4147-A177-3AD203B41FA5}">
                      <a16:colId xmlns:a16="http://schemas.microsoft.com/office/drawing/2014/main" val="2331440385"/>
                    </a:ext>
                  </a:extLst>
                </a:gridCol>
                <a:gridCol w="4848200">
                  <a:extLst>
                    <a:ext uri="{9D8B030D-6E8A-4147-A177-3AD203B41FA5}">
                      <a16:colId xmlns:a16="http://schemas.microsoft.com/office/drawing/2014/main" val="464402094"/>
                    </a:ext>
                  </a:extLst>
                </a:gridCol>
              </a:tblGrid>
              <a:tr h="527951">
                <a:tc>
                  <a:txBody>
                    <a:bodyPr/>
                    <a:lstStyle/>
                    <a:p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10:00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Welcome and Introductions</a:t>
                      </a:r>
                    </a:p>
                    <a:p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5422719"/>
                  </a:ext>
                </a:extLst>
              </a:tr>
              <a:tr h="527951">
                <a:tc>
                  <a:txBody>
                    <a:bodyPr/>
                    <a:lstStyle/>
                    <a:p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10:15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Role of Community Safety Partnerships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538397"/>
                  </a:ext>
                </a:extLst>
              </a:tr>
              <a:tr h="527951">
                <a:tc>
                  <a:txBody>
                    <a:bodyPr/>
                    <a:lstStyle/>
                    <a:p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11:15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Break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145990"/>
                  </a:ext>
                </a:extLst>
              </a:tr>
              <a:tr h="527951">
                <a:tc>
                  <a:txBody>
                    <a:bodyPr/>
                    <a:lstStyle/>
                    <a:p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11:30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Exploitation Strategy – Update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2642379"/>
                  </a:ext>
                </a:extLst>
              </a:tr>
              <a:tr h="527951">
                <a:tc>
                  <a:txBody>
                    <a:bodyPr/>
                    <a:lstStyle/>
                    <a:p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11:45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Self-Neglect Policy – revised pathway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7266183"/>
                  </a:ext>
                </a:extLst>
              </a:tr>
              <a:tr h="527951">
                <a:tc>
                  <a:txBody>
                    <a:bodyPr/>
                    <a:lstStyle/>
                    <a:p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12:00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SARs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8076771"/>
                  </a:ext>
                </a:extLst>
              </a:tr>
              <a:tr h="527951">
                <a:tc>
                  <a:txBody>
                    <a:bodyPr/>
                    <a:lstStyle/>
                    <a:p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12:20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Actions from last time and </a:t>
                      </a:r>
                    </a:p>
                    <a:p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Future agenda items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4190019"/>
                  </a:ext>
                </a:extLst>
              </a:tr>
              <a:tr h="527951">
                <a:tc>
                  <a:txBody>
                    <a:bodyPr/>
                    <a:lstStyle/>
                    <a:p>
                      <a:endParaRPr lang="en-GB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07510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8627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60012 WSAB logo F.BMP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244323"/>
            <a:ext cx="1054735" cy="113347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0" y="0"/>
            <a:ext cx="501041" cy="6858000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GB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488481"/>
            <a:ext cx="9144000" cy="463463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/>
            <a:r>
              <a:rPr lang="en-GB" sz="1600" i="1" dirty="0">
                <a:solidFill>
                  <a:prstClr val="white"/>
                </a:solidFill>
              </a:rPr>
              <a:t>          Because Safeguarding is everybody’s business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054735" y="244323"/>
            <a:ext cx="6811610" cy="1470025"/>
          </a:xfrm>
        </p:spPr>
        <p:txBody>
          <a:bodyPr>
            <a:normAutofit/>
          </a:bodyPr>
          <a:lstStyle/>
          <a:p>
            <a:r>
              <a:rPr lang="en-GB" sz="3600" b="1" dirty="0"/>
              <a:t>Guest Presentation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27137C79-D959-4A16-A4A0-A1A7E26310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1992160"/>
            <a:ext cx="7160840" cy="3646640"/>
          </a:xfrm>
        </p:spPr>
        <p:txBody>
          <a:bodyPr>
            <a:normAutofit/>
          </a:bodyPr>
          <a:lstStyle/>
          <a:p>
            <a:pPr algn="l"/>
            <a:endParaRPr lang="en-US" sz="4000" dirty="0">
              <a:solidFill>
                <a:schemeClr val="tx1"/>
              </a:solidFill>
            </a:endParaRPr>
          </a:p>
          <a:p>
            <a:pPr algn="l"/>
            <a:endParaRPr lang="en-US" dirty="0"/>
          </a:p>
          <a:p>
            <a:r>
              <a:rPr lang="en-GB" dirty="0"/>
              <a:t> Role of Community Safety Partnerships</a:t>
            </a:r>
          </a:p>
          <a:p>
            <a:r>
              <a:rPr lang="en-GB" dirty="0"/>
              <a:t>Bev Houghton </a:t>
            </a:r>
          </a:p>
        </p:txBody>
      </p:sp>
    </p:spTree>
    <p:extLst>
      <p:ext uri="{BB962C8B-B14F-4D97-AF65-F5344CB8AC3E}">
        <p14:creationId xmlns:p14="http://schemas.microsoft.com/office/powerpoint/2010/main" val="8083918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60012 WSAB logo F.BMP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244323"/>
            <a:ext cx="1054735" cy="113347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0" y="0"/>
            <a:ext cx="501041" cy="6858000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0" y="6488481"/>
            <a:ext cx="9144000" cy="463463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600" i="1" dirty="0"/>
              <a:t>          Because Safeguarding is everybody’s business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054735" y="244323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/>
              <a:t>BREAK</a:t>
            </a:r>
            <a:endParaRPr lang="en-GB" dirty="0"/>
          </a:p>
        </p:txBody>
      </p:sp>
      <p:sp>
        <p:nvSpPr>
          <p:cNvPr id="9" name="Content Placeholder 2"/>
          <p:cNvSpPr>
            <a:spLocks noGrp="1"/>
          </p:cNvSpPr>
          <p:nvPr>
            <p:ph type="subTitle" idx="1"/>
          </p:nvPr>
        </p:nvSpPr>
        <p:spPr>
          <a:xfrm>
            <a:off x="1054735" y="1565753"/>
            <a:ext cx="7772400" cy="4073047"/>
          </a:xfrm>
        </p:spPr>
        <p:txBody>
          <a:bodyPr>
            <a:no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3000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3000" dirty="0">
              <a:solidFill>
                <a:schemeClr val="tx1"/>
              </a:solidFill>
            </a:endParaRPr>
          </a:p>
          <a:p>
            <a:pPr algn="l"/>
            <a:endParaRPr lang="en-US" sz="3000" dirty="0">
              <a:solidFill>
                <a:schemeClr val="tx1"/>
              </a:solidFill>
            </a:endParaRPr>
          </a:p>
        </p:txBody>
      </p:sp>
      <p:pic>
        <p:nvPicPr>
          <p:cNvPr id="16" name="Picture 15" descr="Tea outline">
            <a:extLst>
              <a:ext uri="{FF2B5EF4-FFF2-40B4-BE49-F238E27FC236}">
                <a16:creationId xmlns:a16="http://schemas.microsoft.com/office/drawing/2014/main" id="{9623DA6F-B319-424A-88D4-A0A9FA4FE3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365783" y="-488225"/>
            <a:ext cx="3920068" cy="3920068"/>
          </a:xfrm>
          <a:prstGeom prst="rect">
            <a:avLst/>
          </a:prstGeom>
        </p:spPr>
      </p:pic>
      <p:pic>
        <p:nvPicPr>
          <p:cNvPr id="11" name="Picture 10" descr="A blue letters with water drops&#10;&#10;Description automatically generated">
            <a:extLst>
              <a:ext uri="{FF2B5EF4-FFF2-40B4-BE49-F238E27FC236}">
                <a16:creationId xmlns:a16="http://schemas.microsoft.com/office/drawing/2014/main" id="{92626FAF-AD98-F09C-F6AF-9512A01A8AE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5935970" y="3132762"/>
            <a:ext cx="3048000" cy="3048000"/>
          </a:xfrm>
          <a:prstGeom prst="rect">
            <a:avLst/>
          </a:prstGeom>
        </p:spPr>
      </p:pic>
      <p:pic>
        <p:nvPicPr>
          <p:cNvPr id="15" name="Graphic 14">
            <a:extLst>
              <a:ext uri="{FF2B5EF4-FFF2-40B4-BE49-F238E27FC236}">
                <a16:creationId xmlns:a16="http://schemas.microsoft.com/office/drawing/2014/main" id="{08689734-D15E-C887-264D-21C610AB88C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  <a:ext uri="{837473B0-CC2E-450A-ABE3-18F120FF3D39}">
                <a1611:picAttrSrcUrl xmlns:a1611="http://schemas.microsoft.com/office/drawing/2016/11/main" r:id="rId9"/>
              </a:ext>
            </a:extLst>
          </a:blip>
          <a:stretch>
            <a:fillRect/>
          </a:stretch>
        </p:blipFill>
        <p:spPr>
          <a:xfrm>
            <a:off x="866824" y="1786675"/>
            <a:ext cx="6227363" cy="4629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9871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60012 WSAB logo F.BMP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244323"/>
            <a:ext cx="1054735" cy="113347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0" y="0"/>
            <a:ext cx="501041" cy="6858000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GB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488481"/>
            <a:ext cx="9144000" cy="463463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/>
            <a:r>
              <a:rPr lang="en-GB" sz="1600" i="1" dirty="0">
                <a:solidFill>
                  <a:prstClr val="white"/>
                </a:solidFill>
              </a:rPr>
              <a:t>          Because Safeguarding is everybody’s business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054735" y="244323"/>
            <a:ext cx="6811610" cy="1470025"/>
          </a:xfrm>
        </p:spPr>
        <p:txBody>
          <a:bodyPr>
            <a:normAutofit/>
          </a:bodyPr>
          <a:lstStyle/>
          <a:p>
            <a:r>
              <a:rPr lang="en-GB" sz="3600" b="1" dirty="0"/>
              <a:t>Exploitation Strategy Update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27137C79-D959-4A16-A4A0-A1A7E26310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1992160"/>
            <a:ext cx="7160840" cy="3646640"/>
          </a:xfrm>
        </p:spPr>
        <p:txBody>
          <a:bodyPr>
            <a:normAutofit/>
          </a:bodyPr>
          <a:lstStyle/>
          <a:p>
            <a:pPr algn="l"/>
            <a:endParaRPr lang="en-US" sz="4000" dirty="0">
              <a:solidFill>
                <a:schemeClr val="tx1"/>
              </a:solidFill>
            </a:endParaRPr>
          </a:p>
          <a:p>
            <a:pPr algn="l"/>
            <a:endParaRPr lang="en-US" dirty="0"/>
          </a:p>
          <a:p>
            <a:r>
              <a:rPr lang="en-GB" dirty="0"/>
              <a:t> Role of Community Safety Partnerships</a:t>
            </a:r>
          </a:p>
          <a:p>
            <a:r>
              <a:rPr lang="en-GB" dirty="0"/>
              <a:t>Bev Houghton </a:t>
            </a:r>
          </a:p>
        </p:txBody>
      </p:sp>
    </p:spTree>
    <p:extLst>
      <p:ext uri="{BB962C8B-B14F-4D97-AF65-F5344CB8AC3E}">
        <p14:creationId xmlns:p14="http://schemas.microsoft.com/office/powerpoint/2010/main" val="345911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60012 WSAB logo F.BMP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244323"/>
            <a:ext cx="1054735" cy="113347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0" y="0"/>
            <a:ext cx="501041" cy="6858000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GB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488481"/>
            <a:ext cx="9144000" cy="463463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/>
            <a:r>
              <a:rPr lang="en-GB" sz="1600" i="1" dirty="0">
                <a:solidFill>
                  <a:prstClr val="white"/>
                </a:solidFill>
              </a:rPr>
              <a:t>          Because Safeguarding is everybody’s business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054735" y="244323"/>
            <a:ext cx="6811610" cy="1470025"/>
          </a:xfrm>
        </p:spPr>
        <p:txBody>
          <a:bodyPr>
            <a:normAutofit/>
          </a:bodyPr>
          <a:lstStyle/>
          <a:p>
            <a:r>
              <a:rPr lang="en-GB" sz="3600" b="1" dirty="0"/>
              <a:t>Self-Neglect Policy</a:t>
            </a:r>
            <a:br>
              <a:rPr lang="en-GB" sz="3600" b="1" dirty="0"/>
            </a:br>
            <a:r>
              <a:rPr lang="en-GB" sz="3600" b="1" dirty="0"/>
              <a:t>Revised Pathway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27137C79-D959-4A16-A4A0-A1A7E26310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54735" y="1992160"/>
            <a:ext cx="7772400" cy="4159772"/>
          </a:xfrm>
        </p:spPr>
        <p:txBody>
          <a:bodyPr>
            <a:normAutofit/>
          </a:bodyPr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Discuss with person so you can better understand it and where possible seek consent to refer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entury Gothic" panose="020B0502020202020204" pitchFamily="34" charset="0"/>
              </a:rPr>
              <a:t>A Referral should be made to Adult Social Care Services either online </a:t>
            </a:r>
            <a:r>
              <a:rPr lang="en-GB" sz="1800" b="1" u="sng" dirty="0">
                <a:solidFill>
                  <a:srgbClr val="0563C1"/>
                </a:solidFill>
                <a:effectLst/>
                <a:latin typeface="Arial" panose="020B0604020202020204" pitchFamily="34" charset="0"/>
                <a:ea typeface="Century Gothic" panose="020B0502020202020204" pitchFamily="34" charset="0"/>
                <a:cs typeface="Times New Roman" panose="02020603050405020304" pitchFamily="18" charset="0"/>
                <a:hlinkClick r:id="rId4"/>
              </a:rPr>
              <a:t>care referral</a:t>
            </a:r>
            <a:r>
              <a:rPr lang="en-GB" sz="1800" dirty="0"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>
                <a:effectLst/>
                <a:latin typeface="Arial" panose="020B0604020202020204" pitchFamily="34" charset="0"/>
                <a:ea typeface="Century Gothic" panose="020B0502020202020204" pitchFamily="34" charset="0"/>
              </a:rPr>
              <a:t>or via </a:t>
            </a:r>
            <a:r>
              <a:rPr lang="en-GB" sz="1800" u="sng" dirty="0">
                <a:solidFill>
                  <a:srgbClr val="0563C1"/>
                </a:solidFill>
                <a:effectLst/>
                <a:latin typeface="Arial" panose="020B0604020202020204" pitchFamily="34" charset="0"/>
                <a:ea typeface="Century Gothic" panose="020B0502020202020204" pitchFamily="34" charset="0"/>
                <a:cs typeface="Times New Roman" panose="02020603050405020304" pitchFamily="18" charset="0"/>
                <a:hlinkClick r:id="rId5"/>
              </a:rPr>
              <a:t>Adult Front Door </a:t>
            </a:r>
            <a:r>
              <a:rPr lang="en-GB" sz="1800" dirty="0">
                <a:effectLst/>
                <a:latin typeface="Arial" panose="020B0604020202020204" pitchFamily="34" charset="0"/>
                <a:ea typeface="Century Gothic" panose="020B0502020202020204" pitchFamily="34" charset="0"/>
              </a:rPr>
              <a:t> </a:t>
            </a:r>
            <a:r>
              <a:rPr lang="en-GB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entury Gothic" panose="020B0502020202020204" pitchFamily="34" charset="0"/>
              </a:rPr>
              <a:t>on 01905 768053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Adult front door with undertake strengths based assessment with referrer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referral on to the Safeguarding Early Response and Triage Team who will consider whether the S42(1) Care Act 2014 criteria are met. 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If the criteria are met a safeguarding enquiry will be undertaken 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Where criteria  not met the safeguarding worker will consider what action needs to be taken, 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including an assessment of need, 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alternative actions 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or a referral to CARM.  -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95991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60012 WSAB logo F.BMP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244323"/>
            <a:ext cx="1054735" cy="113347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0" y="0"/>
            <a:ext cx="501041" cy="6858000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GB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488481"/>
            <a:ext cx="9144000" cy="463463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/>
            <a:r>
              <a:rPr lang="en-GB" sz="1600" i="1" dirty="0">
                <a:solidFill>
                  <a:prstClr val="white"/>
                </a:solidFill>
              </a:rPr>
              <a:t>          Because Safeguarding is everybody’s business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054735" y="244323"/>
            <a:ext cx="6811610" cy="1470025"/>
          </a:xfrm>
        </p:spPr>
        <p:txBody>
          <a:bodyPr>
            <a:normAutofit fontScale="90000"/>
          </a:bodyPr>
          <a:lstStyle/>
          <a:p>
            <a:r>
              <a:rPr lang="en-GB" sz="3600" b="1" dirty="0"/>
              <a:t>Reviews  </a:t>
            </a:r>
            <a:br>
              <a:rPr lang="en-GB" sz="3600" b="1" dirty="0"/>
            </a:br>
            <a:r>
              <a:rPr lang="en-GB" sz="3600" b="1" dirty="0"/>
              <a:t>Published since last meeting</a:t>
            </a:r>
            <a:br>
              <a:rPr lang="en-GB" sz="3600" b="1" dirty="0"/>
            </a:br>
            <a:endParaRPr lang="en-GB" sz="3600" b="1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27137C79-D959-4A16-A4A0-A1A7E26310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1992159"/>
            <a:ext cx="7160840" cy="4159771"/>
          </a:xfrm>
        </p:spPr>
        <p:txBody>
          <a:bodyPr>
            <a:normAutofit/>
          </a:bodyPr>
          <a:lstStyle/>
          <a:p>
            <a:pPr algn="l"/>
            <a:r>
              <a:rPr lang="en-US" b="1" dirty="0">
                <a:solidFill>
                  <a:schemeClr val="tx1"/>
                </a:solidFill>
              </a:rPr>
              <a:t>Peter (Full SAR - November)</a:t>
            </a:r>
          </a:p>
          <a:p>
            <a:pPr algn="l"/>
            <a:r>
              <a:rPr lang="en-US" b="1" dirty="0">
                <a:solidFill>
                  <a:schemeClr val="tx1"/>
                </a:solidFill>
              </a:rPr>
              <a:t>Dee (Learning Briefing November)</a:t>
            </a:r>
          </a:p>
          <a:p>
            <a:pPr algn="l"/>
            <a:r>
              <a:rPr lang="en-US" b="1" dirty="0">
                <a:solidFill>
                  <a:schemeClr val="tx1"/>
                </a:solidFill>
              </a:rPr>
              <a:t>Adult M (Learning Brief – December)</a:t>
            </a:r>
          </a:p>
          <a:p>
            <a:pPr algn="l"/>
            <a:r>
              <a:rPr lang="en-US" b="1" dirty="0">
                <a:solidFill>
                  <a:schemeClr val="tx1"/>
                </a:solidFill>
              </a:rPr>
              <a:t>Joseph (Rapid Review – December)</a:t>
            </a:r>
          </a:p>
          <a:p>
            <a:pPr algn="l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138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60012 WSAB logo F.BMP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244323"/>
            <a:ext cx="1054735" cy="113347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0" y="0"/>
            <a:ext cx="501041" cy="6858000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GB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488481"/>
            <a:ext cx="9144000" cy="463463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/>
            <a:r>
              <a:rPr lang="en-GB" sz="1600" i="1" dirty="0">
                <a:solidFill>
                  <a:prstClr val="white"/>
                </a:solidFill>
              </a:rPr>
              <a:t>          Because Safeguarding is everybody’s business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054735" y="244323"/>
            <a:ext cx="6811610" cy="1470025"/>
          </a:xfrm>
        </p:spPr>
        <p:txBody>
          <a:bodyPr>
            <a:normAutofit fontScale="90000"/>
          </a:bodyPr>
          <a:lstStyle/>
          <a:p>
            <a:r>
              <a:rPr lang="en-GB" sz="3600" b="1" dirty="0"/>
              <a:t>Peter</a:t>
            </a:r>
            <a:br>
              <a:rPr lang="en-GB" sz="3600" b="1" dirty="0"/>
            </a:br>
            <a:r>
              <a:rPr lang="en-GB" sz="3600" b="1" dirty="0"/>
              <a:t>(SAR)</a:t>
            </a:r>
            <a:br>
              <a:rPr lang="en-GB" sz="3600" b="1" dirty="0"/>
            </a:br>
            <a:endParaRPr lang="en-GB" sz="3600" b="1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27137C79-D959-4A16-A4A0-A1A7E26310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1196753"/>
            <a:ext cx="7160840" cy="4955178"/>
          </a:xfrm>
        </p:spPr>
        <p:txBody>
          <a:bodyPr>
            <a:normAutofit fontScale="925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13131"/>
                </a:solidFill>
                <a:effectLst/>
                <a:latin typeface="Roboto" panose="02000000000000000000" pitchFamily="2" charset="0"/>
              </a:rPr>
              <a:t>66 years old, white male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13131"/>
                </a:solidFill>
                <a:effectLst/>
                <a:latin typeface="Roboto" panose="02000000000000000000" pitchFamily="2" charset="0"/>
              </a:rPr>
              <a:t>Substance misuse and mobility issues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13131"/>
                </a:solidFill>
                <a:effectLst/>
                <a:latin typeface="Roboto" panose="02000000000000000000" pitchFamily="2" charset="0"/>
              </a:rPr>
              <a:t>home was being used to deal drugs by known Birmingham gang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13131"/>
                </a:solidFill>
                <a:effectLst/>
                <a:latin typeface="Roboto" panose="02000000000000000000" pitchFamily="2" charset="0"/>
              </a:rPr>
              <a:t>victim of physical abuse and financial exploitation, he had also attempted suicide. 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13131"/>
                </a:solidFill>
                <a:effectLst/>
                <a:latin typeface="Roboto" panose="02000000000000000000" pitchFamily="2" charset="0"/>
              </a:rPr>
              <a:t>‘friend’ assumed a caring role which was not fully understood (Cuckooing)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81069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LPS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WCC</Template>
  <TotalTime>1721</TotalTime>
  <Words>1223</Words>
  <Application>Microsoft Office PowerPoint</Application>
  <PresentationFormat>On-screen Show (4:3)</PresentationFormat>
  <Paragraphs>194</Paragraphs>
  <Slides>19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</vt:lpstr>
      <vt:lpstr>Calibri</vt:lpstr>
      <vt:lpstr>Century Gothic</vt:lpstr>
      <vt:lpstr>Roboto</vt:lpstr>
      <vt:lpstr>Symbol</vt:lpstr>
      <vt:lpstr>Times</vt:lpstr>
      <vt:lpstr>Office Theme</vt:lpstr>
      <vt:lpstr>LPS Presentation</vt:lpstr>
      <vt:lpstr>Worcestershire Safeguarding Adults Board</vt:lpstr>
      <vt:lpstr>Why are we here</vt:lpstr>
      <vt:lpstr>AGENDA</vt:lpstr>
      <vt:lpstr>Guest Presentation</vt:lpstr>
      <vt:lpstr>BREAK</vt:lpstr>
      <vt:lpstr>Exploitation Strategy Update</vt:lpstr>
      <vt:lpstr>Self-Neglect Policy Revised Pathway</vt:lpstr>
      <vt:lpstr>Reviews   Published since last meeting </vt:lpstr>
      <vt:lpstr>Peter (SAR) </vt:lpstr>
      <vt:lpstr>Peter </vt:lpstr>
      <vt:lpstr>Dee Learning Brief (Rapid Review) </vt:lpstr>
      <vt:lpstr>Dee </vt:lpstr>
      <vt:lpstr>Adult M Learning Brief </vt:lpstr>
      <vt:lpstr>Adult M Learning Brief </vt:lpstr>
      <vt:lpstr>Joseph Rapid Review </vt:lpstr>
      <vt:lpstr>Joseph  </vt:lpstr>
      <vt:lpstr>PowerPoint Presentation</vt:lpstr>
      <vt:lpstr> Future Meeting Items</vt:lpstr>
      <vt:lpstr>Close and Network Thank you </vt:lpstr>
    </vt:vector>
  </TitlesOfParts>
  <Company>Worcestershire County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Innovation sites</dc:title>
  <dc:creator>Steven Medley</dc:creator>
  <cp:lastModifiedBy>Brickley, Bridget</cp:lastModifiedBy>
  <cp:revision>143</cp:revision>
  <cp:lastPrinted>2023-06-13T17:30:23Z</cp:lastPrinted>
  <dcterms:created xsi:type="dcterms:W3CDTF">2017-05-09T08:21:11Z</dcterms:created>
  <dcterms:modified xsi:type="dcterms:W3CDTF">2024-01-14T20:00:25Z</dcterms:modified>
</cp:coreProperties>
</file>