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75" r:id="rId4"/>
    <p:sldId id="276" r:id="rId5"/>
    <p:sldId id="277" r:id="rId6"/>
    <p:sldId id="262" r:id="rId7"/>
    <p:sldId id="269" r:id="rId8"/>
    <p:sldId id="270" r:id="rId9"/>
    <p:sldId id="274" r:id="rId10"/>
    <p:sldId id="278" r:id="rId11"/>
    <p:sldId id="280" r:id="rId12"/>
    <p:sldId id="279" r:id="rId13"/>
    <p:sldId id="281" r:id="rId14"/>
    <p:sldId id="271"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am Carter" initials="AC" lastIdx="4" clrIdx="0">
    <p:extLst>
      <p:ext uri="{19B8F6BF-5375-455C-9EA6-DF929625EA0E}">
        <p15:presenceInfo xmlns:p15="http://schemas.microsoft.com/office/powerpoint/2012/main" userId="S-1-5-21-648626939-1678868665-2443101729-567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73437"/>
    <a:srgbClr val="0066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0" d="100"/>
          <a:sy n="110" d="100"/>
        </p:scale>
        <p:origin x="552"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2.jp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BB503ED-5FAC-4CC6-A40E-632A7DDC18E2}" type="datetimeFigureOut">
              <a:rPr lang="en-GB" smtClean="0"/>
              <a:t>28/09/2023</a:t>
            </a:fld>
            <a:endParaRPr lang="en-GB"/>
          </a:p>
        </p:txBody>
      </p:sp>
      <p:sp>
        <p:nvSpPr>
          <p:cNvPr id="8" name="Text Placeholder 7"/>
          <p:cNvSpPr>
            <a:spLocks noGrp="1"/>
          </p:cNvSpPr>
          <p:nvPr>
            <p:ph type="body" sz="quarter" idx="13" hasCustomPrompt="1"/>
          </p:nvPr>
        </p:nvSpPr>
        <p:spPr>
          <a:xfrm>
            <a:off x="5715000" y="4270513"/>
            <a:ext cx="5257800" cy="644387"/>
          </a:xfrm>
        </p:spPr>
        <p:txBody>
          <a:bodyPr/>
          <a:lstStyle>
            <a:lvl1pPr marL="0" indent="0" algn="ctr">
              <a:buNone/>
              <a:defRPr baseline="0">
                <a:solidFill>
                  <a:srgbClr val="006680"/>
                </a:solidFill>
                <a:latin typeface="Bliss" panose="00000400000000000000" pitchFamily="2" charset="0"/>
              </a:defRPr>
            </a:lvl1pPr>
          </a:lstStyle>
          <a:p>
            <a:pPr lvl="0"/>
            <a:r>
              <a:rPr lang="en-GB" dirty="0"/>
              <a:t>[PACK/CAMPAIGN NAME]</a:t>
            </a:r>
          </a:p>
        </p:txBody>
      </p:sp>
      <p:sp>
        <p:nvSpPr>
          <p:cNvPr id="9" name="Rectangle 8"/>
          <p:cNvSpPr/>
          <p:nvPr userDrawn="1"/>
        </p:nvSpPr>
        <p:spPr>
          <a:xfrm>
            <a:off x="0" y="0"/>
            <a:ext cx="4533900" cy="6858000"/>
          </a:xfrm>
          <a:prstGeom prst="rect">
            <a:avLst/>
          </a:prstGeom>
          <a:solidFill>
            <a:srgbClr val="E734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76874" y="713260"/>
            <a:ext cx="2385585" cy="1266351"/>
          </a:xfrm>
          <a:prstGeom prst="rect">
            <a:avLst/>
          </a:prstGeom>
        </p:spPr>
      </p:pic>
      <p:sp>
        <p:nvSpPr>
          <p:cNvPr id="13" name="TextBox 12"/>
          <p:cNvSpPr txBox="1"/>
          <p:nvPr userDrawn="1"/>
        </p:nvSpPr>
        <p:spPr>
          <a:xfrm>
            <a:off x="5192502" y="2567077"/>
            <a:ext cx="6337300" cy="923330"/>
          </a:xfrm>
          <a:prstGeom prst="rect">
            <a:avLst/>
          </a:prstGeom>
          <a:noFill/>
        </p:spPr>
        <p:txBody>
          <a:bodyPr wrap="square" rtlCol="0">
            <a:spAutoFit/>
          </a:bodyPr>
          <a:lstStyle/>
          <a:p>
            <a:pPr algn="ctr"/>
            <a:r>
              <a:rPr lang="en-US" sz="5400" dirty="0">
                <a:latin typeface="Bliss" panose="00000400000000000000" pitchFamily="2" charset="0"/>
              </a:rPr>
              <a:t>Social Media Pack</a:t>
            </a:r>
            <a:endParaRPr lang="en-GB" sz="5400" dirty="0">
              <a:latin typeface="Bliss" panose="00000400000000000000" pitchFamily="2" charset="0"/>
            </a:endParaRPr>
          </a:p>
        </p:txBody>
      </p:sp>
      <p:sp>
        <p:nvSpPr>
          <p:cNvPr id="15" name="Text Placeholder 7"/>
          <p:cNvSpPr>
            <a:spLocks noGrp="1"/>
          </p:cNvSpPr>
          <p:nvPr>
            <p:ph type="body" sz="quarter" idx="14" hasCustomPrompt="1"/>
          </p:nvPr>
        </p:nvSpPr>
        <p:spPr>
          <a:xfrm>
            <a:off x="5715000" y="5051426"/>
            <a:ext cx="5257800" cy="676274"/>
          </a:xfrm>
        </p:spPr>
        <p:txBody>
          <a:bodyPr/>
          <a:lstStyle>
            <a:lvl1pPr marL="0" indent="0" algn="ctr">
              <a:buNone/>
              <a:defRPr baseline="0">
                <a:solidFill>
                  <a:srgbClr val="006680"/>
                </a:solidFill>
                <a:latin typeface="Bliss" panose="00000400000000000000" pitchFamily="2" charset="0"/>
              </a:defRPr>
            </a:lvl1pPr>
          </a:lstStyle>
          <a:p>
            <a:pPr lvl="0"/>
            <a:r>
              <a:rPr lang="en-GB" dirty="0"/>
              <a:t>[EMBARGOED UNTIL: DATE]</a:t>
            </a:r>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b="23692"/>
          <a:stretch/>
        </p:blipFill>
        <p:spPr>
          <a:xfrm>
            <a:off x="9059433" y="713260"/>
            <a:ext cx="2167367" cy="1503511"/>
          </a:xfrm>
          <a:prstGeom prst="rect">
            <a:avLst/>
          </a:prstGeom>
        </p:spPr>
      </p:pic>
    </p:spTree>
    <p:extLst>
      <p:ext uri="{BB962C8B-B14F-4D97-AF65-F5344CB8AC3E}">
        <p14:creationId xmlns:p14="http://schemas.microsoft.com/office/powerpoint/2010/main" val="2244821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BB503ED-5FAC-4CC6-A40E-632A7DDC18E2}" type="datetimeFigureOut">
              <a:rPr lang="en-GB" smtClean="0"/>
              <a:t>28/09/2023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033DC4-AED0-46BA-978E-CE2A058CE8F6}" type="slidenum">
              <a:rPr lang="en-GB" smtClean="0"/>
              <a:t>‹#›</a:t>
            </a:fld>
            <a:endParaRPr lang="en-GB"/>
          </a:p>
        </p:txBody>
      </p:sp>
    </p:spTree>
    <p:extLst>
      <p:ext uri="{BB962C8B-B14F-4D97-AF65-F5344CB8AC3E}">
        <p14:creationId xmlns:p14="http://schemas.microsoft.com/office/powerpoint/2010/main" val="1269201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BB503ED-5FAC-4CC6-A40E-632A7DDC18E2}" type="datetimeFigureOut">
              <a:rPr lang="en-GB" smtClean="0"/>
              <a:t>28/09/2023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033DC4-AED0-46BA-978E-CE2A058CE8F6}" type="slidenum">
              <a:rPr lang="en-GB" smtClean="0"/>
              <a:t>‹#›</a:t>
            </a:fld>
            <a:endParaRPr lang="en-GB"/>
          </a:p>
        </p:txBody>
      </p:sp>
    </p:spTree>
    <p:extLst>
      <p:ext uri="{BB962C8B-B14F-4D97-AF65-F5344CB8AC3E}">
        <p14:creationId xmlns:p14="http://schemas.microsoft.com/office/powerpoint/2010/main" val="569090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BB503ED-5FAC-4CC6-A40E-632A7DDC18E2}" type="datetimeFigureOut">
              <a:rPr lang="en-GB" smtClean="0"/>
              <a:t>28/09/2023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033DC4-AED0-46BA-978E-CE2A058CE8F6}" type="slidenum">
              <a:rPr lang="en-GB" smtClean="0"/>
              <a:t>‹#›</a:t>
            </a:fld>
            <a:endParaRPr lang="en-GB"/>
          </a:p>
        </p:txBody>
      </p:sp>
    </p:spTree>
    <p:extLst>
      <p:ext uri="{BB962C8B-B14F-4D97-AF65-F5344CB8AC3E}">
        <p14:creationId xmlns:p14="http://schemas.microsoft.com/office/powerpoint/2010/main" val="36436650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BB503ED-5FAC-4CC6-A40E-632A7DDC18E2}" type="datetimeFigureOut">
              <a:rPr lang="en-GB" smtClean="0"/>
              <a:t>28/09/2023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033DC4-AED0-46BA-978E-CE2A058CE8F6}" type="slidenum">
              <a:rPr lang="en-GB" smtClean="0"/>
              <a:t>‹#›</a:t>
            </a:fld>
            <a:endParaRPr lang="en-GB"/>
          </a:p>
        </p:txBody>
      </p:sp>
    </p:spTree>
    <p:extLst>
      <p:ext uri="{BB962C8B-B14F-4D97-AF65-F5344CB8AC3E}">
        <p14:creationId xmlns:p14="http://schemas.microsoft.com/office/powerpoint/2010/main" val="533340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MMENTS">
    <p:spTree>
      <p:nvGrpSpPr>
        <p:cNvPr id="1" name=""/>
        <p:cNvGrpSpPr/>
        <p:nvPr/>
      </p:nvGrpSpPr>
      <p:grpSpPr>
        <a:xfrm>
          <a:off x="0" y="0"/>
          <a:ext cx="0" cy="0"/>
          <a:chOff x="0" y="0"/>
          <a:chExt cx="0" cy="0"/>
        </a:xfrm>
      </p:grpSpPr>
      <p:sp>
        <p:nvSpPr>
          <p:cNvPr id="8" name="Rectangle 7"/>
          <p:cNvSpPr/>
          <p:nvPr userDrawn="1"/>
        </p:nvSpPr>
        <p:spPr>
          <a:xfrm>
            <a:off x="0" y="0"/>
            <a:ext cx="1625600" cy="6858000"/>
          </a:xfrm>
          <a:prstGeom prst="rect">
            <a:avLst/>
          </a:prstGeom>
          <a:solidFill>
            <a:srgbClr val="E734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32800" y="547216"/>
            <a:ext cx="1536700" cy="815733"/>
          </a:xfrm>
          <a:prstGeom prst="rect">
            <a:avLst/>
          </a:prstGeom>
        </p:spPr>
      </p:pic>
      <p:sp>
        <p:nvSpPr>
          <p:cNvPr id="11" name="TextBox 10"/>
          <p:cNvSpPr txBox="1"/>
          <p:nvPr userDrawn="1"/>
        </p:nvSpPr>
        <p:spPr>
          <a:xfrm>
            <a:off x="1879600" y="669544"/>
            <a:ext cx="6400800" cy="769441"/>
          </a:xfrm>
          <a:prstGeom prst="rect">
            <a:avLst/>
          </a:prstGeom>
          <a:noFill/>
        </p:spPr>
        <p:txBody>
          <a:bodyPr wrap="square" rtlCol="0">
            <a:spAutoFit/>
          </a:bodyPr>
          <a:lstStyle/>
          <a:p>
            <a:r>
              <a:rPr lang="en-US" sz="4400" dirty="0">
                <a:latin typeface="Bliss" panose="00000400000000000000" pitchFamily="2" charset="0"/>
              </a:rPr>
              <a:t>Comments from the team</a:t>
            </a:r>
            <a:endParaRPr lang="en-GB" sz="4400" dirty="0">
              <a:latin typeface="Bliss" panose="00000400000000000000" pitchFamily="2" charset="0"/>
            </a:endParaRPr>
          </a:p>
        </p:txBody>
      </p:sp>
      <p:sp>
        <p:nvSpPr>
          <p:cNvPr id="12" name="TextBox 11"/>
          <p:cNvSpPr txBox="1"/>
          <p:nvPr userDrawn="1"/>
        </p:nvSpPr>
        <p:spPr>
          <a:xfrm>
            <a:off x="1879600" y="1883485"/>
            <a:ext cx="10020300" cy="3970318"/>
          </a:xfrm>
          <a:prstGeom prst="rect">
            <a:avLst/>
          </a:prstGeom>
          <a:noFill/>
        </p:spPr>
        <p:txBody>
          <a:bodyPr wrap="square" rtlCol="0">
            <a:spAutoFit/>
          </a:bodyPr>
          <a:lstStyle/>
          <a:p>
            <a:pPr lvl="0"/>
            <a:r>
              <a:rPr lang="en-GB" sz="2100" dirty="0">
                <a:latin typeface="Bliss" panose="00000400000000000000" pitchFamily="2" charset="0"/>
              </a:rPr>
              <a:t>This social media pack has been designed to be used by supporters, partners, and Friends Against Scams directly</a:t>
            </a:r>
            <a:r>
              <a:rPr lang="en-GB" sz="2100" baseline="0" dirty="0">
                <a:latin typeface="Bliss" panose="00000400000000000000" pitchFamily="2" charset="0"/>
              </a:rPr>
              <a:t> for the </a:t>
            </a:r>
            <a:r>
              <a:rPr lang="en-GB" sz="2100" b="1" baseline="0" dirty="0">
                <a:latin typeface="Bliss" panose="00000400000000000000" pitchFamily="2" charset="0"/>
              </a:rPr>
              <a:t>2023 Call Blocker Project</a:t>
            </a:r>
            <a:r>
              <a:rPr lang="en-GB" sz="2100" baseline="0" dirty="0">
                <a:latin typeface="Bliss" panose="00000400000000000000" pitchFamily="2" charset="0"/>
              </a:rPr>
              <a:t>. </a:t>
            </a:r>
          </a:p>
          <a:p>
            <a:pPr lvl="0"/>
            <a:endParaRPr lang="en-GB" sz="2100" dirty="0">
              <a:latin typeface="Bliss" panose="00000400000000000000" pitchFamily="2" charset="0"/>
            </a:endParaRPr>
          </a:p>
          <a:p>
            <a:pPr lvl="0"/>
            <a:r>
              <a:rPr lang="en-GB" sz="2100" dirty="0">
                <a:latin typeface="Bliss" panose="00000400000000000000" pitchFamily="2" charset="0"/>
              </a:rPr>
              <a:t>The first</a:t>
            </a:r>
            <a:r>
              <a:rPr lang="en-GB" sz="2100" baseline="0" dirty="0">
                <a:latin typeface="Bliss" panose="00000400000000000000" pitchFamily="2" charset="0"/>
              </a:rPr>
              <a:t> </a:t>
            </a:r>
            <a:r>
              <a:rPr lang="en-GB" sz="2100" dirty="0">
                <a:latin typeface="Bliss" panose="00000400000000000000" pitchFamily="2" charset="0"/>
              </a:rPr>
              <a:t>three pages have images</a:t>
            </a:r>
            <a:r>
              <a:rPr lang="en-GB" sz="2100" baseline="0" dirty="0">
                <a:latin typeface="Bliss" panose="00000400000000000000" pitchFamily="2" charset="0"/>
              </a:rPr>
              <a:t> that can be saved locally and used alongside any of the suggested posts that follow.</a:t>
            </a:r>
            <a:endParaRPr lang="en-GB" sz="2100" dirty="0">
              <a:latin typeface="Bliss" panose="00000400000000000000" pitchFamily="2" charset="0"/>
            </a:endParaRPr>
          </a:p>
          <a:p>
            <a:pPr lvl="0"/>
            <a:endParaRPr lang="en-GB" sz="2100" dirty="0">
              <a:latin typeface="Bliss" panose="00000400000000000000" pitchFamily="2" charset="0"/>
            </a:endParaRPr>
          </a:p>
          <a:p>
            <a:pPr lvl="0"/>
            <a:r>
              <a:rPr lang="en-GB" sz="2100" dirty="0">
                <a:latin typeface="Bliss" panose="00000400000000000000" pitchFamily="2" charset="0"/>
              </a:rPr>
              <a:t>The Facebook and Twitter logo on each of the suggested text pages shows where the post would be suitable to use (due to character limits on Twitter). Please do create</a:t>
            </a:r>
            <a:r>
              <a:rPr lang="en-GB" sz="2100" baseline="0" dirty="0">
                <a:latin typeface="Bliss" panose="00000400000000000000" pitchFamily="2" charset="0"/>
              </a:rPr>
              <a:t> your own posts alongside these including both #ScamAware and #CallBlocker.</a:t>
            </a:r>
          </a:p>
          <a:p>
            <a:pPr lvl="0"/>
            <a:endParaRPr lang="en-GB" sz="2100" baseline="0" dirty="0">
              <a:latin typeface="Bliss" panose="00000400000000000000" pitchFamily="2" charset="0"/>
            </a:endParaRPr>
          </a:p>
          <a:p>
            <a:pPr lvl="0"/>
            <a:endParaRPr lang="en-GB" sz="2100" dirty="0">
              <a:latin typeface="Bliss" panose="00000400000000000000" pitchFamily="2" charset="0"/>
            </a:endParaRPr>
          </a:p>
          <a:p>
            <a:endParaRPr lang="en-GB" sz="2100" dirty="0">
              <a:latin typeface="Bliss" panose="00000400000000000000" pitchFamily="2" charset="0"/>
            </a:endParaRPr>
          </a:p>
        </p:txBody>
      </p:sp>
      <p:pic>
        <p:nvPicPr>
          <p:cNvPr id="6" name="Picture 5"/>
          <p:cNvPicPr>
            <a:picLocks noChangeAspect="1"/>
          </p:cNvPicPr>
          <p:nvPr userDrawn="1"/>
        </p:nvPicPr>
        <p:blipFill rotWithShape="1">
          <a:blip r:embed="rId3">
            <a:extLst>
              <a:ext uri="{28A0092B-C50C-407E-A947-70E740481C1C}">
                <a14:useLocalDpi xmlns:a14="http://schemas.microsoft.com/office/drawing/2010/main" val="0"/>
              </a:ext>
            </a:extLst>
          </a:blip>
          <a:srcRect b="23692"/>
          <a:stretch/>
        </p:blipFill>
        <p:spPr>
          <a:xfrm>
            <a:off x="10121900" y="434069"/>
            <a:ext cx="1657277" cy="1149660"/>
          </a:xfrm>
          <a:prstGeom prst="rect">
            <a:avLst/>
          </a:prstGeom>
        </p:spPr>
      </p:pic>
      <p:pic>
        <p:nvPicPr>
          <p:cNvPr id="3" name="Picture 2" descr="A blue circle with a white letter f in it&#10;&#10;Description automatically generated">
            <a:extLst>
              <a:ext uri="{FF2B5EF4-FFF2-40B4-BE49-F238E27FC236}">
                <a16:creationId xmlns:a16="http://schemas.microsoft.com/office/drawing/2014/main" id="{D0A51997-8D33-8F5F-BD5A-828B2D67D2F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592175" y="5356564"/>
            <a:ext cx="575158" cy="575158"/>
          </a:xfrm>
          <a:prstGeom prst="rect">
            <a:avLst/>
          </a:prstGeom>
        </p:spPr>
      </p:pic>
      <p:sp>
        <p:nvSpPr>
          <p:cNvPr id="4" name="TextBox 3">
            <a:extLst>
              <a:ext uri="{FF2B5EF4-FFF2-40B4-BE49-F238E27FC236}">
                <a16:creationId xmlns:a16="http://schemas.microsoft.com/office/drawing/2014/main" id="{9CB64E8C-2DD7-2232-6D2C-6F04DD15C84B}"/>
              </a:ext>
            </a:extLst>
          </p:cNvPr>
          <p:cNvSpPr txBox="1"/>
          <p:nvPr userDrawn="1"/>
        </p:nvSpPr>
        <p:spPr>
          <a:xfrm>
            <a:off x="3169432" y="5459477"/>
            <a:ext cx="1884872" cy="369332"/>
          </a:xfrm>
          <a:prstGeom prst="rect">
            <a:avLst/>
          </a:prstGeom>
          <a:noFill/>
        </p:spPr>
        <p:txBody>
          <a:bodyPr wrap="square" rtlCol="0" anchor="ctr">
            <a:spAutoFit/>
          </a:bodyPr>
          <a:lstStyle/>
          <a:p>
            <a:pPr algn="l"/>
            <a:r>
              <a:rPr lang="en-GB" dirty="0"/>
              <a:t>@FriendsAgainst</a:t>
            </a:r>
          </a:p>
        </p:txBody>
      </p:sp>
      <p:pic>
        <p:nvPicPr>
          <p:cNvPr id="9" name="Picture 8" descr="A black background with a black square&#10;&#10;Description automatically generated with medium confidence">
            <a:extLst>
              <a:ext uri="{FF2B5EF4-FFF2-40B4-BE49-F238E27FC236}">
                <a16:creationId xmlns:a16="http://schemas.microsoft.com/office/drawing/2014/main" id="{0D99A4D1-3DD7-F4D5-4223-EE356135CAFB}"/>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453207" y="5349783"/>
            <a:ext cx="576000" cy="588720"/>
          </a:xfrm>
          <a:prstGeom prst="rect">
            <a:avLst/>
          </a:prstGeom>
        </p:spPr>
      </p:pic>
      <p:sp>
        <p:nvSpPr>
          <p:cNvPr id="13" name="TextBox 12">
            <a:extLst>
              <a:ext uri="{FF2B5EF4-FFF2-40B4-BE49-F238E27FC236}">
                <a16:creationId xmlns:a16="http://schemas.microsoft.com/office/drawing/2014/main" id="{D0A36E09-7D41-237B-6CA2-2D56E9914D26}"/>
              </a:ext>
            </a:extLst>
          </p:cNvPr>
          <p:cNvSpPr txBox="1"/>
          <p:nvPr userDrawn="1"/>
        </p:nvSpPr>
        <p:spPr>
          <a:xfrm>
            <a:off x="6014054" y="5459477"/>
            <a:ext cx="1884872" cy="369332"/>
          </a:xfrm>
          <a:prstGeom prst="rect">
            <a:avLst/>
          </a:prstGeom>
          <a:noFill/>
        </p:spPr>
        <p:txBody>
          <a:bodyPr wrap="square" rtlCol="0" anchor="ctr">
            <a:spAutoFit/>
          </a:bodyPr>
          <a:lstStyle/>
          <a:p>
            <a:pPr algn="l"/>
            <a:r>
              <a:rPr lang="en-GB" dirty="0"/>
              <a:t>@AgainstScams</a:t>
            </a:r>
          </a:p>
        </p:txBody>
      </p:sp>
    </p:spTree>
    <p:extLst>
      <p:ext uri="{BB962C8B-B14F-4D97-AF65-F5344CB8AC3E}">
        <p14:creationId xmlns:p14="http://schemas.microsoft.com/office/powerpoint/2010/main" val="2884210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TH">
    <p:spTree>
      <p:nvGrpSpPr>
        <p:cNvPr id="1" name=""/>
        <p:cNvGrpSpPr/>
        <p:nvPr/>
      </p:nvGrpSpPr>
      <p:grpSpPr>
        <a:xfrm>
          <a:off x="0" y="0"/>
          <a:ext cx="0" cy="0"/>
          <a:chOff x="0" y="0"/>
          <a:chExt cx="0" cy="0"/>
        </a:xfrm>
      </p:grpSpPr>
      <p:sp>
        <p:nvSpPr>
          <p:cNvPr id="8" name="Rectangle 7"/>
          <p:cNvSpPr/>
          <p:nvPr userDrawn="1"/>
        </p:nvSpPr>
        <p:spPr>
          <a:xfrm>
            <a:off x="0" y="0"/>
            <a:ext cx="1625600" cy="6858000"/>
          </a:xfrm>
          <a:prstGeom prst="rect">
            <a:avLst/>
          </a:prstGeom>
          <a:solidFill>
            <a:srgbClr val="E734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p:cNvSpPr/>
          <p:nvPr userDrawn="1"/>
        </p:nvSpPr>
        <p:spPr>
          <a:xfrm>
            <a:off x="261565" y="1605928"/>
            <a:ext cx="1094880" cy="109488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88552" y="1838325"/>
            <a:ext cx="691099" cy="706361"/>
          </a:xfrm>
          <a:prstGeom prst="rect">
            <a:avLst/>
          </a:prstGeom>
        </p:spPr>
      </p:pic>
      <p:sp>
        <p:nvSpPr>
          <p:cNvPr id="16" name="Oval 15"/>
          <p:cNvSpPr/>
          <p:nvPr userDrawn="1"/>
        </p:nvSpPr>
        <p:spPr>
          <a:xfrm>
            <a:off x="280754" y="255524"/>
            <a:ext cx="1094880" cy="109488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86396" y="461167"/>
            <a:ext cx="683595" cy="683595"/>
          </a:xfrm>
          <a:prstGeom prst="rect">
            <a:avLst/>
          </a:prstGeom>
        </p:spPr>
      </p:pic>
      <p:sp>
        <p:nvSpPr>
          <p:cNvPr id="24" name="TextBox 23"/>
          <p:cNvSpPr txBox="1"/>
          <p:nvPr userDrawn="1"/>
        </p:nvSpPr>
        <p:spPr>
          <a:xfrm>
            <a:off x="2019300" y="1583729"/>
            <a:ext cx="287020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latin typeface="Bliss" panose="00000400000000000000" pitchFamily="2" charset="0"/>
              </a:rPr>
              <a:t>Suggested text:</a:t>
            </a:r>
          </a:p>
          <a:p>
            <a:endParaRPr lang="en-GB" sz="2400" b="1" dirty="0">
              <a:latin typeface="Bliss" panose="00000400000000000000" pitchFamily="2" charset="0"/>
            </a:endParaRPr>
          </a:p>
        </p:txBody>
      </p:sp>
      <p:pic>
        <p:nvPicPr>
          <p:cNvPr id="12" name="Picture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432800" y="547216"/>
            <a:ext cx="1536700" cy="815733"/>
          </a:xfrm>
          <a:prstGeom prst="rect">
            <a:avLst/>
          </a:prstGeom>
        </p:spPr>
      </p:pic>
      <p:pic>
        <p:nvPicPr>
          <p:cNvPr id="13" name="Picture 12"/>
          <p:cNvPicPr>
            <a:picLocks noChangeAspect="1"/>
          </p:cNvPicPr>
          <p:nvPr userDrawn="1"/>
        </p:nvPicPr>
        <p:blipFill rotWithShape="1">
          <a:blip r:embed="rId5">
            <a:extLst>
              <a:ext uri="{28A0092B-C50C-407E-A947-70E740481C1C}">
                <a14:useLocalDpi xmlns:a14="http://schemas.microsoft.com/office/drawing/2010/main" val="0"/>
              </a:ext>
            </a:extLst>
          </a:blip>
          <a:srcRect b="23692"/>
          <a:stretch/>
        </p:blipFill>
        <p:spPr>
          <a:xfrm>
            <a:off x="10121900" y="434069"/>
            <a:ext cx="1657277" cy="1149660"/>
          </a:xfrm>
          <a:prstGeom prst="rect">
            <a:avLst/>
          </a:prstGeom>
        </p:spPr>
      </p:pic>
    </p:spTree>
    <p:extLst>
      <p:ext uri="{BB962C8B-B14F-4D97-AF65-F5344CB8AC3E}">
        <p14:creationId xmlns:p14="http://schemas.microsoft.com/office/powerpoint/2010/main" val="1655826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B">
    <p:spTree>
      <p:nvGrpSpPr>
        <p:cNvPr id="1" name=""/>
        <p:cNvGrpSpPr/>
        <p:nvPr/>
      </p:nvGrpSpPr>
      <p:grpSpPr>
        <a:xfrm>
          <a:off x="0" y="0"/>
          <a:ext cx="0" cy="0"/>
          <a:chOff x="0" y="0"/>
          <a:chExt cx="0" cy="0"/>
        </a:xfrm>
      </p:grpSpPr>
      <p:sp>
        <p:nvSpPr>
          <p:cNvPr id="8" name="Rectangle 7"/>
          <p:cNvSpPr/>
          <p:nvPr userDrawn="1"/>
        </p:nvSpPr>
        <p:spPr>
          <a:xfrm>
            <a:off x="0" y="0"/>
            <a:ext cx="1625600" cy="6858000"/>
          </a:xfrm>
          <a:prstGeom prst="rect">
            <a:avLst/>
          </a:prstGeom>
          <a:solidFill>
            <a:srgbClr val="E734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userDrawn="1"/>
        </p:nvSpPr>
        <p:spPr>
          <a:xfrm>
            <a:off x="280754" y="255524"/>
            <a:ext cx="1094880" cy="109488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86396" y="461167"/>
            <a:ext cx="683595" cy="683595"/>
          </a:xfrm>
          <a:prstGeom prst="rect">
            <a:avLst/>
          </a:prstGeom>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432800" y="547216"/>
            <a:ext cx="1536700" cy="815733"/>
          </a:xfrm>
          <a:prstGeom prst="rect">
            <a:avLst/>
          </a:prstGeom>
        </p:spPr>
      </p:pic>
      <p:pic>
        <p:nvPicPr>
          <p:cNvPr id="15" name="Picture 14"/>
          <p:cNvPicPr>
            <a:picLocks noChangeAspect="1"/>
          </p:cNvPicPr>
          <p:nvPr userDrawn="1"/>
        </p:nvPicPr>
        <p:blipFill rotWithShape="1">
          <a:blip r:embed="rId4">
            <a:extLst>
              <a:ext uri="{28A0092B-C50C-407E-A947-70E740481C1C}">
                <a14:useLocalDpi xmlns:a14="http://schemas.microsoft.com/office/drawing/2010/main" val="0"/>
              </a:ext>
            </a:extLst>
          </a:blip>
          <a:srcRect b="23692"/>
          <a:stretch/>
        </p:blipFill>
        <p:spPr>
          <a:xfrm>
            <a:off x="10121900" y="434069"/>
            <a:ext cx="1657277" cy="1149660"/>
          </a:xfrm>
          <a:prstGeom prst="rect">
            <a:avLst/>
          </a:prstGeom>
        </p:spPr>
      </p:pic>
      <p:sp>
        <p:nvSpPr>
          <p:cNvPr id="17" name="TextBox 16"/>
          <p:cNvSpPr txBox="1"/>
          <p:nvPr userDrawn="1"/>
        </p:nvSpPr>
        <p:spPr>
          <a:xfrm>
            <a:off x="2019300" y="1583729"/>
            <a:ext cx="287020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latin typeface="Bliss" panose="00000400000000000000" pitchFamily="2" charset="0"/>
              </a:rPr>
              <a:t>Suggested text:</a:t>
            </a:r>
          </a:p>
          <a:p>
            <a:endParaRPr lang="en-GB" sz="2400" b="1" dirty="0">
              <a:latin typeface="Bliss" panose="00000400000000000000" pitchFamily="2" charset="0"/>
            </a:endParaRPr>
          </a:p>
        </p:txBody>
      </p:sp>
    </p:spTree>
    <p:extLst>
      <p:ext uri="{BB962C8B-B14F-4D97-AF65-F5344CB8AC3E}">
        <p14:creationId xmlns:p14="http://schemas.microsoft.com/office/powerpoint/2010/main" val="1835122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
    <p:spTree>
      <p:nvGrpSpPr>
        <p:cNvPr id="1" name=""/>
        <p:cNvGrpSpPr/>
        <p:nvPr/>
      </p:nvGrpSpPr>
      <p:grpSpPr>
        <a:xfrm>
          <a:off x="0" y="0"/>
          <a:ext cx="0" cy="0"/>
          <a:chOff x="0" y="0"/>
          <a:chExt cx="0" cy="0"/>
        </a:xfrm>
      </p:grpSpPr>
      <p:sp>
        <p:nvSpPr>
          <p:cNvPr id="8" name="Rectangle 7"/>
          <p:cNvSpPr/>
          <p:nvPr userDrawn="1"/>
        </p:nvSpPr>
        <p:spPr>
          <a:xfrm>
            <a:off x="0" y="0"/>
            <a:ext cx="1625600" cy="6858000"/>
          </a:xfrm>
          <a:prstGeom prst="rect">
            <a:avLst/>
          </a:prstGeom>
          <a:solidFill>
            <a:srgbClr val="E734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userDrawn="1"/>
        </p:nvSpPr>
        <p:spPr>
          <a:xfrm>
            <a:off x="280754" y="255524"/>
            <a:ext cx="1094880" cy="109488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82644" y="449784"/>
            <a:ext cx="691099" cy="706361"/>
          </a:xfrm>
          <a:prstGeom prst="rect">
            <a:avLst/>
          </a:prstGeom>
        </p:spPr>
      </p:pic>
      <p:sp>
        <p:nvSpPr>
          <p:cNvPr id="10" name="TextBox 9"/>
          <p:cNvSpPr txBox="1"/>
          <p:nvPr userDrawn="1"/>
        </p:nvSpPr>
        <p:spPr>
          <a:xfrm>
            <a:off x="2022415" y="1581388"/>
            <a:ext cx="2282167"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latin typeface="Bliss" panose="00000400000000000000" pitchFamily="2" charset="0"/>
              </a:rPr>
              <a:t>Suggested text:</a:t>
            </a:r>
          </a:p>
          <a:p>
            <a:endParaRPr lang="en-GB" sz="2400" b="1" dirty="0">
              <a:latin typeface="Bliss" panose="00000400000000000000" pitchFamily="2" charset="0"/>
            </a:endParaRPr>
          </a:p>
        </p:txBody>
      </p:sp>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432800" y="547216"/>
            <a:ext cx="1536700" cy="815733"/>
          </a:xfrm>
          <a:prstGeom prst="rect">
            <a:avLst/>
          </a:prstGeom>
        </p:spPr>
      </p:pic>
      <p:pic>
        <p:nvPicPr>
          <p:cNvPr id="15" name="Picture 14"/>
          <p:cNvPicPr>
            <a:picLocks noChangeAspect="1"/>
          </p:cNvPicPr>
          <p:nvPr userDrawn="1"/>
        </p:nvPicPr>
        <p:blipFill rotWithShape="1">
          <a:blip r:embed="rId4">
            <a:extLst>
              <a:ext uri="{28A0092B-C50C-407E-A947-70E740481C1C}">
                <a14:useLocalDpi xmlns:a14="http://schemas.microsoft.com/office/drawing/2010/main" val="0"/>
              </a:ext>
            </a:extLst>
          </a:blip>
          <a:srcRect b="23692"/>
          <a:stretch/>
        </p:blipFill>
        <p:spPr>
          <a:xfrm>
            <a:off x="10121900" y="434069"/>
            <a:ext cx="1657277" cy="1149660"/>
          </a:xfrm>
          <a:prstGeom prst="rect">
            <a:avLst/>
          </a:prstGeom>
        </p:spPr>
      </p:pic>
    </p:spTree>
    <p:extLst>
      <p:ext uri="{BB962C8B-B14F-4D97-AF65-F5344CB8AC3E}">
        <p14:creationId xmlns:p14="http://schemas.microsoft.com/office/powerpoint/2010/main" val="1764415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B503ED-5FAC-4CC6-A40E-632A7DDC18E2}" type="datetimeFigureOut">
              <a:rPr lang="en-GB" smtClean="0"/>
              <a:t>28/09/2023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033DC4-AED0-46BA-978E-CE2A058CE8F6}" type="slidenum">
              <a:rPr lang="en-GB" smtClean="0"/>
              <a:t>‹#›</a:t>
            </a:fld>
            <a:endParaRPr lang="en-GB"/>
          </a:p>
        </p:txBody>
      </p:sp>
    </p:spTree>
    <p:extLst>
      <p:ext uri="{BB962C8B-B14F-4D97-AF65-F5344CB8AC3E}">
        <p14:creationId xmlns:p14="http://schemas.microsoft.com/office/powerpoint/2010/main" val="3332137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BB503ED-5FAC-4CC6-A40E-632A7DDC18E2}" type="datetimeFigureOut">
              <a:rPr lang="en-GB" smtClean="0"/>
              <a:t>28/09/2023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033DC4-AED0-46BA-978E-CE2A058CE8F6}" type="slidenum">
              <a:rPr lang="en-GB" smtClean="0"/>
              <a:t>‹#›</a:t>
            </a:fld>
            <a:endParaRPr lang="en-GB"/>
          </a:p>
        </p:txBody>
      </p:sp>
    </p:spTree>
    <p:extLst>
      <p:ext uri="{BB962C8B-B14F-4D97-AF65-F5344CB8AC3E}">
        <p14:creationId xmlns:p14="http://schemas.microsoft.com/office/powerpoint/2010/main" val="220026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BB503ED-5FAC-4CC6-A40E-632A7DDC18E2}" type="datetimeFigureOut">
              <a:rPr lang="en-GB" smtClean="0"/>
              <a:t>28/09/2023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033DC4-AED0-46BA-978E-CE2A058CE8F6}" type="slidenum">
              <a:rPr lang="en-GB" smtClean="0"/>
              <a:t>‹#›</a:t>
            </a:fld>
            <a:endParaRPr lang="en-GB"/>
          </a:p>
        </p:txBody>
      </p:sp>
    </p:spTree>
    <p:extLst>
      <p:ext uri="{BB962C8B-B14F-4D97-AF65-F5344CB8AC3E}">
        <p14:creationId xmlns:p14="http://schemas.microsoft.com/office/powerpoint/2010/main" val="2503449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B503ED-5FAC-4CC6-A40E-632A7DDC18E2}" type="datetimeFigureOut">
              <a:rPr lang="en-GB" smtClean="0"/>
              <a:t>28/09/2023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033DC4-AED0-46BA-978E-CE2A058CE8F6}" type="slidenum">
              <a:rPr lang="en-GB" smtClean="0"/>
              <a:t>‹#›</a:t>
            </a:fld>
            <a:endParaRPr lang="en-GB"/>
          </a:p>
        </p:txBody>
      </p:sp>
    </p:spTree>
    <p:extLst>
      <p:ext uri="{BB962C8B-B14F-4D97-AF65-F5344CB8AC3E}">
        <p14:creationId xmlns:p14="http://schemas.microsoft.com/office/powerpoint/2010/main" val="2980612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B503ED-5FAC-4CC6-A40E-632A7DDC18E2}" type="datetimeFigureOut">
              <a:rPr lang="en-GB" smtClean="0"/>
              <a:t>28/09/2023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033DC4-AED0-46BA-978E-CE2A058CE8F6}" type="slidenum">
              <a:rPr lang="en-GB" smtClean="0"/>
              <a:t>‹#›</a:t>
            </a:fld>
            <a:endParaRPr lang="en-GB"/>
          </a:p>
        </p:txBody>
      </p:sp>
    </p:spTree>
    <p:extLst>
      <p:ext uri="{BB962C8B-B14F-4D97-AF65-F5344CB8AC3E}">
        <p14:creationId xmlns:p14="http://schemas.microsoft.com/office/powerpoint/2010/main" val="2782917135"/>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0" r:id="rId3"/>
    <p:sldLayoutId id="2147483660" r:id="rId4"/>
    <p:sldLayoutId id="2147483661" r:id="rId5"/>
    <p:sldLayoutId id="2147483651"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friendsagainstscams.org.uk/shopimages/New_Call_Blocker_1.png"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friendsagainstscams.org.uk/shopimages/New_Call_Blocker_2%20-%20Copy%201.png"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www.friendsagainstscams.org.uk/shopimages/New_Call_Blocker_3.png"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www.friendsagainstscams.org.uk/callblocker"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GB" b="1" dirty="0">
                <a:solidFill>
                  <a:schemeClr val="tx1"/>
                </a:solidFill>
              </a:rPr>
              <a:t>Call Blocker Project 2023</a:t>
            </a:r>
          </a:p>
        </p:txBody>
      </p:sp>
    </p:spTree>
    <p:extLst>
      <p:ext uri="{BB962C8B-B14F-4D97-AF65-F5344CB8AC3E}">
        <p14:creationId xmlns:p14="http://schemas.microsoft.com/office/powerpoint/2010/main" val="2848154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nvSpPr>
        <p:spPr>
          <a:xfrm>
            <a:off x="2034862" y="2210516"/>
            <a:ext cx="8178083" cy="23614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 typeface="Arial" panose="020B0604020202020204" pitchFamily="34" charset="0"/>
              <a:buNone/>
            </a:pPr>
            <a:r>
              <a:rPr lang="en-GB" altLang="en-US" sz="2400" dirty="0">
                <a:latin typeface="Arial" panose="020B0604020202020204" pitchFamily="34" charset="0"/>
                <a:ea typeface="Calibri" panose="020F0502020204030204" pitchFamily="34" charset="0"/>
                <a:cs typeface="Arial" panose="020B0604020202020204" pitchFamily="34" charset="0"/>
              </a:rPr>
              <a:t>Do you want more confidence in answering your landline? In partnership with trueCall, the National Trading Standards Scams Team are offering free call blocking technology to those receiving scam and nuisance calls. </a:t>
            </a:r>
            <a:endParaRPr lang="en-GB" altLang="en-US" sz="2400" dirty="0">
              <a:latin typeface="Arial" panose="020B0604020202020204" pitchFamily="34" charset="0"/>
              <a:cs typeface="Arial" panose="020B0604020202020204" pitchFamily="34" charset="0"/>
            </a:endParaRPr>
          </a:p>
          <a:p>
            <a:pPr eaLnBrk="0" fontAlgn="base" hangingPunct="0">
              <a:lnSpc>
                <a:spcPct val="100000"/>
              </a:lnSpc>
              <a:spcBef>
                <a:spcPct val="0"/>
              </a:spcBef>
              <a:spcAft>
                <a:spcPct val="0"/>
              </a:spcAft>
            </a:pPr>
            <a:endParaRPr lang="en-GB" altLang="en-US" sz="2400" dirty="0">
              <a:latin typeface="Arial" panose="020B0604020202020204" pitchFamily="34" charset="0"/>
              <a:ea typeface="Calibri" panose="020F0502020204030204" pitchFamily="34" charset="0"/>
              <a:cs typeface="Arial" panose="020B0604020202020204" pitchFamily="34" charset="0"/>
            </a:endParaRPr>
          </a:p>
          <a:p>
            <a:pPr marL="0" indent="0" eaLnBrk="0" fontAlgn="base" hangingPunct="0">
              <a:lnSpc>
                <a:spcPct val="100000"/>
              </a:lnSpc>
              <a:spcBef>
                <a:spcPct val="0"/>
              </a:spcBef>
              <a:spcAft>
                <a:spcPct val="0"/>
              </a:spcAft>
              <a:buFont typeface="Arial" panose="020B0604020202020204" pitchFamily="34" charset="0"/>
              <a:buNone/>
            </a:pPr>
            <a:r>
              <a:rPr lang="en-GB" altLang="en-US" sz="2400" dirty="0">
                <a:latin typeface="Arial" panose="020B0604020202020204" pitchFamily="34" charset="0"/>
                <a:ea typeface="Calibri" panose="020F0502020204030204" pitchFamily="34" charset="0"/>
                <a:cs typeface="Arial" panose="020B0604020202020204" pitchFamily="34" charset="0"/>
              </a:rPr>
              <a:t>Be #ScamAware and apply for a #CallBlocker today at: </a:t>
            </a:r>
            <a:r>
              <a:rPr lang="en-GB" altLang="en-US" sz="2400" u="sng" dirty="0">
                <a:solidFill>
                  <a:srgbClr val="0070C0"/>
                </a:solidFill>
                <a:latin typeface="Arial" panose="020B0604020202020204" pitchFamily="34" charset="0"/>
                <a:ea typeface="Calibri" panose="020F0502020204030204" pitchFamily="34" charset="0"/>
                <a:cs typeface="Arial" panose="020B0604020202020204" pitchFamily="34" charset="0"/>
              </a:rPr>
              <a:t>www.friendsagainstscams.org.uk/callblocker</a:t>
            </a:r>
            <a:r>
              <a:rPr lang="en-GB" altLang="en-US" sz="2400" dirty="0">
                <a:latin typeface="Arial" panose="020B0604020202020204" pitchFamily="34" charset="0"/>
                <a:ea typeface="Calibri" panose="020F0502020204030204" pitchFamily="34" charset="0"/>
                <a:cs typeface="Arial" panose="020B0604020202020204" pitchFamily="34" charset="0"/>
              </a:rPr>
              <a:t> </a:t>
            </a:r>
            <a:endParaRPr lang="en-GB" alt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1952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2116184" y="2176417"/>
            <a:ext cx="9683932" cy="3343274"/>
          </a:xfrm>
        </p:spPr>
        <p:txBody>
          <a:bodyPr>
            <a:normAutofit/>
          </a:bodyPr>
          <a:lstStyle/>
          <a:p>
            <a:pPr marL="0" indent="0" algn="l" rtl="0">
              <a:buNone/>
            </a:pPr>
            <a:r>
              <a:rPr lang="en-GB" sz="2400" b="0" i="0" dirty="0">
                <a:solidFill>
                  <a:srgbClr val="0F1419"/>
                </a:solidFill>
                <a:effectLst/>
                <a:latin typeface="Arial" panose="020B0604020202020204" pitchFamily="34" charset="0"/>
                <a:cs typeface="Arial" panose="020B0604020202020204" pitchFamily="34" charset="0"/>
              </a:rPr>
              <a:t>🚫 Tired of scam calls ringing your landline? 📞 </a:t>
            </a:r>
            <a:r>
              <a:rPr lang="en-GB" sz="2400" b="0" i="0" dirty="0">
                <a:solidFill>
                  <a:srgbClr val="1D9BF0"/>
                </a:solidFill>
                <a:effectLst/>
                <a:latin typeface="Arial" panose="020B0604020202020204" pitchFamily="34" charset="0"/>
                <a:cs typeface="Arial" panose="020B0604020202020204" pitchFamily="34" charset="0"/>
              </a:rPr>
              <a:t>@AgainstScams</a:t>
            </a:r>
            <a:r>
              <a:rPr lang="en-GB" sz="2400" b="0" i="0" dirty="0">
                <a:solidFill>
                  <a:srgbClr val="0F1419"/>
                </a:solidFill>
                <a:effectLst/>
                <a:latin typeface="Arial" panose="020B0604020202020204" pitchFamily="34" charset="0"/>
                <a:cs typeface="Arial" panose="020B0604020202020204" pitchFamily="34" charset="0"/>
              </a:rPr>
              <a:t> team is giving away FREE call blocker units but act fast – they're flying off the shelves! ⏳</a:t>
            </a:r>
          </a:p>
          <a:p>
            <a:pPr marL="0" indent="0" algn="l" rtl="0">
              <a:buNone/>
            </a:pPr>
            <a:r>
              <a:rPr lang="en-GB" sz="2400" b="0" i="0" dirty="0">
                <a:solidFill>
                  <a:srgbClr val="0F1419"/>
                </a:solidFill>
                <a:effectLst/>
                <a:latin typeface="Arial" panose="020B0604020202020204" pitchFamily="34" charset="0"/>
                <a:cs typeface="Arial" panose="020B0604020202020204" pitchFamily="34" charset="0"/>
              </a:rPr>
              <a:t>Visit </a:t>
            </a:r>
            <a:r>
              <a:rPr lang="en-GB" sz="2400" b="0" i="0" dirty="0">
                <a:solidFill>
                  <a:srgbClr val="1D9BF0"/>
                </a:solidFill>
                <a:effectLst/>
                <a:latin typeface="Arial" panose="020B0604020202020204" pitchFamily="34" charset="0"/>
                <a:cs typeface="Arial" panose="020B0604020202020204" pitchFamily="34" charset="0"/>
              </a:rPr>
              <a:t>www.friendsagainstscams.org.uk/callblocker</a:t>
            </a:r>
            <a:r>
              <a:rPr lang="en-GB" sz="2400" b="0" i="0" dirty="0">
                <a:solidFill>
                  <a:srgbClr val="0F1419"/>
                </a:solidFill>
                <a:effectLst/>
                <a:latin typeface="Arial" panose="020B0604020202020204" pitchFamily="34" charset="0"/>
                <a:cs typeface="Arial" panose="020B0604020202020204" pitchFamily="34" charset="0"/>
              </a:rPr>
              <a:t> to grab one of these units today! 💪</a:t>
            </a:r>
          </a:p>
          <a:p>
            <a:pPr marL="0" indent="0" algn="l" rtl="0">
              <a:buNone/>
            </a:pPr>
            <a:r>
              <a:rPr lang="en-GB" sz="2400" b="0" i="0" dirty="0">
                <a:solidFill>
                  <a:srgbClr val="0F1419"/>
                </a:solidFill>
                <a:effectLst/>
                <a:latin typeface="Arial" panose="020B0604020202020204" pitchFamily="34" charset="0"/>
                <a:cs typeface="Arial" panose="020B0604020202020204" pitchFamily="34" charset="0"/>
              </a:rPr>
              <a:t>Spread the word!! 🛡️💬 </a:t>
            </a:r>
            <a:r>
              <a:rPr lang="en-GB" sz="2400" b="0" i="0" dirty="0">
                <a:solidFill>
                  <a:srgbClr val="1D9BF0"/>
                </a:solidFill>
                <a:effectLst/>
                <a:latin typeface="Arial" panose="020B0604020202020204" pitchFamily="34" charset="0"/>
                <a:cs typeface="Arial" panose="020B0604020202020204" pitchFamily="34" charset="0"/>
              </a:rPr>
              <a:t>#ScamAware</a:t>
            </a:r>
            <a:r>
              <a:rPr lang="en-GB" sz="2400" b="0" i="0" dirty="0">
                <a:solidFill>
                  <a:srgbClr val="0F1419"/>
                </a:solidFill>
                <a:effectLst/>
                <a:latin typeface="Arial" panose="020B0604020202020204" pitchFamily="34" charset="0"/>
                <a:cs typeface="Arial" panose="020B0604020202020204" pitchFamily="34" charset="0"/>
              </a:rPr>
              <a:t> </a:t>
            </a:r>
            <a:r>
              <a:rPr lang="en-GB" sz="2400" b="0" i="0" dirty="0">
                <a:solidFill>
                  <a:srgbClr val="1D9BF0"/>
                </a:solidFill>
                <a:effectLst/>
                <a:latin typeface="Arial" panose="020B0604020202020204" pitchFamily="34" charset="0"/>
                <a:cs typeface="Arial" panose="020B0604020202020204" pitchFamily="34" charset="0"/>
              </a:rPr>
              <a:t>#CallBlocker</a:t>
            </a:r>
            <a:endParaRPr lang="en-GB" sz="2400" b="0" i="0" dirty="0">
              <a:solidFill>
                <a:srgbClr val="0F1419"/>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3673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2056753" y="2189298"/>
            <a:ext cx="8916046" cy="358497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baseline="0">
                <a:solidFill>
                  <a:schemeClr val="tx1"/>
                </a:solidFill>
                <a:latin typeface="Bliss" panose="000004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0" fontAlgn="base" hangingPunct="0">
              <a:lnSpc>
                <a:spcPct val="100000"/>
              </a:lnSpc>
              <a:spcBef>
                <a:spcPct val="0"/>
              </a:spcBef>
              <a:spcAft>
                <a:spcPct val="0"/>
              </a:spcAft>
            </a:pPr>
            <a:r>
              <a:rPr lang="en-GB" altLang="en-US" b="0" dirty="0">
                <a:latin typeface="Arial" panose="020B0604020202020204" pitchFamily="34" charset="0"/>
                <a:ea typeface="Calibri" panose="020F0502020204030204" pitchFamily="34" charset="0"/>
                <a:cs typeface="Arial" panose="020B0604020202020204" pitchFamily="34" charset="0"/>
              </a:rPr>
              <a:t>📞🚫 Fed up with those relentless scam calls on your landline?  @AgainstScams can help! 💰</a:t>
            </a:r>
          </a:p>
          <a:p>
            <a:pPr eaLnBrk="0" fontAlgn="base" hangingPunct="0">
              <a:lnSpc>
                <a:spcPct val="100000"/>
              </a:lnSpc>
              <a:spcBef>
                <a:spcPct val="0"/>
              </a:spcBef>
              <a:spcAft>
                <a:spcPct val="0"/>
              </a:spcAft>
            </a:pPr>
            <a:endParaRPr lang="en-GB" altLang="en-US" b="0" dirty="0">
              <a:latin typeface="Arial" panose="020B0604020202020204" pitchFamily="34" charset="0"/>
              <a:ea typeface="Calibri" panose="020F0502020204030204" pitchFamily="34" charset="0"/>
              <a:cs typeface="Arial" panose="020B0604020202020204" pitchFamily="34" charset="0"/>
            </a:endParaRPr>
          </a:p>
          <a:p>
            <a:pPr eaLnBrk="0" fontAlgn="base" hangingPunct="0">
              <a:lnSpc>
                <a:spcPct val="100000"/>
              </a:lnSpc>
              <a:spcBef>
                <a:spcPct val="0"/>
              </a:spcBef>
              <a:spcAft>
                <a:spcPct val="0"/>
              </a:spcAft>
            </a:pPr>
            <a:r>
              <a:rPr lang="en-GB" altLang="en-US" b="0" dirty="0">
                <a:latin typeface="Arial" panose="020B0604020202020204" pitchFamily="34" charset="0"/>
                <a:ea typeface="Calibri" panose="020F0502020204030204" pitchFamily="34" charset="0"/>
                <a:cs typeface="Arial" panose="020B0604020202020204" pitchFamily="34" charset="0"/>
              </a:rPr>
              <a:t>Don't let those criminals get the upper hand. Take control and say goodbye to scam calls! 🙅‍♂️🙅‍♀️</a:t>
            </a:r>
          </a:p>
          <a:p>
            <a:pPr eaLnBrk="0" fontAlgn="base" hangingPunct="0">
              <a:lnSpc>
                <a:spcPct val="100000"/>
              </a:lnSpc>
              <a:spcBef>
                <a:spcPct val="0"/>
              </a:spcBef>
              <a:spcAft>
                <a:spcPct val="0"/>
              </a:spcAft>
            </a:pPr>
            <a:endParaRPr lang="en-GB" altLang="en-US" b="0" dirty="0">
              <a:latin typeface="Arial" panose="020B0604020202020204" pitchFamily="34" charset="0"/>
              <a:ea typeface="Calibri" panose="020F0502020204030204" pitchFamily="34" charset="0"/>
              <a:cs typeface="Arial" panose="020B0604020202020204" pitchFamily="34" charset="0"/>
            </a:endParaRPr>
          </a:p>
          <a:p>
            <a:pPr eaLnBrk="0" fontAlgn="base" hangingPunct="0">
              <a:lnSpc>
                <a:spcPct val="100000"/>
              </a:lnSpc>
              <a:spcBef>
                <a:spcPct val="0"/>
              </a:spcBef>
              <a:spcAft>
                <a:spcPct val="0"/>
              </a:spcAft>
            </a:pPr>
            <a:r>
              <a:rPr lang="en-GB" altLang="en-US" b="0" dirty="0">
                <a:latin typeface="Arial" panose="020B0604020202020204" pitchFamily="34" charset="0"/>
                <a:ea typeface="Calibri" panose="020F0502020204030204" pitchFamily="34" charset="0"/>
                <a:cs typeface="Arial" panose="020B0604020202020204" pitchFamily="34" charset="0"/>
              </a:rPr>
              <a:t>Grab your FREE call blocker today: www.friendsagainstscams.org.uk/callblocker 🦸‍♂️🦸‍♀️</a:t>
            </a:r>
          </a:p>
          <a:p>
            <a:pPr eaLnBrk="0" fontAlgn="base" hangingPunct="0">
              <a:lnSpc>
                <a:spcPct val="100000"/>
              </a:lnSpc>
              <a:spcBef>
                <a:spcPct val="0"/>
              </a:spcBef>
              <a:spcAft>
                <a:spcPct val="0"/>
              </a:spcAft>
            </a:pPr>
            <a:endParaRPr lang="en-GB" altLang="en-US" b="0" dirty="0">
              <a:latin typeface="Arial" panose="020B0604020202020204" pitchFamily="34" charset="0"/>
              <a:ea typeface="Calibri" panose="020F0502020204030204" pitchFamily="34" charset="0"/>
              <a:cs typeface="Arial" panose="020B0604020202020204" pitchFamily="34" charset="0"/>
            </a:endParaRPr>
          </a:p>
          <a:p>
            <a:pPr eaLnBrk="0" fontAlgn="base" hangingPunct="0">
              <a:lnSpc>
                <a:spcPct val="100000"/>
              </a:lnSpc>
              <a:spcBef>
                <a:spcPct val="0"/>
              </a:spcBef>
              <a:spcAft>
                <a:spcPct val="0"/>
              </a:spcAft>
            </a:pPr>
            <a:r>
              <a:rPr lang="en-GB" altLang="en-US" b="0" dirty="0">
                <a:latin typeface="Arial" panose="020B0604020202020204" pitchFamily="34" charset="0"/>
                <a:ea typeface="Calibri" panose="020F0502020204030204" pitchFamily="34" charset="0"/>
                <a:cs typeface="Arial" panose="020B0604020202020204" pitchFamily="34" charset="0"/>
              </a:rPr>
              <a:t>🛡️💪 #ScamAware #CallBlocker</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0113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B8B999A-0A55-F0B3-28C1-E8F8EF31AC1C}"/>
              </a:ext>
            </a:extLst>
          </p:cNvPr>
          <p:cNvSpPr txBox="1"/>
          <p:nvPr/>
        </p:nvSpPr>
        <p:spPr>
          <a:xfrm>
            <a:off x="1994264" y="2070523"/>
            <a:ext cx="8813074" cy="3785652"/>
          </a:xfrm>
          <a:prstGeom prst="rect">
            <a:avLst/>
          </a:prstGeom>
          <a:noFill/>
        </p:spPr>
        <p:txBody>
          <a:bodyPr wrap="square">
            <a:spAutoFit/>
          </a:bodyPr>
          <a:lstStyle/>
          <a:p>
            <a:r>
              <a:rPr lang="en-GB" sz="2400" dirty="0">
                <a:latin typeface="Arial" panose="020B0604020202020204" pitchFamily="34" charset="0"/>
                <a:cs typeface="Arial" panose="020B0604020202020204" pitchFamily="34" charset="0"/>
              </a:rPr>
              <a:t>🚨 Protect Your Loved Ones from scam callers</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“Mum was very frightened before. It's been such a fantastic thing.”</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Help your friends and family take control and apply for a FREE call blocker. 📵</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Visit 👉www.friendsagainstscams.org.uk/callblocker 👈</a:t>
            </a:r>
          </a:p>
          <a:p>
            <a:r>
              <a:rPr lang="en-GB" sz="2400" dirty="0">
                <a:latin typeface="Arial" panose="020B0604020202020204" pitchFamily="34" charset="0"/>
                <a:cs typeface="Arial" panose="020B0604020202020204" pitchFamily="34" charset="0"/>
              </a:rPr>
              <a:t>#ScamAware #CallBlocker</a:t>
            </a:r>
          </a:p>
        </p:txBody>
      </p:sp>
    </p:spTree>
    <p:extLst>
      <p:ext uri="{BB962C8B-B14F-4D97-AF65-F5344CB8AC3E}">
        <p14:creationId xmlns:p14="http://schemas.microsoft.com/office/powerpoint/2010/main" val="3504656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a:spLocks noGrp="1"/>
          </p:cNvSpPr>
          <p:nvPr>
            <p:ph type="body" sz="quarter" idx="4294967295"/>
          </p:nvPr>
        </p:nvSpPr>
        <p:spPr>
          <a:xfrm>
            <a:off x="2047739" y="2262030"/>
            <a:ext cx="7521264" cy="2335727"/>
          </a:xfrm>
        </p:spPr>
        <p:txBody>
          <a:bodyPr>
            <a:normAutofit/>
          </a:bodyPr>
          <a:lstStyle/>
          <a:p>
            <a:pPr marL="0" lvl="0" indent="0" eaLnBrk="0" fontAlgn="base" hangingPunct="0">
              <a:lnSpc>
                <a:spcPct val="100000"/>
              </a:lnSpc>
              <a:spcBef>
                <a:spcPct val="0"/>
              </a:spcBef>
              <a:spcAft>
                <a:spcPct val="0"/>
              </a:spcAft>
              <a:buNone/>
            </a:pPr>
            <a:r>
              <a:rPr lang="en-GB" altLang="en-US" sz="2400" b="0" dirty="0">
                <a:latin typeface="Bliss" panose="00000400000000000000" pitchFamily="2" charset="0"/>
                <a:ea typeface="Calibri" panose="020F0502020204030204" pitchFamily="34" charset="0"/>
                <a:cs typeface="Times New Roman" panose="02020603050405020304" pitchFamily="18" charset="0"/>
              </a:rPr>
              <a:t>“It's the best thing we've ever done! We've had no scam calls through at all.”</a:t>
            </a:r>
          </a:p>
          <a:p>
            <a:pPr lvl="0" eaLnBrk="0" fontAlgn="base" hangingPunct="0">
              <a:lnSpc>
                <a:spcPct val="100000"/>
              </a:lnSpc>
              <a:spcBef>
                <a:spcPct val="0"/>
              </a:spcBef>
              <a:spcAft>
                <a:spcPct val="0"/>
              </a:spcAft>
            </a:pPr>
            <a:endParaRPr lang="en-GB" altLang="en-US" sz="2400" b="0" dirty="0">
              <a:latin typeface="Bliss" panose="00000400000000000000" pitchFamily="2" charset="0"/>
            </a:endParaRPr>
          </a:p>
          <a:p>
            <a:pPr marL="0" lvl="0" indent="0" eaLnBrk="0" fontAlgn="base" hangingPunct="0">
              <a:lnSpc>
                <a:spcPct val="100000"/>
              </a:lnSpc>
              <a:spcBef>
                <a:spcPct val="0"/>
              </a:spcBef>
              <a:spcAft>
                <a:spcPct val="0"/>
              </a:spcAft>
              <a:buNone/>
            </a:pPr>
            <a:r>
              <a:rPr lang="en-GB" altLang="en-US" sz="2400" b="0" dirty="0">
                <a:latin typeface="Bliss" panose="00000400000000000000" pitchFamily="2" charset="0"/>
                <a:ea typeface="Calibri" panose="020F0502020204030204" pitchFamily="34" charset="0"/>
                <a:cs typeface="Times New Roman" panose="02020603050405020304" pitchFamily="18" charset="0"/>
              </a:rPr>
              <a:t>Are you worried about scam and nuisance calls? </a:t>
            </a:r>
            <a:endParaRPr lang="en-GB" altLang="en-US" sz="2400" b="0" dirty="0">
              <a:latin typeface="Bliss" panose="00000400000000000000" pitchFamily="2" charset="0"/>
            </a:endParaRPr>
          </a:p>
          <a:p>
            <a:pPr marL="0" lvl="0" indent="0" eaLnBrk="0" fontAlgn="base" hangingPunct="0">
              <a:lnSpc>
                <a:spcPct val="100000"/>
              </a:lnSpc>
              <a:spcBef>
                <a:spcPct val="0"/>
              </a:spcBef>
              <a:spcAft>
                <a:spcPct val="0"/>
              </a:spcAft>
              <a:buNone/>
            </a:pPr>
            <a:r>
              <a:rPr lang="en-GB" altLang="en-US" sz="2400" b="0" dirty="0">
                <a:latin typeface="Bliss" panose="00000400000000000000" pitchFamily="2" charset="0"/>
                <a:ea typeface="Calibri" panose="020F0502020204030204" pitchFamily="34" charset="0"/>
                <a:cs typeface="Times New Roman" panose="02020603050405020304" pitchFamily="18" charset="0"/>
              </a:rPr>
              <a:t>Be #</a:t>
            </a:r>
            <a:r>
              <a:rPr lang="en-GB" altLang="en-US" sz="2400" b="0" dirty="0" err="1">
                <a:latin typeface="Bliss" panose="00000400000000000000" pitchFamily="2" charset="0"/>
                <a:ea typeface="Calibri" panose="020F0502020204030204" pitchFamily="34" charset="0"/>
                <a:cs typeface="Times New Roman" panose="02020603050405020304" pitchFamily="18" charset="0"/>
              </a:rPr>
              <a:t>ScamAware</a:t>
            </a:r>
            <a:r>
              <a:rPr lang="en-GB" altLang="en-US" sz="2400" b="0" dirty="0">
                <a:latin typeface="Bliss" panose="00000400000000000000" pitchFamily="2" charset="0"/>
                <a:ea typeface="Calibri" panose="020F0502020204030204" pitchFamily="34" charset="0"/>
                <a:cs typeface="Times New Roman" panose="02020603050405020304" pitchFamily="18" charset="0"/>
              </a:rPr>
              <a:t> and apply for a #</a:t>
            </a:r>
            <a:r>
              <a:rPr lang="en-GB" altLang="en-US" sz="2400" b="0" dirty="0" err="1">
                <a:latin typeface="Bliss" panose="00000400000000000000" pitchFamily="2" charset="0"/>
                <a:ea typeface="Calibri" panose="020F0502020204030204" pitchFamily="34" charset="0"/>
                <a:cs typeface="Times New Roman" panose="02020603050405020304" pitchFamily="18" charset="0"/>
              </a:rPr>
              <a:t>CallBlocker</a:t>
            </a:r>
            <a:r>
              <a:rPr lang="en-GB" altLang="en-US" sz="2400" b="0" dirty="0">
                <a:latin typeface="Bliss" panose="00000400000000000000" pitchFamily="2" charset="0"/>
                <a:ea typeface="Calibri" panose="020F0502020204030204" pitchFamily="34" charset="0"/>
                <a:cs typeface="Times New Roman" panose="02020603050405020304" pitchFamily="18" charset="0"/>
              </a:rPr>
              <a:t> today at:</a:t>
            </a:r>
            <a:r>
              <a:rPr lang="en-GB" altLang="en-US" sz="2400" dirty="0">
                <a:latin typeface="Bliss" panose="00000400000000000000" pitchFamily="2" charset="0"/>
              </a:rPr>
              <a:t> </a:t>
            </a:r>
            <a:r>
              <a:rPr lang="en-GB" altLang="en-US" sz="2400" b="0" u="sng" dirty="0">
                <a:solidFill>
                  <a:srgbClr val="0070C0"/>
                </a:solidFill>
                <a:latin typeface="Bliss" panose="00000400000000000000" pitchFamily="2" charset="0"/>
                <a:ea typeface="Calibri" panose="020F0502020204030204" pitchFamily="34" charset="0"/>
                <a:cs typeface="Times New Roman" panose="02020603050405020304" pitchFamily="18" charset="0"/>
              </a:rPr>
              <a:t>www.friendsagainstscams.org.uk/callblocker</a:t>
            </a:r>
            <a:r>
              <a:rPr lang="en-GB" altLang="en-US" sz="2400" b="0" dirty="0">
                <a:latin typeface="Bliss" panose="00000400000000000000" pitchFamily="2" charset="0"/>
                <a:ea typeface="Calibri" panose="020F0502020204030204" pitchFamily="34" charset="0"/>
                <a:cs typeface="Times New Roman" panose="02020603050405020304" pitchFamily="18" charset="0"/>
              </a:rPr>
              <a:t> </a:t>
            </a:r>
            <a:endParaRPr lang="en-GB" altLang="en-US" sz="2400" b="0" dirty="0">
              <a:latin typeface="Bliss" panose="00000400000000000000" pitchFamily="2" charset="0"/>
            </a:endParaRPr>
          </a:p>
        </p:txBody>
      </p:sp>
    </p:spTree>
    <p:extLst>
      <p:ext uri="{BB962C8B-B14F-4D97-AF65-F5344CB8AC3E}">
        <p14:creationId xmlns:p14="http://schemas.microsoft.com/office/powerpoint/2010/main" val="2017345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a:spLocks noGrp="1"/>
          </p:cNvSpPr>
          <p:nvPr>
            <p:ph type="body" sz="quarter" idx="4294967295"/>
          </p:nvPr>
        </p:nvSpPr>
        <p:spPr>
          <a:xfrm>
            <a:off x="2021983" y="2158998"/>
            <a:ext cx="8229600" cy="2361485"/>
          </a:xfrm>
        </p:spPr>
        <p:txBody>
          <a:bodyPr>
            <a:normAutofit/>
          </a:bodyPr>
          <a:lstStyle/>
          <a:p>
            <a:pPr marL="0" lvl="0" indent="0" eaLnBrk="0" fontAlgn="base" hangingPunct="0">
              <a:lnSpc>
                <a:spcPct val="100000"/>
              </a:lnSpc>
              <a:spcBef>
                <a:spcPct val="0"/>
              </a:spcBef>
              <a:spcAft>
                <a:spcPct val="0"/>
              </a:spcAft>
              <a:buNone/>
            </a:pPr>
            <a:r>
              <a:rPr lang="en-GB" altLang="en-US" sz="2400" b="0" dirty="0">
                <a:latin typeface="Arial" panose="020B0604020202020204" pitchFamily="34" charset="0"/>
                <a:ea typeface="Calibri" panose="020F0502020204030204" pitchFamily="34" charset="0"/>
                <a:cs typeface="Arial" panose="020B0604020202020204" pitchFamily="34" charset="0"/>
              </a:rPr>
              <a:t>“I now have a tool to fight back. To be honest, it’s brilliant.” - A recipient of the </a:t>
            </a:r>
            <a:r>
              <a:rPr lang="en-GB" altLang="en-US" sz="2400" b="0" dirty="0" err="1">
                <a:latin typeface="Arial" panose="020B0604020202020204" pitchFamily="34" charset="0"/>
                <a:ea typeface="Calibri" panose="020F0502020204030204" pitchFamily="34" charset="0"/>
                <a:cs typeface="Arial" panose="020B0604020202020204" pitchFamily="34" charset="0"/>
              </a:rPr>
              <a:t>trueCall</a:t>
            </a:r>
            <a:r>
              <a:rPr lang="en-GB" altLang="en-US" sz="2400" b="0" dirty="0">
                <a:latin typeface="Arial" panose="020B0604020202020204" pitchFamily="34" charset="0"/>
                <a:ea typeface="Calibri" panose="020F0502020204030204" pitchFamily="34" charset="0"/>
                <a:cs typeface="Arial" panose="020B0604020202020204" pitchFamily="34" charset="0"/>
              </a:rPr>
              <a:t> unit.</a:t>
            </a:r>
          </a:p>
          <a:p>
            <a:pPr lvl="0" eaLnBrk="0" fontAlgn="base" hangingPunct="0">
              <a:lnSpc>
                <a:spcPct val="100000"/>
              </a:lnSpc>
              <a:spcBef>
                <a:spcPct val="0"/>
              </a:spcBef>
              <a:spcAft>
                <a:spcPct val="0"/>
              </a:spcAft>
            </a:pPr>
            <a:endParaRPr lang="en-GB" altLang="en-US" sz="2400" b="0" dirty="0">
              <a:latin typeface="Arial" panose="020B060402020202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en-GB" altLang="en-US" sz="2400" b="0" dirty="0">
                <a:latin typeface="Arial" panose="020B0604020202020204" pitchFamily="34" charset="0"/>
                <a:ea typeface="Calibri" panose="020F0502020204030204" pitchFamily="34" charset="0"/>
                <a:cs typeface="Arial" panose="020B0604020202020204" pitchFamily="34" charset="0"/>
              </a:rPr>
              <a:t>Check if you are eligible for a free call blocker at: </a:t>
            </a:r>
            <a:endParaRPr lang="en-GB" altLang="en-US" sz="2400" b="0" dirty="0">
              <a:latin typeface="Arial" panose="020B060402020202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en-GB" altLang="en-US" sz="2400" u="sng" dirty="0">
                <a:solidFill>
                  <a:srgbClr val="0070C0"/>
                </a:solidFill>
                <a:latin typeface="Arial" panose="020B0604020202020204" pitchFamily="34" charset="0"/>
                <a:ea typeface="Calibri" panose="020F0502020204030204" pitchFamily="34" charset="0"/>
                <a:cs typeface="Arial" panose="020B0604020202020204" pitchFamily="34" charset="0"/>
              </a:rPr>
              <a:t>www.friendsagainstscams.org.uk/callblocker</a:t>
            </a:r>
            <a:r>
              <a:rPr lang="en-GB" altLang="en-US" sz="2400" dirty="0">
                <a:latin typeface="Arial" panose="020B0604020202020204" pitchFamily="34" charset="0"/>
                <a:ea typeface="Calibri" panose="020F0502020204030204" pitchFamily="34" charset="0"/>
                <a:cs typeface="Arial" panose="020B0604020202020204" pitchFamily="34" charset="0"/>
              </a:rPr>
              <a:t> </a:t>
            </a:r>
            <a:endParaRPr lang="en-GB" altLang="en-US" sz="2400" dirty="0">
              <a:latin typeface="Arial" panose="020B060402020202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en-GB" altLang="en-US" sz="2400" b="0" dirty="0">
                <a:latin typeface="Arial" panose="020B0604020202020204" pitchFamily="34" charset="0"/>
                <a:ea typeface="Calibri" panose="020F0502020204030204" pitchFamily="34" charset="0"/>
                <a:cs typeface="Arial" panose="020B0604020202020204" pitchFamily="34" charset="0"/>
              </a:rPr>
              <a:t>#</a:t>
            </a:r>
            <a:r>
              <a:rPr lang="en-GB" altLang="en-US" sz="2400" b="0" dirty="0" err="1">
                <a:latin typeface="Arial" panose="020B0604020202020204" pitchFamily="34" charset="0"/>
                <a:ea typeface="Calibri" panose="020F0502020204030204" pitchFamily="34" charset="0"/>
                <a:cs typeface="Arial" panose="020B0604020202020204" pitchFamily="34" charset="0"/>
              </a:rPr>
              <a:t>ScamAware</a:t>
            </a:r>
            <a:r>
              <a:rPr lang="en-GB" altLang="en-US" sz="2400" b="0" dirty="0">
                <a:latin typeface="Arial" panose="020B0604020202020204" pitchFamily="34" charset="0"/>
                <a:ea typeface="Calibri" panose="020F0502020204030204" pitchFamily="34" charset="0"/>
                <a:cs typeface="Arial" panose="020B0604020202020204" pitchFamily="34" charset="0"/>
              </a:rPr>
              <a:t> #</a:t>
            </a:r>
            <a:r>
              <a:rPr lang="en-GB" altLang="en-US" sz="2400" b="0" dirty="0" err="1">
                <a:latin typeface="Arial" panose="020B0604020202020204" pitchFamily="34" charset="0"/>
                <a:ea typeface="Calibri" panose="020F0502020204030204" pitchFamily="34" charset="0"/>
                <a:cs typeface="Arial" panose="020B0604020202020204" pitchFamily="34" charset="0"/>
              </a:rPr>
              <a:t>CallBlocker</a:t>
            </a:r>
            <a:endParaRPr lang="en-GB" altLang="en-US" sz="24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3431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6640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775" y="772732"/>
            <a:ext cx="10832666" cy="541633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105578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2580" y="734862"/>
            <a:ext cx="10934161" cy="5467081"/>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041816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824" y="721419"/>
            <a:ext cx="10843608" cy="5421804"/>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178841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2002972" y="2128610"/>
            <a:ext cx="9570719" cy="3079750"/>
          </a:xfrm>
        </p:spPr>
        <p:txBody>
          <a:bodyPr>
            <a:noAutofit/>
          </a:bodyPr>
          <a:lstStyle/>
          <a:p>
            <a:pPr marL="0" lvl="0" indent="0" eaLnBrk="0" fontAlgn="base" hangingPunct="0">
              <a:lnSpc>
                <a:spcPct val="100000"/>
              </a:lnSpc>
              <a:spcBef>
                <a:spcPct val="0"/>
              </a:spcBef>
              <a:spcAft>
                <a:spcPct val="0"/>
              </a:spcAft>
              <a:buNone/>
            </a:pPr>
            <a:r>
              <a:rPr lang="en-GB" altLang="en-US" sz="2400" b="0" dirty="0">
                <a:latin typeface="Arial" panose="020B0604020202020204" pitchFamily="34" charset="0"/>
                <a:ea typeface="Calibri" panose="020F0502020204030204" pitchFamily="34" charset="0"/>
                <a:cs typeface="Arial" panose="020B0604020202020204" pitchFamily="34" charset="0"/>
              </a:rPr>
              <a:t>🚫 Tired of scam calls ringing your landline? 📞 @FriendsAgainst are giving away FREE call blocker units but act fast – they're flying off the shelves! ⏳</a:t>
            </a:r>
          </a:p>
          <a:p>
            <a:pPr marL="0" lvl="0" indent="0" eaLnBrk="0" fontAlgn="base" hangingPunct="0">
              <a:lnSpc>
                <a:spcPct val="100000"/>
              </a:lnSpc>
              <a:spcBef>
                <a:spcPct val="0"/>
              </a:spcBef>
              <a:spcAft>
                <a:spcPct val="0"/>
              </a:spcAft>
              <a:buNone/>
            </a:pPr>
            <a:endParaRPr lang="en-GB" altLang="en-US" sz="2400" b="0" dirty="0">
              <a:latin typeface="Arial" panose="020B0604020202020204" pitchFamily="34" charset="0"/>
              <a:ea typeface="Calibri" panose="020F050202020403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en-GB" altLang="en-US" sz="2400" b="0" dirty="0">
                <a:latin typeface="Arial" panose="020B0604020202020204" pitchFamily="34" charset="0"/>
                <a:ea typeface="Calibri" panose="020F0502020204030204" pitchFamily="34" charset="0"/>
                <a:cs typeface="Arial" panose="020B0604020202020204" pitchFamily="34" charset="0"/>
              </a:rPr>
              <a:t>Don't let your loved ones fall victim to scam and nuisance calls. Point them in the right direction! 🦸‍♂️🦸‍♀️ Visit www.friendsagainstscams.org.uk/callblocker to grab one of these units today! 💪</a:t>
            </a:r>
          </a:p>
          <a:p>
            <a:pPr marL="0" lvl="0" indent="0" eaLnBrk="0" fontAlgn="base" hangingPunct="0">
              <a:lnSpc>
                <a:spcPct val="100000"/>
              </a:lnSpc>
              <a:spcBef>
                <a:spcPct val="0"/>
              </a:spcBef>
              <a:spcAft>
                <a:spcPct val="0"/>
              </a:spcAft>
              <a:buNone/>
            </a:pPr>
            <a:endParaRPr lang="en-GB" altLang="en-US" sz="2400" b="0" dirty="0">
              <a:latin typeface="Arial" panose="020B0604020202020204" pitchFamily="34" charset="0"/>
              <a:ea typeface="Calibri" panose="020F050202020403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en-GB" altLang="en-US" sz="2400" b="0" dirty="0">
                <a:latin typeface="Arial" panose="020B0604020202020204" pitchFamily="34" charset="0"/>
                <a:ea typeface="Calibri" panose="020F0502020204030204" pitchFamily="34" charset="0"/>
                <a:cs typeface="Arial" panose="020B0604020202020204" pitchFamily="34" charset="0"/>
              </a:rPr>
              <a:t>Let's put an end to scam calls together. Spread the word and protect your community! 🛡️💬 #ScamAware #CallBlocker </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2636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1987085" y="2171880"/>
            <a:ext cx="9525646" cy="358497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baseline="0">
                <a:solidFill>
                  <a:schemeClr val="tx1"/>
                </a:solidFill>
                <a:latin typeface="Bliss" panose="000004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0" fontAlgn="base" hangingPunct="0">
              <a:lnSpc>
                <a:spcPct val="100000"/>
              </a:lnSpc>
              <a:spcBef>
                <a:spcPct val="0"/>
              </a:spcBef>
              <a:spcAft>
                <a:spcPct val="0"/>
              </a:spcAft>
            </a:pPr>
            <a:r>
              <a:rPr lang="en-GB" altLang="en-US" b="0" dirty="0">
                <a:latin typeface="Arial" panose="020B0604020202020204" pitchFamily="34" charset="0"/>
                <a:ea typeface="Calibri" panose="020F0502020204030204" pitchFamily="34" charset="0"/>
                <a:cs typeface="Arial" panose="020B0604020202020204" pitchFamily="34" charset="0"/>
              </a:rPr>
              <a:t>📞🚫 Fed up with those relentless scam calls on your landline? Worried about losing your hard-earned cash? @FriendsAgainst can help! 💰</a:t>
            </a:r>
          </a:p>
          <a:p>
            <a:pPr eaLnBrk="0" fontAlgn="base" hangingPunct="0">
              <a:lnSpc>
                <a:spcPct val="100000"/>
              </a:lnSpc>
              <a:spcBef>
                <a:spcPct val="0"/>
              </a:spcBef>
              <a:spcAft>
                <a:spcPct val="0"/>
              </a:spcAft>
            </a:pPr>
            <a:endParaRPr lang="en-GB" altLang="en-US" b="0" dirty="0">
              <a:latin typeface="Arial" panose="020B0604020202020204" pitchFamily="34" charset="0"/>
              <a:ea typeface="Calibri" panose="020F0502020204030204" pitchFamily="34" charset="0"/>
              <a:cs typeface="Arial" panose="020B0604020202020204" pitchFamily="34" charset="0"/>
            </a:endParaRPr>
          </a:p>
          <a:p>
            <a:pPr eaLnBrk="0" fontAlgn="base" hangingPunct="0">
              <a:lnSpc>
                <a:spcPct val="100000"/>
              </a:lnSpc>
              <a:spcBef>
                <a:spcPct val="0"/>
              </a:spcBef>
              <a:spcAft>
                <a:spcPct val="0"/>
              </a:spcAft>
            </a:pPr>
            <a:r>
              <a:rPr lang="en-GB" altLang="en-US" b="0" dirty="0">
                <a:latin typeface="Arial" panose="020B0604020202020204" pitchFamily="34" charset="0"/>
                <a:ea typeface="Calibri" panose="020F0502020204030204" pitchFamily="34" charset="0"/>
                <a:cs typeface="Arial" panose="020B0604020202020204" pitchFamily="34" charset="0"/>
              </a:rPr>
              <a:t>Take control and say goodbye to nuisance calls! 🙅‍♂️🙅‍♀️</a:t>
            </a:r>
          </a:p>
          <a:p>
            <a:pPr eaLnBrk="0" fontAlgn="base" hangingPunct="0">
              <a:lnSpc>
                <a:spcPct val="100000"/>
              </a:lnSpc>
              <a:spcBef>
                <a:spcPct val="0"/>
              </a:spcBef>
              <a:spcAft>
                <a:spcPct val="0"/>
              </a:spcAft>
            </a:pPr>
            <a:endParaRPr lang="en-GB" altLang="en-US" b="0" dirty="0">
              <a:latin typeface="Arial" panose="020B0604020202020204" pitchFamily="34" charset="0"/>
              <a:ea typeface="Calibri" panose="020F0502020204030204" pitchFamily="34" charset="0"/>
              <a:cs typeface="Arial" panose="020B0604020202020204" pitchFamily="34" charset="0"/>
            </a:endParaRPr>
          </a:p>
          <a:p>
            <a:pPr eaLnBrk="0" fontAlgn="base" hangingPunct="0">
              <a:lnSpc>
                <a:spcPct val="100000"/>
              </a:lnSpc>
              <a:spcBef>
                <a:spcPct val="0"/>
              </a:spcBef>
              <a:spcAft>
                <a:spcPct val="0"/>
              </a:spcAft>
            </a:pPr>
            <a:r>
              <a:rPr lang="en-GB" altLang="en-US" b="0" dirty="0">
                <a:latin typeface="Arial" panose="020B0604020202020204" pitchFamily="34" charset="0"/>
                <a:ea typeface="Calibri" panose="020F0502020204030204" pitchFamily="34" charset="0"/>
                <a:cs typeface="Arial" panose="020B0604020202020204" pitchFamily="34" charset="0"/>
              </a:rPr>
              <a:t>Grab your FREE call blocker today or help your friends and family by sharing this link: www.friendsagainstscams.org.uk/callblocker 🦸‍♂️🦸‍♀️</a:t>
            </a:r>
          </a:p>
          <a:p>
            <a:pPr eaLnBrk="0" fontAlgn="base" hangingPunct="0">
              <a:lnSpc>
                <a:spcPct val="100000"/>
              </a:lnSpc>
              <a:spcBef>
                <a:spcPct val="0"/>
              </a:spcBef>
              <a:spcAft>
                <a:spcPct val="0"/>
              </a:spcAft>
            </a:pPr>
            <a:endParaRPr lang="en-GB" altLang="en-US" b="0" dirty="0">
              <a:latin typeface="Arial" panose="020B0604020202020204" pitchFamily="34" charset="0"/>
              <a:ea typeface="Calibri" panose="020F0502020204030204" pitchFamily="34" charset="0"/>
              <a:cs typeface="Arial" panose="020B0604020202020204" pitchFamily="34" charset="0"/>
            </a:endParaRPr>
          </a:p>
          <a:p>
            <a:pPr eaLnBrk="0" fontAlgn="base" hangingPunct="0">
              <a:lnSpc>
                <a:spcPct val="100000"/>
              </a:lnSpc>
              <a:spcBef>
                <a:spcPct val="0"/>
              </a:spcBef>
              <a:spcAft>
                <a:spcPct val="0"/>
              </a:spcAft>
            </a:pPr>
            <a:r>
              <a:rPr lang="en-GB" altLang="en-US" b="0" dirty="0">
                <a:latin typeface="Arial" panose="020B0604020202020204" pitchFamily="34" charset="0"/>
                <a:ea typeface="Calibri" panose="020F0502020204030204" pitchFamily="34" charset="0"/>
                <a:cs typeface="Arial" panose="020B0604020202020204" pitchFamily="34" charset="0"/>
              </a:rPr>
              <a:t>Protect your money and your peace of mind. Join the fight against scams now! 🛡️💪 #ScamAware #CallBlocker</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6235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p:cNvSpPr>
            <a:spLocks noGrp="1"/>
          </p:cNvSpPr>
          <p:nvPr>
            <p:ph type="body" sz="quarter" idx="4294967295"/>
          </p:nvPr>
        </p:nvSpPr>
        <p:spPr>
          <a:xfrm>
            <a:off x="1933302" y="2148840"/>
            <a:ext cx="10197738" cy="3778250"/>
          </a:xfrm>
        </p:spPr>
        <p:txBody>
          <a:bodyPr>
            <a:normAutofit fontScale="25000" lnSpcReduction="20000"/>
          </a:bodyPr>
          <a:lstStyle/>
          <a:p>
            <a:pPr marL="0" lvl="0" indent="0" eaLnBrk="0" fontAlgn="base" hangingPunct="0">
              <a:lnSpc>
                <a:spcPct val="100000"/>
              </a:lnSpc>
              <a:spcBef>
                <a:spcPct val="0"/>
              </a:spcBef>
              <a:spcAft>
                <a:spcPct val="0"/>
              </a:spcAft>
              <a:buNone/>
            </a:pPr>
            <a:r>
              <a:rPr lang="en-GB" altLang="en-US" sz="9600" b="0" dirty="0">
                <a:latin typeface="Arial" panose="020B0604020202020204" pitchFamily="34" charset="0"/>
                <a:ea typeface="Calibri" panose="020F0502020204030204" pitchFamily="34" charset="0"/>
                <a:cs typeface="Arial" panose="020B0604020202020204" pitchFamily="34" charset="0"/>
              </a:rPr>
              <a:t>🚨 Protect Your Loved Ones! 🚫 scam callers beware! 💪</a:t>
            </a:r>
          </a:p>
          <a:p>
            <a:pPr marL="0" lvl="0" indent="0" eaLnBrk="0" fontAlgn="base" hangingPunct="0">
              <a:lnSpc>
                <a:spcPct val="100000"/>
              </a:lnSpc>
              <a:spcBef>
                <a:spcPct val="0"/>
              </a:spcBef>
              <a:spcAft>
                <a:spcPct val="0"/>
              </a:spcAft>
              <a:buNone/>
            </a:pPr>
            <a:endParaRPr lang="en-GB" altLang="en-US" sz="9600" b="0" dirty="0">
              <a:latin typeface="Arial" panose="020B0604020202020204" pitchFamily="34" charset="0"/>
              <a:ea typeface="Calibri" panose="020F050202020403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en-GB" altLang="en-US" sz="9600" b="0" dirty="0">
                <a:latin typeface="Arial" panose="020B0604020202020204" pitchFamily="34" charset="0"/>
                <a:ea typeface="Calibri" panose="020F0502020204030204" pitchFamily="34" charset="0"/>
                <a:cs typeface="Arial" panose="020B0604020202020204" pitchFamily="34" charset="0"/>
              </a:rPr>
              <a:t>“Mum was very frightened before. It's been such a fantastic thing.”</a:t>
            </a:r>
          </a:p>
          <a:p>
            <a:pPr marL="0" lvl="0" indent="0" eaLnBrk="0" fontAlgn="base" hangingPunct="0">
              <a:lnSpc>
                <a:spcPct val="100000"/>
              </a:lnSpc>
              <a:spcBef>
                <a:spcPct val="0"/>
              </a:spcBef>
              <a:spcAft>
                <a:spcPct val="0"/>
              </a:spcAft>
              <a:buNone/>
            </a:pPr>
            <a:endParaRPr lang="en-GB" altLang="en-US" sz="9600" b="0" dirty="0">
              <a:latin typeface="Arial" panose="020B0604020202020204" pitchFamily="34" charset="0"/>
              <a:ea typeface="Calibri" panose="020F050202020403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en-GB" altLang="en-US" sz="9600" b="0" dirty="0">
                <a:latin typeface="Arial" panose="020B0604020202020204" pitchFamily="34" charset="0"/>
                <a:ea typeface="Calibri" panose="020F0502020204030204" pitchFamily="34" charset="0"/>
                <a:cs typeface="Arial" panose="020B0604020202020204" pitchFamily="34" charset="0"/>
              </a:rPr>
              <a:t>If you've got friends or family who could use some extra peace of mind, don't wait! Help them take control and apply for a FREE call blocker. 📵 Together, we can silence the criminals! 💥</a:t>
            </a:r>
          </a:p>
          <a:p>
            <a:pPr marL="0" lvl="0" indent="0" eaLnBrk="0" fontAlgn="base" hangingPunct="0">
              <a:lnSpc>
                <a:spcPct val="100000"/>
              </a:lnSpc>
              <a:spcBef>
                <a:spcPct val="0"/>
              </a:spcBef>
              <a:spcAft>
                <a:spcPct val="0"/>
              </a:spcAft>
              <a:buNone/>
            </a:pPr>
            <a:endParaRPr lang="en-GB" altLang="en-US" sz="9600" b="0" dirty="0">
              <a:latin typeface="Arial" panose="020B0604020202020204" pitchFamily="34" charset="0"/>
              <a:ea typeface="Calibri" panose="020F050202020403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en-GB" altLang="en-US" sz="9600" b="0" dirty="0">
                <a:latin typeface="Arial" panose="020B0604020202020204" pitchFamily="34" charset="0"/>
                <a:ea typeface="Calibri" panose="020F0502020204030204" pitchFamily="34" charset="0"/>
                <a:cs typeface="Arial" panose="020B0604020202020204" pitchFamily="34" charset="0"/>
              </a:rPr>
              <a:t>Visit 👉 www.friendsagainstscams.org.uk/callblocker 👈 to get started today!</a:t>
            </a:r>
          </a:p>
          <a:p>
            <a:pPr marL="0" lvl="0" indent="0" eaLnBrk="0" fontAlgn="base" hangingPunct="0">
              <a:lnSpc>
                <a:spcPct val="100000"/>
              </a:lnSpc>
              <a:spcBef>
                <a:spcPct val="0"/>
              </a:spcBef>
              <a:spcAft>
                <a:spcPct val="0"/>
              </a:spcAft>
              <a:buNone/>
            </a:pPr>
            <a:endParaRPr lang="en-GB" altLang="en-US" sz="9600" b="0" dirty="0">
              <a:latin typeface="Arial" panose="020B0604020202020204" pitchFamily="34" charset="0"/>
              <a:ea typeface="Calibri" panose="020F050202020403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en-GB" altLang="en-US" sz="9600" b="0" dirty="0">
                <a:latin typeface="Arial" panose="020B0604020202020204" pitchFamily="34" charset="0"/>
                <a:ea typeface="Calibri" panose="020F0502020204030204" pitchFamily="34" charset="0"/>
                <a:cs typeface="Arial" panose="020B0604020202020204" pitchFamily="34" charset="0"/>
              </a:rPr>
              <a:t>Let's unite against scams! 🤝💔</a:t>
            </a:r>
          </a:p>
          <a:p>
            <a:pPr marL="0" lvl="0" indent="0" eaLnBrk="0" fontAlgn="base" hangingPunct="0">
              <a:lnSpc>
                <a:spcPct val="100000"/>
              </a:lnSpc>
              <a:spcBef>
                <a:spcPct val="0"/>
              </a:spcBef>
              <a:spcAft>
                <a:spcPct val="0"/>
              </a:spcAft>
              <a:buNone/>
            </a:pPr>
            <a:r>
              <a:rPr lang="en-GB" altLang="en-US" sz="9600" b="0" dirty="0">
                <a:latin typeface="Arial" panose="020B0604020202020204" pitchFamily="34" charset="0"/>
                <a:ea typeface="Calibri" panose="020F0502020204030204" pitchFamily="34" charset="0"/>
                <a:cs typeface="Arial" panose="020B0604020202020204" pitchFamily="34" charset="0"/>
              </a:rPr>
              <a:t>#ScamAware #CallBlocker</a:t>
            </a:r>
            <a:endParaRPr lang="en-GB" altLang="en-US" sz="9600" b="0" dirty="0">
              <a:latin typeface="Arial" panose="020B0604020202020204" pitchFamily="34" charset="0"/>
              <a:cs typeface="Arial" panose="020B0604020202020204" pitchFamily="34" charset="0"/>
            </a:endParaRPr>
          </a:p>
          <a:p>
            <a:endParaRPr lang="en-GB" sz="2200" dirty="0">
              <a:latin typeface="Bliss" panose="00000400000000000000" pitchFamily="2" charset="0"/>
            </a:endParaRPr>
          </a:p>
        </p:txBody>
      </p:sp>
    </p:spTree>
    <p:extLst>
      <p:ext uri="{BB962C8B-B14F-4D97-AF65-F5344CB8AC3E}">
        <p14:creationId xmlns:p14="http://schemas.microsoft.com/office/powerpoint/2010/main" val="491809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p:cNvSpPr>
            <a:spLocks noGrp="1"/>
          </p:cNvSpPr>
          <p:nvPr>
            <p:ph type="body" sz="quarter" idx="4294967295"/>
          </p:nvPr>
        </p:nvSpPr>
        <p:spPr>
          <a:xfrm>
            <a:off x="2047740" y="2189407"/>
            <a:ext cx="8190964" cy="4417455"/>
          </a:xfrm>
        </p:spPr>
        <p:txBody>
          <a:bodyPr>
            <a:noAutofit/>
          </a:bodyPr>
          <a:lstStyle/>
          <a:p>
            <a:pPr marL="0" lvl="0" indent="0" eaLnBrk="0" fontAlgn="base" hangingPunct="0">
              <a:lnSpc>
                <a:spcPct val="100000"/>
              </a:lnSpc>
              <a:spcBef>
                <a:spcPct val="0"/>
              </a:spcBef>
              <a:spcAft>
                <a:spcPct val="0"/>
              </a:spcAft>
              <a:buNone/>
            </a:pPr>
            <a:r>
              <a:rPr lang="en-GB" altLang="en-US" sz="2400" b="0" dirty="0">
                <a:latin typeface="Arial" panose="020B0604020202020204" pitchFamily="34" charset="0"/>
                <a:ea typeface="Calibri" panose="020F0502020204030204" pitchFamily="34" charset="0"/>
                <a:cs typeface="Arial" panose="020B0604020202020204" pitchFamily="34" charset="0"/>
              </a:rPr>
              <a:t>Not everybody uses social media, so those who can benefit most from a call blocker might not see this campaign offering free units. </a:t>
            </a:r>
          </a:p>
          <a:p>
            <a:pPr lvl="0" eaLnBrk="0" fontAlgn="base" hangingPunct="0">
              <a:lnSpc>
                <a:spcPct val="100000"/>
              </a:lnSpc>
              <a:spcBef>
                <a:spcPct val="0"/>
              </a:spcBef>
              <a:spcAft>
                <a:spcPct val="0"/>
              </a:spcAft>
            </a:pPr>
            <a:endParaRPr lang="en-GB" altLang="en-US" sz="2400" b="0" dirty="0">
              <a:latin typeface="Arial" panose="020B060402020202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en-GB" altLang="en-US" sz="2400" b="0" dirty="0">
                <a:latin typeface="Arial" panose="020B0604020202020204" pitchFamily="34" charset="0"/>
                <a:cs typeface="Arial" panose="020B0604020202020204" pitchFamily="34" charset="0"/>
              </a:rPr>
              <a:t>If you have friends, family, or neighbours who receive scam and nuisance calls and would benefit from a call blocker on their landline, send them this link to apply online: </a:t>
            </a:r>
            <a:r>
              <a:rPr lang="en-GB" altLang="en-US" sz="2400" b="0" dirty="0">
                <a:latin typeface="Arial" panose="020B0604020202020204" pitchFamily="34" charset="0"/>
                <a:cs typeface="Arial" panose="020B0604020202020204" pitchFamily="34" charset="0"/>
                <a:hlinkClick r:id="rId2"/>
              </a:rPr>
              <a:t>www.friendsagainstscams.org.uk/callblocker</a:t>
            </a:r>
            <a:r>
              <a:rPr lang="en-GB" altLang="en-US" sz="2400" b="0" dirty="0">
                <a:latin typeface="Arial" panose="020B0604020202020204" pitchFamily="34" charset="0"/>
                <a:cs typeface="Arial" panose="020B0604020202020204" pitchFamily="34" charset="0"/>
              </a:rPr>
              <a:t> </a:t>
            </a:r>
          </a:p>
          <a:p>
            <a:pPr lvl="0" eaLnBrk="0" fontAlgn="base" hangingPunct="0">
              <a:lnSpc>
                <a:spcPct val="100000"/>
              </a:lnSpc>
              <a:spcBef>
                <a:spcPct val="0"/>
              </a:spcBef>
              <a:spcAft>
                <a:spcPct val="0"/>
              </a:spcAft>
            </a:pPr>
            <a:endParaRPr lang="en-GB" altLang="en-US" sz="2400" b="0" dirty="0">
              <a:latin typeface="Arial" panose="020B060402020202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en-GB" altLang="en-US" sz="2400" b="0" dirty="0">
                <a:latin typeface="Arial" panose="020B0604020202020204" pitchFamily="34" charset="0"/>
                <a:cs typeface="Arial" panose="020B0604020202020204" pitchFamily="34" charset="0"/>
              </a:rPr>
              <a:t>#</a:t>
            </a:r>
            <a:r>
              <a:rPr lang="en-GB" altLang="en-US" sz="2400" b="0" dirty="0" err="1">
                <a:latin typeface="Arial" panose="020B0604020202020204" pitchFamily="34" charset="0"/>
                <a:cs typeface="Arial" panose="020B0604020202020204" pitchFamily="34" charset="0"/>
              </a:rPr>
              <a:t>ScamAware</a:t>
            </a:r>
            <a:r>
              <a:rPr lang="en-GB" altLang="en-US" sz="2400" b="0" dirty="0">
                <a:latin typeface="Arial" panose="020B0604020202020204" pitchFamily="34" charset="0"/>
                <a:cs typeface="Arial" panose="020B0604020202020204" pitchFamily="34" charset="0"/>
              </a:rPr>
              <a:t> #</a:t>
            </a:r>
            <a:r>
              <a:rPr lang="en-GB" altLang="en-US" sz="2400" b="0" dirty="0" err="1">
                <a:latin typeface="Arial" panose="020B0604020202020204" pitchFamily="34" charset="0"/>
                <a:cs typeface="Arial" panose="020B0604020202020204" pitchFamily="34" charset="0"/>
              </a:rPr>
              <a:t>CallBlocker</a:t>
            </a:r>
            <a:endParaRPr lang="en-GB" altLang="en-US" sz="24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16156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TotalTime>
  <Words>670</Words>
  <Application>Microsoft Office PowerPoint</Application>
  <PresentationFormat>Widescreen</PresentationFormat>
  <Paragraphs>58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Bliss</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Registered Organisation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Bazzoni</dc:creator>
  <cp:lastModifiedBy>Adam Carter</cp:lastModifiedBy>
  <cp:revision>32</cp:revision>
  <dcterms:created xsi:type="dcterms:W3CDTF">2020-06-01T11:06:25Z</dcterms:created>
  <dcterms:modified xsi:type="dcterms:W3CDTF">2023-09-28T11:02:25Z</dcterms:modified>
</cp:coreProperties>
</file>