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274" r:id="rId3"/>
    <p:sldId id="275" r:id="rId4"/>
    <p:sldId id="283" r:id="rId5"/>
    <p:sldId id="278" r:id="rId6"/>
    <p:sldId id="303" r:id="rId7"/>
    <p:sldId id="308" r:id="rId8"/>
    <p:sldId id="323" r:id="rId9"/>
    <p:sldId id="324" r:id="rId10"/>
    <p:sldId id="331" r:id="rId11"/>
    <p:sldId id="332" r:id="rId12"/>
    <p:sldId id="333" r:id="rId13"/>
    <p:sldId id="258" r:id="rId14"/>
    <p:sldId id="321" r:id="rId15"/>
    <p:sldId id="322" r:id="rId16"/>
    <p:sldId id="295" r:id="rId17"/>
    <p:sldId id="311" r:id="rId18"/>
    <p:sldId id="312" r:id="rId19"/>
    <p:sldId id="313" r:id="rId20"/>
    <p:sldId id="300" r:id="rId21"/>
    <p:sldId id="329" r:id="rId22"/>
    <p:sldId id="316" r:id="rId23"/>
    <p:sldId id="304" r:id="rId24"/>
    <p:sldId id="309" r:id="rId25"/>
    <p:sldId id="319" r:id="rId26"/>
    <p:sldId id="320" r:id="rId27"/>
    <p:sldId id="310" r:id="rId28"/>
    <p:sldId id="330" r:id="rId29"/>
    <p:sldId id="318" r:id="rId30"/>
    <p:sldId id="259" r:id="rId31"/>
    <p:sldId id="257" r:id="rId32"/>
    <p:sldId id="260" r:id="rId33"/>
    <p:sldId id="261" r:id="rId34"/>
    <p:sldId id="263" r:id="rId35"/>
    <p:sldId id="277" r:id="rId36"/>
    <p:sldId id="265" r:id="rId37"/>
    <p:sldId id="271" r:id="rId38"/>
    <p:sldId id="272" r:id="rId39"/>
    <p:sldId id="273" r:id="rId40"/>
    <p:sldId id="307" r:id="rId41"/>
    <p:sldId id="317" r:id="rId42"/>
    <p:sldId id="297" r:id="rId43"/>
    <p:sldId id="306"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920773-CB4E-4866-97E3-862B42AB262E}" type="datetimeFigureOut">
              <a:rPr lang="en-GB" smtClean="0"/>
              <a:t>10/04/2024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E48B18-CEED-4AC0-A5AF-9F95837FB373}" type="slidenum">
              <a:rPr lang="en-GB" smtClean="0"/>
              <a:t>‹#›</a:t>
            </a:fld>
            <a:endParaRPr lang="en-GB"/>
          </a:p>
        </p:txBody>
      </p:sp>
    </p:spTree>
    <p:extLst>
      <p:ext uri="{BB962C8B-B14F-4D97-AF65-F5344CB8AC3E}">
        <p14:creationId xmlns:p14="http://schemas.microsoft.com/office/powerpoint/2010/main" val="1593190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cook, always late, shy, confident, weak, miserable, boring </a:t>
            </a:r>
          </a:p>
        </p:txBody>
      </p:sp>
      <p:sp>
        <p:nvSpPr>
          <p:cNvPr id="4" name="Slide Number Placeholder 3"/>
          <p:cNvSpPr>
            <a:spLocks noGrp="1"/>
          </p:cNvSpPr>
          <p:nvPr>
            <p:ph type="sldNum" sz="quarter" idx="5"/>
          </p:nvPr>
        </p:nvSpPr>
        <p:spPr/>
        <p:txBody>
          <a:bodyPr/>
          <a:lstStyle/>
          <a:p>
            <a:fld id="{67809CCE-839B-4B84-A707-67B5989AA228}" type="slidenum">
              <a:rPr lang="en-GB" smtClean="0"/>
              <a:t>18</a:t>
            </a:fld>
            <a:endParaRPr lang="en-GB"/>
          </a:p>
        </p:txBody>
      </p:sp>
    </p:spTree>
    <p:extLst>
      <p:ext uri="{BB962C8B-B14F-4D97-AF65-F5344CB8AC3E}">
        <p14:creationId xmlns:p14="http://schemas.microsoft.com/office/powerpoint/2010/main" val="2358571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 physical communication- what are they trying to say – how can we work with them – about good care plans/asset-based approach. </a:t>
            </a:r>
          </a:p>
          <a:p>
            <a:endParaRPr lang="en-GB" dirty="0"/>
          </a:p>
        </p:txBody>
      </p:sp>
      <p:sp>
        <p:nvSpPr>
          <p:cNvPr id="4" name="Slide Number Placeholder 3"/>
          <p:cNvSpPr>
            <a:spLocks noGrp="1"/>
          </p:cNvSpPr>
          <p:nvPr>
            <p:ph type="sldNum" sz="quarter" idx="5"/>
          </p:nvPr>
        </p:nvSpPr>
        <p:spPr/>
        <p:txBody>
          <a:bodyPr/>
          <a:lstStyle/>
          <a:p>
            <a:fld id="{67809CCE-839B-4B84-A707-67B5989AA228}" type="slidenum">
              <a:rPr lang="en-GB" smtClean="0"/>
              <a:t>20</a:t>
            </a:fld>
            <a:endParaRPr lang="en-GB"/>
          </a:p>
        </p:txBody>
      </p:sp>
    </p:spTree>
    <p:extLst>
      <p:ext uri="{BB962C8B-B14F-4D97-AF65-F5344CB8AC3E}">
        <p14:creationId xmlns:p14="http://schemas.microsoft.com/office/powerpoint/2010/main" val="949158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F1B2DC4-DFF7-484B-8C53-00C6C7D4762E}"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B4996-F910-9249-81AF-8103D2961542}" type="slidenum">
              <a:rPr lang="en-US" smtClean="0"/>
              <a:t>‹#›</a:t>
            </a:fld>
            <a:endParaRPr lang="en-US"/>
          </a:p>
        </p:txBody>
      </p:sp>
    </p:spTree>
    <p:extLst>
      <p:ext uri="{BB962C8B-B14F-4D97-AF65-F5344CB8AC3E}">
        <p14:creationId xmlns:p14="http://schemas.microsoft.com/office/powerpoint/2010/main" val="2728376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F1B2DC4-DFF7-484B-8C53-00C6C7D4762E}"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B4996-F910-9249-81AF-8103D2961542}" type="slidenum">
              <a:rPr lang="en-US" smtClean="0"/>
              <a:t>‹#›</a:t>
            </a:fld>
            <a:endParaRPr lang="en-US"/>
          </a:p>
        </p:txBody>
      </p:sp>
    </p:spTree>
    <p:extLst>
      <p:ext uri="{BB962C8B-B14F-4D97-AF65-F5344CB8AC3E}">
        <p14:creationId xmlns:p14="http://schemas.microsoft.com/office/powerpoint/2010/main" val="3391204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F1B2DC4-DFF7-484B-8C53-00C6C7D4762E}"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B4996-F910-9249-81AF-8103D2961542}" type="slidenum">
              <a:rPr lang="en-US" smtClean="0"/>
              <a:t>‹#›</a:t>
            </a:fld>
            <a:endParaRPr lang="en-US"/>
          </a:p>
        </p:txBody>
      </p:sp>
    </p:spTree>
    <p:extLst>
      <p:ext uri="{BB962C8B-B14F-4D97-AF65-F5344CB8AC3E}">
        <p14:creationId xmlns:p14="http://schemas.microsoft.com/office/powerpoint/2010/main" val="1652865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8847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F1B2DC4-DFF7-484B-8C53-00C6C7D4762E}"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B4996-F910-9249-81AF-8103D2961542}" type="slidenum">
              <a:rPr lang="en-US" smtClean="0"/>
              <a:t>‹#›</a:t>
            </a:fld>
            <a:endParaRPr lang="en-US"/>
          </a:p>
        </p:txBody>
      </p:sp>
    </p:spTree>
    <p:extLst>
      <p:ext uri="{BB962C8B-B14F-4D97-AF65-F5344CB8AC3E}">
        <p14:creationId xmlns:p14="http://schemas.microsoft.com/office/powerpoint/2010/main" val="3534309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F1B2DC4-DFF7-484B-8C53-00C6C7D4762E}"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B4996-F910-9249-81AF-8103D2961542}" type="slidenum">
              <a:rPr lang="en-US" smtClean="0"/>
              <a:t>‹#›</a:t>
            </a:fld>
            <a:endParaRPr lang="en-US"/>
          </a:p>
        </p:txBody>
      </p:sp>
    </p:spTree>
    <p:extLst>
      <p:ext uri="{BB962C8B-B14F-4D97-AF65-F5344CB8AC3E}">
        <p14:creationId xmlns:p14="http://schemas.microsoft.com/office/powerpoint/2010/main" val="1475379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9F1B2DC4-DFF7-484B-8C53-00C6C7D4762E}"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B4996-F910-9249-81AF-8103D2961542}" type="slidenum">
              <a:rPr lang="en-US" smtClean="0"/>
              <a:t>‹#›</a:t>
            </a:fld>
            <a:endParaRPr lang="en-US"/>
          </a:p>
        </p:txBody>
      </p:sp>
    </p:spTree>
    <p:extLst>
      <p:ext uri="{BB962C8B-B14F-4D97-AF65-F5344CB8AC3E}">
        <p14:creationId xmlns:p14="http://schemas.microsoft.com/office/powerpoint/2010/main" val="3904252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9F1B2DC4-DFF7-484B-8C53-00C6C7D4762E}" type="datetimeFigureOut">
              <a:rPr lang="en-US" smtClean="0"/>
              <a:t>4/10/2024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B4996-F910-9249-81AF-8103D2961542}" type="slidenum">
              <a:rPr lang="en-US" smtClean="0"/>
              <a:t>‹#›</a:t>
            </a:fld>
            <a:endParaRPr lang="en-US"/>
          </a:p>
        </p:txBody>
      </p:sp>
    </p:spTree>
    <p:extLst>
      <p:ext uri="{BB962C8B-B14F-4D97-AF65-F5344CB8AC3E}">
        <p14:creationId xmlns:p14="http://schemas.microsoft.com/office/powerpoint/2010/main" val="1067896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F1B2DC4-DFF7-484B-8C53-00C6C7D4762E}" type="datetimeFigureOut">
              <a:rPr lang="en-US" smtClean="0"/>
              <a:t>4/10/2024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B4996-F910-9249-81AF-8103D2961542}" type="slidenum">
              <a:rPr lang="en-US" smtClean="0"/>
              <a:t>‹#›</a:t>
            </a:fld>
            <a:endParaRPr lang="en-US"/>
          </a:p>
        </p:txBody>
      </p:sp>
    </p:spTree>
    <p:extLst>
      <p:ext uri="{BB962C8B-B14F-4D97-AF65-F5344CB8AC3E}">
        <p14:creationId xmlns:p14="http://schemas.microsoft.com/office/powerpoint/2010/main" val="96436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B2DC4-DFF7-484B-8C53-00C6C7D4762E}" type="datetimeFigureOut">
              <a:rPr lang="en-US" smtClean="0"/>
              <a:t>4/10/2024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B4996-F910-9249-81AF-8103D2961542}" type="slidenum">
              <a:rPr lang="en-US" smtClean="0"/>
              <a:t>‹#›</a:t>
            </a:fld>
            <a:endParaRPr lang="en-US"/>
          </a:p>
        </p:txBody>
      </p:sp>
    </p:spTree>
    <p:extLst>
      <p:ext uri="{BB962C8B-B14F-4D97-AF65-F5344CB8AC3E}">
        <p14:creationId xmlns:p14="http://schemas.microsoft.com/office/powerpoint/2010/main" val="3338005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F1B2DC4-DFF7-484B-8C53-00C6C7D4762E}"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B4996-F910-9249-81AF-8103D2961542}" type="slidenum">
              <a:rPr lang="en-US" smtClean="0"/>
              <a:t>‹#›</a:t>
            </a:fld>
            <a:endParaRPr lang="en-US"/>
          </a:p>
        </p:txBody>
      </p:sp>
    </p:spTree>
    <p:extLst>
      <p:ext uri="{BB962C8B-B14F-4D97-AF65-F5344CB8AC3E}">
        <p14:creationId xmlns:p14="http://schemas.microsoft.com/office/powerpoint/2010/main" val="2945430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F1B2DC4-DFF7-484B-8C53-00C6C7D4762E}"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B4996-F910-9249-81AF-8103D2961542}" type="slidenum">
              <a:rPr lang="en-US" smtClean="0"/>
              <a:t>‹#›</a:t>
            </a:fld>
            <a:endParaRPr lang="en-US"/>
          </a:p>
        </p:txBody>
      </p:sp>
    </p:spTree>
    <p:extLst>
      <p:ext uri="{BB962C8B-B14F-4D97-AF65-F5344CB8AC3E}">
        <p14:creationId xmlns:p14="http://schemas.microsoft.com/office/powerpoint/2010/main" val="1465068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B2DC4-DFF7-484B-8C53-00C6C7D4762E}" type="datetimeFigureOut">
              <a:rPr lang="en-US" smtClean="0"/>
              <a:t>4/10/2024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B4996-F910-9249-81AF-8103D2961542}" type="slidenum">
              <a:rPr lang="en-US" smtClean="0"/>
              <a:t>‹#›</a:t>
            </a:fld>
            <a:endParaRPr lang="en-US"/>
          </a:p>
        </p:txBody>
      </p:sp>
    </p:spTree>
    <p:extLst>
      <p:ext uri="{BB962C8B-B14F-4D97-AF65-F5344CB8AC3E}">
        <p14:creationId xmlns:p14="http://schemas.microsoft.com/office/powerpoint/2010/main" val="1309906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creativecommons.org/licenses/by-sa/3.0/" TargetMode="External"/><Relationship Id="rId4" Type="http://schemas.openxmlformats.org/officeDocument/2006/relationships/hyperlink" Target="https://www.thebluediamondgallery.com/handwriting/w/welcome.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communityhousingtecs.co.uk/customer-stories/emily.php"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hyperlink" Target="https://www.carersworcs.org.uk/"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creativecommons.org/licenses/by-sa/3.0/" TargetMode="External"/><Relationship Id="rId4" Type="http://schemas.openxmlformats.org/officeDocument/2006/relationships/hyperlink" Target="https://millops.community.uaf.edu/prt-110/prt-110-lesson-6-hazardous-chemical-identification-hazcom-toxicology-and-do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pixabay.com/en/community-crowd-group-man-men-150125/" TargetMode="Externa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hyperlink" Target="https://pixabay.com/en/community-crowd-group-man-men-150125/" TargetMode="External"/><Relationship Id="rId7" Type="http://schemas.openxmlformats.org/officeDocument/2006/relationships/hyperlink" Target="https://pixabay.com/en/rainbow-default-colors-948520/" TargetMode="External"/><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hyperlink" Target="https://openclipart.org/detail/125875/nuage--cloud-by-lmproulx" TargetMode="Externa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pixabay.com/fr/wc-toilette-handicap%C3%A9s-202597/" TargetMode="External"/><Relationship Id="rId5" Type="http://schemas.openxmlformats.org/officeDocument/2006/relationships/image" Target="../media/image20.png"/><Relationship Id="rId4" Type="http://schemas.openxmlformats.org/officeDocument/2006/relationships/image" Target="../media/image19.svg"/><Relationship Id="rId9" Type="http://schemas.openxmlformats.org/officeDocument/2006/relationships/hyperlink" Target="https://svgsilh.com/image/310380.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creativecommons.org/licenses/by-nc/3.0/" TargetMode="External"/><Relationship Id="rId4" Type="http://schemas.openxmlformats.org/officeDocument/2006/relationships/hyperlink" Target="https://www.flickr.com/photos/68270337@N06/6245030138"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hyperlink" Target="https://pixabay.com/en/community-crowd-group-man-men-150125/"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pixabay.com/en/law-justice-attorney-studio-legale-753482/"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publicdomainpictures.net/en/view-image.php?image=79905&amp;picture=clipart-butterfly-3"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hyperlink" Target="https://pixabay.com/en/community-crowd-group-man-men-15012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a:t>Caring for the Carers</a:t>
            </a:r>
            <a:br>
              <a:rPr lang="en-GB" dirty="0"/>
            </a:br>
            <a:r>
              <a:rPr lang="en-GB" b="1" dirty="0"/>
              <a:t>Let's Listen and Learn Together </a:t>
            </a:r>
            <a:br>
              <a:rPr lang="en-GB" dirty="0"/>
            </a:br>
            <a:r>
              <a:rPr lang="en-US" dirty="0"/>
              <a:t> </a:t>
            </a:r>
            <a:br>
              <a:rPr lang="en-US" dirty="0"/>
            </a:br>
            <a:endParaRPr lang="en-US" dirty="0"/>
          </a:p>
        </p:txBody>
      </p:sp>
      <p:sp>
        <p:nvSpPr>
          <p:cNvPr id="3" name="Subtitle 2"/>
          <p:cNvSpPr>
            <a:spLocks noGrp="1"/>
          </p:cNvSpPr>
          <p:nvPr>
            <p:ph type="subTitle" idx="1"/>
          </p:nvPr>
        </p:nvSpPr>
        <p:spPr/>
        <p:txBody>
          <a:bodyPr/>
          <a:lstStyle/>
          <a:p>
            <a:r>
              <a:rPr lang="en-US" b="1" dirty="0"/>
              <a:t>WELCOME</a:t>
            </a:r>
          </a:p>
          <a:p>
            <a:endParaRPr lang="en-US" b="1" dirty="0"/>
          </a:p>
        </p:txBody>
      </p:sp>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pic>
        <p:nvPicPr>
          <p:cNvPr id="8" name="Picture 7" descr="Text, whiteboard&#10;&#10;Description automatically generated">
            <a:extLst>
              <a:ext uri="{FF2B5EF4-FFF2-40B4-BE49-F238E27FC236}">
                <a16:creationId xmlns:a16="http://schemas.microsoft.com/office/drawing/2014/main" id="{E8DF3BC1-978E-4C03-B744-7C88E486589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371600" y="3660238"/>
            <a:ext cx="5977011" cy="2686930"/>
          </a:xfrm>
          <a:prstGeom prst="rect">
            <a:avLst/>
          </a:prstGeom>
        </p:spPr>
      </p:pic>
      <p:sp>
        <p:nvSpPr>
          <p:cNvPr id="9" name="TextBox 8">
            <a:extLst>
              <a:ext uri="{FF2B5EF4-FFF2-40B4-BE49-F238E27FC236}">
                <a16:creationId xmlns:a16="http://schemas.microsoft.com/office/drawing/2014/main" id="{1AEEBA8B-8D8E-4F56-B234-EC54B7CEA787}"/>
              </a:ext>
            </a:extLst>
          </p:cNvPr>
          <p:cNvSpPr txBox="1"/>
          <p:nvPr/>
        </p:nvSpPr>
        <p:spPr>
          <a:xfrm>
            <a:off x="1371600" y="7061963"/>
            <a:ext cx="5205047" cy="230832"/>
          </a:xfrm>
          <a:prstGeom prst="rect">
            <a:avLst/>
          </a:prstGeom>
          <a:noFill/>
        </p:spPr>
        <p:txBody>
          <a:bodyPr wrap="square" rtlCol="0">
            <a:spAutoFit/>
          </a:bodyPr>
          <a:lstStyle/>
          <a:p>
            <a:r>
              <a:rPr lang="en-GB" sz="900">
                <a:hlinkClick r:id="rId4" tooltip="https://www.thebluediamondgallery.com/handwriting/w/welcome.html"/>
              </a:rPr>
              <a:t>This Photo</a:t>
            </a:r>
            <a:r>
              <a:rPr lang="en-GB" sz="900"/>
              <a:t> by Unknown Author is licensed under </a:t>
            </a:r>
            <a:r>
              <a:rPr lang="en-GB" sz="900">
                <a:hlinkClick r:id="rId5" tooltip="https://creativecommons.org/licenses/by-sa/3.0/"/>
              </a:rPr>
              <a:t>CC BY-SA</a:t>
            </a:r>
            <a:endParaRPr lang="en-GB" sz="900"/>
          </a:p>
        </p:txBody>
      </p:sp>
    </p:spTree>
    <p:extLst>
      <p:ext uri="{BB962C8B-B14F-4D97-AF65-F5344CB8AC3E}">
        <p14:creationId xmlns:p14="http://schemas.microsoft.com/office/powerpoint/2010/main" val="3892540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857250"/>
            <a:ext cx="9144000" cy="5143500"/>
          </a:xfrm>
          <a:prstGeom prst="rect">
            <a:avLst/>
          </a:prstGeom>
        </p:spPr>
      </p:pic>
      <p:pic>
        <p:nvPicPr>
          <p:cNvPr id="3" name="Image 1" descr="preencoded.png"/>
          <p:cNvPicPr>
            <a:picLocks noChangeAspect="1"/>
          </p:cNvPicPr>
          <p:nvPr/>
        </p:nvPicPr>
        <p:blipFill>
          <a:blip r:embed="rId4"/>
          <a:stretch>
            <a:fillRect/>
          </a:stretch>
        </p:blipFill>
        <p:spPr>
          <a:xfrm>
            <a:off x="5622043" y="3554740"/>
            <a:ext cx="2616398" cy="1821656"/>
          </a:xfrm>
          <a:prstGeom prst="rect">
            <a:avLst/>
          </a:prstGeom>
        </p:spPr>
      </p:pic>
      <p:sp>
        <p:nvSpPr>
          <p:cNvPr id="4" name="Text 0"/>
          <p:cNvSpPr/>
          <p:nvPr/>
        </p:nvSpPr>
        <p:spPr>
          <a:xfrm>
            <a:off x="4532710" y="1297835"/>
            <a:ext cx="616148" cy="232172"/>
          </a:xfrm>
          <a:prstGeom prst="rect">
            <a:avLst/>
          </a:prstGeom>
          <a:noFill/>
          <a:ln/>
        </p:spPr>
        <p:txBody>
          <a:bodyPr wrap="square" lIns="0" tIns="0" rIns="0" bIns="0" rtlCol="0" anchor="ctr"/>
          <a:lstStyle/>
          <a:p>
            <a:pPr>
              <a:lnSpc>
                <a:spcPct val="110000"/>
              </a:lnSpc>
            </a:pPr>
            <a:r>
              <a:rPr lang="en-US" sz="773" dirty="0">
                <a:solidFill>
                  <a:srgbClr val="FFFFFF"/>
                </a:solidFill>
                <a:latin typeface="Work Sans" pitchFamily="34" charset="0"/>
                <a:ea typeface="Work Sans" pitchFamily="34" charset="-122"/>
                <a:cs typeface="Work Sans" pitchFamily="34" charset="-120"/>
              </a:rPr>
              <a:t>Company Overview</a:t>
            </a:r>
            <a:endParaRPr lang="en-US" sz="773" dirty="0"/>
          </a:p>
        </p:txBody>
      </p:sp>
      <p:sp>
        <p:nvSpPr>
          <p:cNvPr id="5" name="Text 1"/>
          <p:cNvSpPr/>
          <p:nvPr/>
        </p:nvSpPr>
        <p:spPr>
          <a:xfrm>
            <a:off x="5371216" y="1294835"/>
            <a:ext cx="1035844" cy="232172"/>
          </a:xfrm>
          <a:prstGeom prst="rect">
            <a:avLst/>
          </a:prstGeom>
          <a:noFill/>
          <a:ln/>
        </p:spPr>
        <p:txBody>
          <a:bodyPr wrap="square" lIns="0" tIns="0" rIns="0" bIns="0" rtlCol="0" anchor="ctr"/>
          <a:lstStyle/>
          <a:p>
            <a:pPr>
              <a:lnSpc>
                <a:spcPct val="110000"/>
              </a:lnSpc>
            </a:pPr>
            <a:r>
              <a:rPr lang="en-US" sz="773" dirty="0">
                <a:solidFill>
                  <a:srgbClr val="FFFFFF"/>
                </a:solidFill>
                <a:latin typeface="Work Sans" pitchFamily="34" charset="0"/>
                <a:ea typeface="Work Sans" pitchFamily="34" charset="-122"/>
                <a:cs typeface="Work Sans" pitchFamily="34" charset="-120"/>
              </a:rPr>
              <a:t> Products Services &amp; Team Culture</a:t>
            </a:r>
            <a:endParaRPr lang="en-US" sz="773" dirty="0"/>
          </a:p>
        </p:txBody>
      </p:sp>
      <p:sp>
        <p:nvSpPr>
          <p:cNvPr id="6" name="Text 2"/>
          <p:cNvSpPr/>
          <p:nvPr/>
        </p:nvSpPr>
        <p:spPr>
          <a:xfrm>
            <a:off x="6659502" y="1297835"/>
            <a:ext cx="964406" cy="232172"/>
          </a:xfrm>
          <a:prstGeom prst="rect">
            <a:avLst/>
          </a:prstGeom>
          <a:noFill/>
          <a:ln/>
        </p:spPr>
        <p:txBody>
          <a:bodyPr wrap="square" lIns="0" tIns="0" rIns="0" bIns="0" rtlCol="0" anchor="ctr"/>
          <a:lstStyle/>
          <a:p>
            <a:pPr>
              <a:lnSpc>
                <a:spcPct val="110000"/>
              </a:lnSpc>
            </a:pPr>
            <a:r>
              <a:rPr lang="en-US" sz="773" dirty="0">
                <a:solidFill>
                  <a:srgbClr val="FFFFFF"/>
                </a:solidFill>
                <a:latin typeface="Work Sans" pitchFamily="34" charset="0"/>
                <a:ea typeface="Work Sans" pitchFamily="34" charset="-122"/>
                <a:cs typeface="Work Sans" pitchFamily="34" charset="-120"/>
              </a:rPr>
              <a:t>Accomplishments &amp; Recognition</a:t>
            </a:r>
            <a:endParaRPr lang="en-US" sz="773" dirty="0"/>
          </a:p>
        </p:txBody>
      </p:sp>
      <p:sp>
        <p:nvSpPr>
          <p:cNvPr id="7" name="Text 3"/>
          <p:cNvSpPr/>
          <p:nvPr/>
        </p:nvSpPr>
        <p:spPr>
          <a:xfrm>
            <a:off x="7835087" y="1297835"/>
            <a:ext cx="616148" cy="116086"/>
          </a:xfrm>
          <a:prstGeom prst="rect">
            <a:avLst/>
          </a:prstGeom>
          <a:noFill/>
          <a:ln/>
        </p:spPr>
        <p:txBody>
          <a:bodyPr wrap="square" lIns="0" tIns="0" rIns="0" bIns="0" rtlCol="0" anchor="ctr"/>
          <a:lstStyle/>
          <a:p>
            <a:pPr>
              <a:lnSpc>
                <a:spcPct val="110000"/>
              </a:lnSpc>
            </a:pPr>
            <a:r>
              <a:rPr lang="en-US" sz="773" dirty="0">
                <a:solidFill>
                  <a:srgbClr val="FFFFFF"/>
                </a:solidFill>
                <a:latin typeface="Work Sans" pitchFamily="34" charset="0"/>
                <a:ea typeface="Work Sans" pitchFamily="34" charset="-122"/>
                <a:cs typeface="Work Sans" pitchFamily="34" charset="-120"/>
              </a:rPr>
              <a:t>Future Plans</a:t>
            </a:r>
            <a:endParaRPr lang="en-US" sz="773" dirty="0"/>
          </a:p>
        </p:txBody>
      </p:sp>
      <p:pic>
        <p:nvPicPr>
          <p:cNvPr id="8" name="Image 2" descr="preencoded.png"/>
          <p:cNvPicPr>
            <a:picLocks noChangeAspect="1"/>
          </p:cNvPicPr>
          <p:nvPr/>
        </p:nvPicPr>
        <p:blipFill>
          <a:blip r:embed="rId5"/>
          <a:stretch>
            <a:fillRect/>
          </a:stretch>
        </p:blipFill>
        <p:spPr>
          <a:xfrm>
            <a:off x="4521" y="857218"/>
            <a:ext cx="9144000" cy="1035844"/>
          </a:xfrm>
          <a:prstGeom prst="rect">
            <a:avLst/>
          </a:prstGeom>
        </p:spPr>
      </p:pic>
      <p:pic>
        <p:nvPicPr>
          <p:cNvPr id="9" name="Image 3" descr="preencoded.png"/>
          <p:cNvPicPr>
            <a:picLocks noChangeAspect="1"/>
          </p:cNvPicPr>
          <p:nvPr/>
        </p:nvPicPr>
        <p:blipFill>
          <a:blip r:embed="rId6"/>
          <a:stretch>
            <a:fillRect/>
          </a:stretch>
        </p:blipFill>
        <p:spPr>
          <a:xfrm>
            <a:off x="-93706" y="1827067"/>
            <a:ext cx="9340453" cy="178594"/>
          </a:xfrm>
          <a:prstGeom prst="rect">
            <a:avLst/>
          </a:prstGeom>
        </p:spPr>
      </p:pic>
      <p:pic>
        <p:nvPicPr>
          <p:cNvPr id="10" name="Image 4" descr="preencoded.png"/>
          <p:cNvPicPr>
            <a:picLocks noChangeAspect="1"/>
          </p:cNvPicPr>
          <p:nvPr/>
        </p:nvPicPr>
        <p:blipFill>
          <a:blip r:embed="rId7"/>
          <a:stretch>
            <a:fillRect/>
          </a:stretch>
        </p:blipFill>
        <p:spPr>
          <a:xfrm>
            <a:off x="7765257" y="4698802"/>
            <a:ext cx="1116211" cy="1116211"/>
          </a:xfrm>
          <a:prstGeom prst="rect">
            <a:avLst/>
          </a:prstGeom>
        </p:spPr>
      </p:pic>
      <p:sp>
        <p:nvSpPr>
          <p:cNvPr id="11" name="Text 4"/>
          <p:cNvSpPr/>
          <p:nvPr/>
        </p:nvSpPr>
        <p:spPr>
          <a:xfrm>
            <a:off x="98291" y="2135437"/>
            <a:ext cx="8715375" cy="3598664"/>
          </a:xfrm>
          <a:prstGeom prst="rect">
            <a:avLst/>
          </a:prstGeom>
          <a:noFill/>
          <a:ln/>
        </p:spPr>
        <p:txBody>
          <a:bodyPr wrap="square" lIns="0" tIns="0" rIns="0" bIns="0" rtlCol="0" anchor="ctr"/>
          <a:lstStyle/>
          <a:p>
            <a:pPr>
              <a:lnSpc>
                <a:spcPct val="110000"/>
              </a:lnSpc>
            </a:pPr>
            <a:r>
              <a:rPr lang="en-US" sz="1125" b="1" i="1" dirty="0">
                <a:solidFill>
                  <a:srgbClr val="FFFFFF"/>
                </a:solidFill>
                <a:latin typeface="Montserrat" pitchFamily="34" charset="0"/>
                <a:ea typeface="Montserrat" pitchFamily="34" charset="-122"/>
                <a:cs typeface="Montserrat" pitchFamily="34" charset="-120"/>
              </a:rPr>
              <a:t>Technology-Enabled Care Services (TECS) encompass a range of technologies designed to support and enhance the delivery of health and social care. Our approach is that there is not a one-size-fits-all solution, but one of providing a personalised tailored approach to suit the need.</a:t>
            </a:r>
            <a:endParaRPr lang="en-US" sz="1125" dirty="0"/>
          </a:p>
          <a:p>
            <a:pPr>
              <a:lnSpc>
                <a:spcPct val="110000"/>
              </a:lnSpc>
            </a:pPr>
            <a:r>
              <a:rPr lang="en-US" sz="1125" dirty="0">
                <a:solidFill>
                  <a:srgbClr val="000000"/>
                </a:solidFill>
              </a:rPr>
              <a:t> </a:t>
            </a:r>
            <a:endParaRPr lang="en-US" sz="1125" dirty="0"/>
          </a:p>
          <a:p>
            <a:pPr>
              <a:lnSpc>
                <a:spcPct val="110000"/>
              </a:lnSpc>
            </a:pPr>
            <a:r>
              <a:rPr lang="en-US" sz="1125" b="1" i="1" dirty="0">
                <a:solidFill>
                  <a:srgbClr val="FFFFFF"/>
                </a:solidFill>
                <a:latin typeface="Montserrat" pitchFamily="34" charset="0"/>
                <a:ea typeface="Montserrat" pitchFamily="34" charset="-122"/>
                <a:cs typeface="Montserrat" pitchFamily="34" charset="-120"/>
              </a:rPr>
              <a:t>TECS not only supports the individual but also greatly enables carers and improves the quality of human care.</a:t>
            </a:r>
            <a:endParaRPr lang="en-US" sz="1125" dirty="0"/>
          </a:p>
          <a:p>
            <a:pPr>
              <a:lnSpc>
                <a:spcPct val="110000"/>
              </a:lnSpc>
            </a:pPr>
            <a:r>
              <a:rPr lang="en-US" sz="1125" dirty="0">
                <a:solidFill>
                  <a:srgbClr val="000000"/>
                </a:solidFill>
              </a:rPr>
              <a:t> </a:t>
            </a:r>
            <a:endParaRPr lang="en-US" sz="1125" dirty="0"/>
          </a:p>
          <a:p>
            <a:pPr>
              <a:lnSpc>
                <a:spcPct val="110000"/>
              </a:lnSpc>
            </a:pPr>
            <a:r>
              <a:rPr lang="en-US" sz="1125" b="1" i="1" dirty="0">
                <a:solidFill>
                  <a:srgbClr val="FFFFFF"/>
                </a:solidFill>
                <a:latin typeface="Montserrat" pitchFamily="34" charset="0"/>
                <a:ea typeface="Montserrat" pitchFamily="34" charset="-122"/>
                <a:cs typeface="Montserrat" pitchFamily="34" charset="-120"/>
              </a:rPr>
              <a:t>TECS is NOT just for older persons.</a:t>
            </a:r>
            <a:endParaRPr lang="en-US" sz="1125" dirty="0"/>
          </a:p>
          <a:p>
            <a:pPr>
              <a:lnSpc>
                <a:spcPct val="110000"/>
              </a:lnSpc>
            </a:pPr>
            <a:r>
              <a:rPr lang="en-US" sz="1125" dirty="0">
                <a:solidFill>
                  <a:srgbClr val="000000"/>
                </a:solidFill>
              </a:rPr>
              <a:t> </a:t>
            </a:r>
            <a:endParaRPr lang="en-US" sz="1125" dirty="0"/>
          </a:p>
          <a:p>
            <a:pPr>
              <a:lnSpc>
                <a:spcPct val="110000"/>
              </a:lnSpc>
            </a:pPr>
            <a:r>
              <a:rPr lang="en-US" sz="1125" b="1" i="1" dirty="0">
                <a:solidFill>
                  <a:srgbClr val="FFFFFF"/>
                </a:solidFill>
                <a:latin typeface="Montserrat" pitchFamily="34" charset="0"/>
                <a:ea typeface="Montserrat" pitchFamily="34" charset="-122"/>
                <a:cs typeface="Montserrat" pitchFamily="34" charset="-120"/>
              </a:rPr>
              <a:t>TECS isn't just a pendant alarm pressed if they have a fall.</a:t>
            </a:r>
            <a:endParaRPr lang="en-US" sz="1125" dirty="0"/>
          </a:p>
          <a:p>
            <a:pPr>
              <a:lnSpc>
                <a:spcPct val="110000"/>
              </a:lnSpc>
            </a:pPr>
            <a:r>
              <a:rPr lang="en-US" sz="1125" dirty="0">
                <a:solidFill>
                  <a:srgbClr val="000000"/>
                </a:solidFill>
              </a:rPr>
              <a:t> </a:t>
            </a:r>
            <a:endParaRPr lang="en-US" sz="1125" dirty="0"/>
          </a:p>
          <a:p>
            <a:pPr>
              <a:lnSpc>
                <a:spcPct val="110000"/>
              </a:lnSpc>
            </a:pPr>
            <a:r>
              <a:rPr lang="en-US" sz="1125" b="1" i="1" dirty="0">
                <a:solidFill>
                  <a:srgbClr val="FFFFFF"/>
                </a:solidFill>
                <a:latin typeface="Montserrat" pitchFamily="34" charset="0"/>
                <a:ea typeface="Montserrat" pitchFamily="34" charset="-122"/>
                <a:cs typeface="Montserrat" pitchFamily="34" charset="-120"/>
              </a:rPr>
              <a:t>We have technologies to help with a wide range of conditions such as:</a:t>
            </a:r>
            <a:endParaRPr lang="en-US" sz="1125" dirty="0"/>
          </a:p>
          <a:p>
            <a:pPr>
              <a:lnSpc>
                <a:spcPct val="110000"/>
              </a:lnSpc>
            </a:pPr>
            <a:r>
              <a:rPr lang="en-US" sz="1125" b="1" i="1" dirty="0">
                <a:solidFill>
                  <a:srgbClr val="FFFFFF"/>
                </a:solidFill>
                <a:latin typeface="Montserrat" pitchFamily="34" charset="0"/>
                <a:ea typeface="Montserrat" pitchFamily="34" charset="-122"/>
                <a:cs typeface="Montserrat" pitchFamily="34" charset="-120"/>
              </a:rPr>
              <a:t>- Dementia</a:t>
            </a:r>
            <a:endParaRPr lang="en-US" sz="1125" dirty="0"/>
          </a:p>
          <a:p>
            <a:pPr>
              <a:lnSpc>
                <a:spcPct val="110000"/>
              </a:lnSpc>
            </a:pPr>
            <a:r>
              <a:rPr lang="en-US" sz="1125" b="1" i="1" dirty="0">
                <a:solidFill>
                  <a:srgbClr val="FFFFFF"/>
                </a:solidFill>
                <a:latin typeface="Montserrat" pitchFamily="34" charset="0"/>
                <a:ea typeface="Montserrat" pitchFamily="34" charset="-122"/>
                <a:cs typeface="Montserrat" pitchFamily="34" charset="-120"/>
              </a:rPr>
              <a:t>- Learning difficulties</a:t>
            </a:r>
            <a:endParaRPr lang="en-US" sz="1125" dirty="0"/>
          </a:p>
          <a:p>
            <a:pPr>
              <a:lnSpc>
                <a:spcPct val="110000"/>
              </a:lnSpc>
            </a:pPr>
            <a:r>
              <a:rPr lang="en-US" sz="1125" b="1" i="1" dirty="0">
                <a:solidFill>
                  <a:srgbClr val="FFFFFF"/>
                </a:solidFill>
                <a:latin typeface="Montserrat" pitchFamily="34" charset="0"/>
                <a:ea typeface="Montserrat" pitchFamily="34" charset="-122"/>
                <a:cs typeface="Montserrat" pitchFamily="34" charset="-120"/>
              </a:rPr>
              <a:t>- Mobility</a:t>
            </a:r>
            <a:endParaRPr lang="en-US" sz="1125" dirty="0"/>
          </a:p>
          <a:p>
            <a:pPr>
              <a:lnSpc>
                <a:spcPct val="110000"/>
              </a:lnSpc>
            </a:pPr>
            <a:r>
              <a:rPr lang="en-US" sz="1125" b="1" i="1" dirty="0">
                <a:solidFill>
                  <a:srgbClr val="FFFFFF"/>
                </a:solidFill>
                <a:latin typeface="Montserrat" pitchFamily="34" charset="0"/>
                <a:ea typeface="Montserrat" pitchFamily="34" charset="-122"/>
                <a:cs typeface="Montserrat" pitchFamily="34" charset="-120"/>
              </a:rPr>
              <a:t>- Epilepsy</a:t>
            </a:r>
            <a:endParaRPr lang="en-US" sz="1125" dirty="0"/>
          </a:p>
          <a:p>
            <a:pPr>
              <a:lnSpc>
                <a:spcPct val="110000"/>
              </a:lnSpc>
            </a:pPr>
            <a:r>
              <a:rPr lang="en-US" sz="1125" b="1" i="1" dirty="0">
                <a:solidFill>
                  <a:srgbClr val="FFFFFF"/>
                </a:solidFill>
                <a:latin typeface="Montserrat" pitchFamily="34" charset="0"/>
                <a:ea typeface="Montserrat" pitchFamily="34" charset="-122"/>
                <a:cs typeface="Montserrat" pitchFamily="34" charset="-120"/>
              </a:rPr>
              <a:t>- Parkinson's</a:t>
            </a:r>
            <a:endParaRPr lang="en-US" sz="1125" dirty="0"/>
          </a:p>
          <a:p>
            <a:pPr>
              <a:lnSpc>
                <a:spcPct val="110000"/>
              </a:lnSpc>
            </a:pPr>
            <a:r>
              <a:rPr lang="en-US" sz="1125" b="1" i="1" dirty="0">
                <a:solidFill>
                  <a:srgbClr val="FFFFFF"/>
                </a:solidFill>
                <a:latin typeface="Montserrat" pitchFamily="34" charset="0"/>
                <a:ea typeface="Montserrat" pitchFamily="34" charset="-122"/>
                <a:cs typeface="Montserrat" pitchFamily="34" charset="-120"/>
              </a:rPr>
              <a:t>- Falls</a:t>
            </a:r>
            <a:endParaRPr lang="en-US" sz="1125" dirty="0"/>
          </a:p>
          <a:p>
            <a:pPr>
              <a:lnSpc>
                <a:spcPct val="110000"/>
              </a:lnSpc>
            </a:pPr>
            <a:r>
              <a:rPr lang="en-US" sz="1125" b="1" i="1" dirty="0">
                <a:solidFill>
                  <a:srgbClr val="FFFFFF"/>
                </a:solidFill>
                <a:latin typeface="Montserrat" pitchFamily="34" charset="0"/>
                <a:ea typeface="Montserrat" pitchFamily="34" charset="-122"/>
                <a:cs typeface="Montserrat" pitchFamily="34" charset="-120"/>
              </a:rPr>
              <a:t>- Hearing Impairment</a:t>
            </a:r>
            <a:endParaRPr lang="en-US" sz="1125" dirty="0"/>
          </a:p>
          <a:p>
            <a:pPr>
              <a:lnSpc>
                <a:spcPct val="110000"/>
              </a:lnSpc>
            </a:pPr>
            <a:r>
              <a:rPr lang="en-US" sz="1125" b="1" i="1" dirty="0">
                <a:solidFill>
                  <a:srgbClr val="FFFFFF"/>
                </a:solidFill>
                <a:latin typeface="Montserrat" pitchFamily="34" charset="0"/>
                <a:ea typeface="Montserrat" pitchFamily="34" charset="-122"/>
                <a:cs typeface="Montserrat" pitchFamily="34" charset="-120"/>
              </a:rPr>
              <a:t>- Strokes</a:t>
            </a:r>
            <a:endParaRPr lang="en-US" sz="1125" dirty="0"/>
          </a:p>
          <a:p>
            <a:pPr>
              <a:lnSpc>
                <a:spcPct val="110000"/>
              </a:lnSpc>
            </a:pPr>
            <a:r>
              <a:rPr lang="en-US" sz="1125" b="1" i="1" dirty="0">
                <a:solidFill>
                  <a:srgbClr val="FFFFFF"/>
                </a:solidFill>
                <a:latin typeface="Montserrat" pitchFamily="34" charset="0"/>
                <a:ea typeface="Montserrat" pitchFamily="34" charset="-122"/>
                <a:cs typeface="Montserrat" pitchFamily="34" charset="-120"/>
              </a:rPr>
              <a:t>- Anxiety</a:t>
            </a:r>
            <a:endParaRPr lang="en-US" sz="1125" dirty="0"/>
          </a:p>
          <a:p>
            <a:pPr>
              <a:lnSpc>
                <a:spcPct val="110000"/>
              </a:lnSpc>
            </a:pPr>
            <a:r>
              <a:rPr lang="en-US" sz="1125" b="1" i="1" dirty="0">
                <a:solidFill>
                  <a:srgbClr val="FFFFFF"/>
                </a:solidFill>
                <a:latin typeface="Montserrat" pitchFamily="34" charset="0"/>
                <a:ea typeface="Montserrat" pitchFamily="34" charset="-122"/>
                <a:cs typeface="Montserrat" pitchFamily="34" charset="-120"/>
              </a:rPr>
              <a:t>- Visually impaired</a:t>
            </a:r>
            <a:endParaRPr lang="en-US" sz="112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857250"/>
            <a:ext cx="9144000" cy="5143500"/>
          </a:xfrm>
          <a:prstGeom prst="rect">
            <a:avLst/>
          </a:prstGeom>
        </p:spPr>
      </p:pic>
      <p:sp>
        <p:nvSpPr>
          <p:cNvPr id="3" name="Text 0"/>
          <p:cNvSpPr/>
          <p:nvPr/>
        </p:nvSpPr>
        <p:spPr>
          <a:xfrm>
            <a:off x="4532710" y="1297835"/>
            <a:ext cx="616148" cy="232172"/>
          </a:xfrm>
          <a:prstGeom prst="rect">
            <a:avLst/>
          </a:prstGeom>
          <a:noFill/>
          <a:ln/>
        </p:spPr>
        <p:txBody>
          <a:bodyPr wrap="square" lIns="0" tIns="0" rIns="0" bIns="0" rtlCol="0" anchor="ctr"/>
          <a:lstStyle/>
          <a:p>
            <a:pPr>
              <a:lnSpc>
                <a:spcPct val="110000"/>
              </a:lnSpc>
            </a:pPr>
            <a:r>
              <a:rPr lang="en-US" sz="773" dirty="0">
                <a:solidFill>
                  <a:srgbClr val="FFFFFF"/>
                </a:solidFill>
                <a:latin typeface="Work Sans" pitchFamily="34" charset="0"/>
                <a:ea typeface="Work Sans" pitchFamily="34" charset="-122"/>
                <a:cs typeface="Work Sans" pitchFamily="34" charset="-120"/>
              </a:rPr>
              <a:t>Company Overview</a:t>
            </a:r>
            <a:endParaRPr lang="en-US" sz="773" dirty="0"/>
          </a:p>
        </p:txBody>
      </p:sp>
      <p:sp>
        <p:nvSpPr>
          <p:cNvPr id="4" name="Text 1"/>
          <p:cNvSpPr/>
          <p:nvPr/>
        </p:nvSpPr>
        <p:spPr>
          <a:xfrm>
            <a:off x="5371216" y="1294835"/>
            <a:ext cx="1035844" cy="232172"/>
          </a:xfrm>
          <a:prstGeom prst="rect">
            <a:avLst/>
          </a:prstGeom>
          <a:noFill/>
          <a:ln/>
        </p:spPr>
        <p:txBody>
          <a:bodyPr wrap="square" lIns="0" tIns="0" rIns="0" bIns="0" rtlCol="0" anchor="ctr"/>
          <a:lstStyle/>
          <a:p>
            <a:pPr>
              <a:lnSpc>
                <a:spcPct val="110000"/>
              </a:lnSpc>
            </a:pPr>
            <a:r>
              <a:rPr lang="en-US" sz="773" dirty="0">
                <a:solidFill>
                  <a:srgbClr val="FFFFFF"/>
                </a:solidFill>
                <a:latin typeface="Work Sans" pitchFamily="34" charset="0"/>
                <a:ea typeface="Work Sans" pitchFamily="34" charset="-122"/>
                <a:cs typeface="Work Sans" pitchFamily="34" charset="-120"/>
              </a:rPr>
              <a:t> Products Services &amp; Team Culture</a:t>
            </a:r>
            <a:endParaRPr lang="en-US" sz="773" dirty="0"/>
          </a:p>
        </p:txBody>
      </p:sp>
      <p:sp>
        <p:nvSpPr>
          <p:cNvPr id="5" name="Text 2"/>
          <p:cNvSpPr/>
          <p:nvPr/>
        </p:nvSpPr>
        <p:spPr>
          <a:xfrm>
            <a:off x="6659502" y="1297835"/>
            <a:ext cx="964406" cy="232172"/>
          </a:xfrm>
          <a:prstGeom prst="rect">
            <a:avLst/>
          </a:prstGeom>
          <a:noFill/>
          <a:ln/>
        </p:spPr>
        <p:txBody>
          <a:bodyPr wrap="square" lIns="0" tIns="0" rIns="0" bIns="0" rtlCol="0" anchor="ctr"/>
          <a:lstStyle/>
          <a:p>
            <a:pPr>
              <a:lnSpc>
                <a:spcPct val="110000"/>
              </a:lnSpc>
            </a:pPr>
            <a:r>
              <a:rPr lang="en-US" sz="773" dirty="0">
                <a:solidFill>
                  <a:srgbClr val="FFFFFF"/>
                </a:solidFill>
                <a:latin typeface="Work Sans" pitchFamily="34" charset="0"/>
                <a:ea typeface="Work Sans" pitchFamily="34" charset="-122"/>
                <a:cs typeface="Work Sans" pitchFamily="34" charset="-120"/>
              </a:rPr>
              <a:t>Accomplishments &amp; Recognition</a:t>
            </a:r>
            <a:endParaRPr lang="en-US" sz="773" dirty="0"/>
          </a:p>
        </p:txBody>
      </p:sp>
      <p:sp>
        <p:nvSpPr>
          <p:cNvPr id="6" name="Text 3"/>
          <p:cNvSpPr/>
          <p:nvPr/>
        </p:nvSpPr>
        <p:spPr>
          <a:xfrm>
            <a:off x="7835087" y="1297835"/>
            <a:ext cx="616148" cy="116086"/>
          </a:xfrm>
          <a:prstGeom prst="rect">
            <a:avLst/>
          </a:prstGeom>
          <a:noFill/>
          <a:ln/>
        </p:spPr>
        <p:txBody>
          <a:bodyPr wrap="square" lIns="0" tIns="0" rIns="0" bIns="0" rtlCol="0" anchor="ctr"/>
          <a:lstStyle/>
          <a:p>
            <a:pPr>
              <a:lnSpc>
                <a:spcPct val="110000"/>
              </a:lnSpc>
            </a:pPr>
            <a:r>
              <a:rPr lang="en-US" sz="773" dirty="0">
                <a:solidFill>
                  <a:srgbClr val="FFFFFF"/>
                </a:solidFill>
                <a:latin typeface="Work Sans" pitchFamily="34" charset="0"/>
                <a:ea typeface="Work Sans" pitchFamily="34" charset="-122"/>
                <a:cs typeface="Work Sans" pitchFamily="34" charset="-120"/>
              </a:rPr>
              <a:t>Future Plans</a:t>
            </a:r>
            <a:endParaRPr lang="en-US" sz="773" dirty="0"/>
          </a:p>
        </p:txBody>
      </p:sp>
      <p:pic>
        <p:nvPicPr>
          <p:cNvPr id="7" name="Image 1" descr="preencoded.png"/>
          <p:cNvPicPr>
            <a:picLocks noChangeAspect="1"/>
          </p:cNvPicPr>
          <p:nvPr/>
        </p:nvPicPr>
        <p:blipFill>
          <a:blip r:embed="rId4"/>
          <a:stretch>
            <a:fillRect/>
          </a:stretch>
        </p:blipFill>
        <p:spPr>
          <a:xfrm>
            <a:off x="4521" y="857218"/>
            <a:ext cx="9144000" cy="1035844"/>
          </a:xfrm>
          <a:prstGeom prst="rect">
            <a:avLst/>
          </a:prstGeom>
        </p:spPr>
      </p:pic>
      <p:pic>
        <p:nvPicPr>
          <p:cNvPr id="8" name="Image 2" descr="preencoded.png"/>
          <p:cNvPicPr>
            <a:picLocks noChangeAspect="1"/>
          </p:cNvPicPr>
          <p:nvPr/>
        </p:nvPicPr>
        <p:blipFill>
          <a:blip r:embed="rId5"/>
          <a:stretch>
            <a:fillRect/>
          </a:stretch>
        </p:blipFill>
        <p:spPr>
          <a:xfrm>
            <a:off x="-93706" y="1827067"/>
            <a:ext cx="9340453" cy="178594"/>
          </a:xfrm>
          <a:prstGeom prst="rect">
            <a:avLst/>
          </a:prstGeom>
        </p:spPr>
      </p:pic>
      <p:pic>
        <p:nvPicPr>
          <p:cNvPr id="9" name="Image 3" descr="preencoded.png"/>
          <p:cNvPicPr>
            <a:picLocks noChangeAspect="1"/>
          </p:cNvPicPr>
          <p:nvPr/>
        </p:nvPicPr>
        <p:blipFill>
          <a:blip r:embed="rId6"/>
          <a:stretch>
            <a:fillRect/>
          </a:stretch>
        </p:blipFill>
        <p:spPr>
          <a:xfrm>
            <a:off x="8265122" y="5088315"/>
            <a:ext cx="812602" cy="812602"/>
          </a:xfrm>
          <a:prstGeom prst="rect">
            <a:avLst/>
          </a:prstGeom>
        </p:spPr>
      </p:pic>
      <p:sp>
        <p:nvSpPr>
          <p:cNvPr id="10" name="Text 4"/>
          <p:cNvSpPr/>
          <p:nvPr/>
        </p:nvSpPr>
        <p:spPr>
          <a:xfrm>
            <a:off x="125085" y="2153367"/>
            <a:ext cx="8581430" cy="3321844"/>
          </a:xfrm>
          <a:prstGeom prst="rect">
            <a:avLst/>
          </a:prstGeom>
          <a:noFill/>
          <a:ln/>
        </p:spPr>
        <p:txBody>
          <a:bodyPr wrap="square" lIns="0" tIns="0" rIns="0" bIns="0" rtlCol="0" anchor="ctr"/>
          <a:lstStyle/>
          <a:p>
            <a:pPr>
              <a:lnSpc>
                <a:spcPct val="110000"/>
              </a:lnSpc>
            </a:pPr>
            <a:r>
              <a:rPr lang="en-US" sz="1125" i="1" dirty="0">
                <a:solidFill>
                  <a:srgbClr val="FFFFFF"/>
                </a:solidFill>
                <a:latin typeface="Montserrat" pitchFamily="34" charset="0"/>
                <a:ea typeface="Montserrat" pitchFamily="34" charset="-122"/>
                <a:cs typeface="Montserrat" pitchFamily="34" charset="-120"/>
              </a:rPr>
              <a:t>The main objectives of these services include:</a:t>
            </a:r>
            <a:endParaRPr lang="en-US" sz="1125" dirty="0"/>
          </a:p>
          <a:p>
            <a:pPr>
              <a:lnSpc>
                <a:spcPct val="110000"/>
              </a:lnSpc>
            </a:pPr>
            <a:r>
              <a:rPr lang="en-US" sz="1125" dirty="0">
                <a:solidFill>
                  <a:srgbClr val="000000"/>
                </a:solidFill>
              </a:rPr>
              <a:t> </a:t>
            </a:r>
            <a:endParaRPr lang="en-US" sz="1125" dirty="0"/>
          </a:p>
          <a:p>
            <a:pPr>
              <a:lnSpc>
                <a:spcPct val="110000"/>
              </a:lnSpc>
            </a:pPr>
            <a:r>
              <a:rPr lang="en-US" sz="1266" b="1" i="1" dirty="0">
                <a:solidFill>
                  <a:srgbClr val="FFFFFF"/>
                </a:solidFill>
                <a:latin typeface="Montserrat" pitchFamily="34" charset="0"/>
                <a:ea typeface="Montserrat" pitchFamily="34" charset="-122"/>
                <a:cs typeface="Montserrat" pitchFamily="34" charset="-120"/>
              </a:rPr>
              <a:t>Improving Access to Care:</a:t>
            </a:r>
            <a:endParaRPr lang="en-US" sz="1125" dirty="0"/>
          </a:p>
          <a:p>
            <a:pPr>
              <a:lnSpc>
                <a:spcPct val="110000"/>
              </a:lnSpc>
            </a:pPr>
            <a:r>
              <a:rPr lang="en-US" sz="1125" b="1" i="1" dirty="0">
                <a:solidFill>
                  <a:srgbClr val="FFFFFF"/>
                </a:solidFill>
                <a:latin typeface="Montserrat" pitchFamily="34" charset="0"/>
                <a:ea typeface="Montserrat" pitchFamily="34" charset="-122"/>
                <a:cs typeface="Montserrat" pitchFamily="34" charset="-120"/>
              </a:rPr>
              <a:t>Remote Monitoring:</a:t>
            </a:r>
            <a:r>
              <a:rPr lang="en-US" sz="1125" i="1" dirty="0">
                <a:solidFill>
                  <a:srgbClr val="FFFFFF"/>
                </a:solidFill>
                <a:latin typeface="Montserrat" pitchFamily="34" charset="0"/>
                <a:ea typeface="Montserrat" pitchFamily="34" charset="-122"/>
                <a:cs typeface="Montserrat" pitchFamily="34" charset="-120"/>
              </a:rPr>
              <a:t> Enable healthcare and carers to monitor individuals’ health and daily activities remotely, allowing for early detection of issues and timely interventions.</a:t>
            </a:r>
            <a:endParaRPr lang="en-US" sz="1125" dirty="0"/>
          </a:p>
          <a:p>
            <a:pPr>
              <a:lnSpc>
                <a:spcPct val="110000"/>
              </a:lnSpc>
            </a:pPr>
            <a:r>
              <a:rPr lang="en-US" sz="1125" i="1" dirty="0">
                <a:solidFill>
                  <a:srgbClr val="FFFFFF"/>
                </a:solidFill>
                <a:latin typeface="Montserrat" pitchFamily="34" charset="0"/>
                <a:ea typeface="Montserrat" pitchFamily="34" charset="-122"/>
                <a:cs typeface="Montserrat" pitchFamily="34" charset="-120"/>
              </a:rPr>
              <a:t>24/7 Monitoring and Response. NOT JUST FOR FALLS.</a:t>
            </a:r>
            <a:endParaRPr lang="en-US" sz="1125" dirty="0"/>
          </a:p>
          <a:p>
            <a:pPr>
              <a:lnSpc>
                <a:spcPct val="110000"/>
              </a:lnSpc>
            </a:pPr>
            <a:r>
              <a:rPr lang="en-US" sz="1125" dirty="0">
                <a:solidFill>
                  <a:srgbClr val="000000"/>
                </a:solidFill>
              </a:rPr>
              <a:t> </a:t>
            </a:r>
            <a:endParaRPr lang="en-US" sz="1125" dirty="0"/>
          </a:p>
          <a:p>
            <a:pPr>
              <a:lnSpc>
                <a:spcPct val="110000"/>
              </a:lnSpc>
            </a:pPr>
            <a:r>
              <a:rPr lang="en-US" sz="1266" b="1" i="1" dirty="0">
                <a:solidFill>
                  <a:srgbClr val="FFFFFF"/>
                </a:solidFill>
                <a:latin typeface="Montserrat" pitchFamily="34" charset="0"/>
                <a:ea typeface="Montserrat" pitchFamily="34" charset="-122"/>
                <a:cs typeface="Montserrat" pitchFamily="34" charset="-120"/>
              </a:rPr>
              <a:t>Enhancing Independence:</a:t>
            </a:r>
            <a:endParaRPr lang="en-US" sz="1125" dirty="0"/>
          </a:p>
          <a:p>
            <a:pPr>
              <a:lnSpc>
                <a:spcPct val="110000"/>
              </a:lnSpc>
            </a:pPr>
            <a:r>
              <a:rPr lang="en-US" sz="1125" b="1" i="1" dirty="0">
                <a:solidFill>
                  <a:srgbClr val="FFFFFF"/>
                </a:solidFill>
                <a:latin typeface="Montserrat" pitchFamily="34" charset="0"/>
                <a:ea typeface="Montserrat" pitchFamily="34" charset="-122"/>
                <a:cs typeface="Montserrat" pitchFamily="34" charset="-120"/>
              </a:rPr>
              <a:t>Assistive Technologies:</a:t>
            </a:r>
            <a:r>
              <a:rPr lang="en-US" sz="1125" i="1" dirty="0">
                <a:solidFill>
                  <a:srgbClr val="FFFFFF"/>
                </a:solidFill>
                <a:latin typeface="Montserrat" pitchFamily="34" charset="0"/>
                <a:ea typeface="Montserrat" pitchFamily="34" charset="-122"/>
                <a:cs typeface="Montserrat" pitchFamily="34" charset="-120"/>
              </a:rPr>
              <a:t> Provide tools and devices that support individuals in managing their health conditions and daily activities independently.</a:t>
            </a:r>
            <a:endParaRPr lang="en-US" sz="1125" dirty="0"/>
          </a:p>
          <a:p>
            <a:pPr>
              <a:lnSpc>
                <a:spcPct val="110000"/>
              </a:lnSpc>
            </a:pPr>
            <a:r>
              <a:rPr lang="en-US" sz="1125" dirty="0">
                <a:solidFill>
                  <a:srgbClr val="000000"/>
                </a:solidFill>
              </a:rPr>
              <a:t> </a:t>
            </a:r>
            <a:endParaRPr lang="en-US" sz="1125" dirty="0"/>
          </a:p>
          <a:p>
            <a:pPr>
              <a:lnSpc>
                <a:spcPct val="110000"/>
              </a:lnSpc>
            </a:pPr>
            <a:r>
              <a:rPr lang="en-US" sz="1125" b="1" i="1" dirty="0">
                <a:solidFill>
                  <a:srgbClr val="FFFFFF"/>
                </a:solidFill>
                <a:latin typeface="Montserrat" pitchFamily="34" charset="0"/>
                <a:ea typeface="Montserrat" pitchFamily="34" charset="-122"/>
                <a:cs typeface="Montserrat" pitchFamily="34" charset="-120"/>
              </a:rPr>
              <a:t>Telecare Services:</a:t>
            </a:r>
            <a:r>
              <a:rPr lang="en-US" sz="1125" i="1" dirty="0">
                <a:solidFill>
                  <a:srgbClr val="FFFFFF"/>
                </a:solidFill>
                <a:latin typeface="Montserrat" pitchFamily="34" charset="0"/>
                <a:ea typeface="Montserrat" pitchFamily="34" charset="-122"/>
                <a:cs typeface="Montserrat" pitchFamily="34" charset="-120"/>
              </a:rPr>
              <a:t> Offer solutions such as alarms and sensors that enable people, especially the elderly or those with chronic conditions, to live at home safely.</a:t>
            </a:r>
            <a:endParaRPr lang="en-US" sz="1125" dirty="0"/>
          </a:p>
          <a:p>
            <a:pPr>
              <a:lnSpc>
                <a:spcPct val="110000"/>
              </a:lnSpc>
            </a:pPr>
            <a:r>
              <a:rPr lang="en-US" sz="1125" dirty="0">
                <a:solidFill>
                  <a:srgbClr val="000000"/>
                </a:solidFill>
              </a:rPr>
              <a:t> </a:t>
            </a:r>
            <a:endParaRPr lang="en-US" sz="1125" dirty="0"/>
          </a:p>
          <a:p>
            <a:pPr>
              <a:lnSpc>
                <a:spcPct val="110000"/>
              </a:lnSpc>
            </a:pPr>
            <a:r>
              <a:rPr lang="en-US" sz="1266" b="1" i="1" dirty="0">
                <a:solidFill>
                  <a:srgbClr val="FFFFFF"/>
                </a:solidFill>
                <a:latin typeface="Montserrat" pitchFamily="34" charset="0"/>
                <a:ea typeface="Montserrat" pitchFamily="34" charset="-122"/>
                <a:cs typeface="Montserrat" pitchFamily="34" charset="-120"/>
              </a:rPr>
              <a:t>Promoting Self-Management:</a:t>
            </a:r>
            <a:endParaRPr lang="en-US" sz="1125" dirty="0"/>
          </a:p>
          <a:p>
            <a:pPr>
              <a:lnSpc>
                <a:spcPct val="110000"/>
              </a:lnSpc>
            </a:pPr>
            <a:r>
              <a:rPr lang="en-US" sz="1125" b="1" i="1" dirty="0">
                <a:solidFill>
                  <a:srgbClr val="FFFFFF"/>
                </a:solidFill>
                <a:latin typeface="Montserrat" pitchFamily="34" charset="0"/>
                <a:ea typeface="Montserrat" pitchFamily="34" charset="-122"/>
                <a:cs typeface="Montserrat" pitchFamily="34" charset="-120"/>
              </a:rPr>
              <a:t>Health Apps and Wearables</a:t>
            </a:r>
            <a:r>
              <a:rPr lang="en-US" sz="1125" i="1" dirty="0">
                <a:solidFill>
                  <a:srgbClr val="FFFFFF"/>
                </a:solidFill>
                <a:latin typeface="Montserrat" pitchFamily="34" charset="0"/>
                <a:ea typeface="Montserrat" pitchFamily="34" charset="-122"/>
                <a:cs typeface="Montserrat" pitchFamily="34" charset="-120"/>
              </a:rPr>
              <a:t>: Empower individuals to track and manage their health through mobile applications and wearable devices, promoting a proactive approach to well-being.</a:t>
            </a:r>
            <a:endParaRPr lang="en-US" sz="1125" dirty="0"/>
          </a:p>
          <a:p>
            <a:pPr>
              <a:lnSpc>
                <a:spcPct val="110000"/>
              </a:lnSpc>
            </a:pPr>
            <a:r>
              <a:rPr lang="en-US" sz="1125" dirty="0">
                <a:solidFill>
                  <a:srgbClr val="000000"/>
                </a:solidFill>
              </a:rPr>
              <a:t> </a:t>
            </a:r>
            <a:endParaRPr lang="en-US" sz="1125" dirty="0"/>
          </a:p>
          <a:p>
            <a:pPr>
              <a:lnSpc>
                <a:spcPct val="110000"/>
              </a:lnSpc>
            </a:pPr>
            <a:r>
              <a:rPr lang="en-US" sz="1125" dirty="0">
                <a:solidFill>
                  <a:srgbClr val="000000"/>
                </a:solidFill>
              </a:rPr>
              <a:t> </a:t>
            </a:r>
            <a:endParaRPr lang="en-US" sz="112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857250"/>
            <a:ext cx="9144000" cy="5143500"/>
          </a:xfrm>
          <a:prstGeom prst="rect">
            <a:avLst/>
          </a:prstGeom>
        </p:spPr>
      </p:pic>
      <p:sp>
        <p:nvSpPr>
          <p:cNvPr id="3" name="Text 0"/>
          <p:cNvSpPr/>
          <p:nvPr/>
        </p:nvSpPr>
        <p:spPr>
          <a:xfrm>
            <a:off x="4532710" y="1297835"/>
            <a:ext cx="616148" cy="232172"/>
          </a:xfrm>
          <a:prstGeom prst="rect">
            <a:avLst/>
          </a:prstGeom>
          <a:noFill/>
          <a:ln/>
        </p:spPr>
        <p:txBody>
          <a:bodyPr wrap="square" lIns="0" tIns="0" rIns="0" bIns="0" rtlCol="0" anchor="ctr"/>
          <a:lstStyle/>
          <a:p>
            <a:pPr>
              <a:lnSpc>
                <a:spcPct val="110000"/>
              </a:lnSpc>
            </a:pPr>
            <a:r>
              <a:rPr lang="en-US" sz="773" dirty="0">
                <a:solidFill>
                  <a:srgbClr val="FFFFFF"/>
                </a:solidFill>
                <a:latin typeface="Work Sans" pitchFamily="34" charset="0"/>
                <a:ea typeface="Work Sans" pitchFamily="34" charset="-122"/>
                <a:cs typeface="Work Sans" pitchFamily="34" charset="-120"/>
              </a:rPr>
              <a:t>Company Overview</a:t>
            </a:r>
            <a:endParaRPr lang="en-US" sz="773" dirty="0"/>
          </a:p>
        </p:txBody>
      </p:sp>
      <p:sp>
        <p:nvSpPr>
          <p:cNvPr id="4" name="Text 1"/>
          <p:cNvSpPr/>
          <p:nvPr/>
        </p:nvSpPr>
        <p:spPr>
          <a:xfrm>
            <a:off x="5371216" y="1294835"/>
            <a:ext cx="1035844" cy="232172"/>
          </a:xfrm>
          <a:prstGeom prst="rect">
            <a:avLst/>
          </a:prstGeom>
          <a:noFill/>
          <a:ln/>
        </p:spPr>
        <p:txBody>
          <a:bodyPr wrap="square" lIns="0" tIns="0" rIns="0" bIns="0" rtlCol="0" anchor="ctr"/>
          <a:lstStyle/>
          <a:p>
            <a:pPr>
              <a:lnSpc>
                <a:spcPct val="110000"/>
              </a:lnSpc>
            </a:pPr>
            <a:r>
              <a:rPr lang="en-US" sz="773" dirty="0">
                <a:solidFill>
                  <a:srgbClr val="FFFFFF"/>
                </a:solidFill>
                <a:latin typeface="Work Sans" pitchFamily="34" charset="0"/>
                <a:ea typeface="Work Sans" pitchFamily="34" charset="-122"/>
                <a:cs typeface="Work Sans" pitchFamily="34" charset="-120"/>
              </a:rPr>
              <a:t> Products Services &amp; Team Culture</a:t>
            </a:r>
            <a:endParaRPr lang="en-US" sz="773" dirty="0"/>
          </a:p>
        </p:txBody>
      </p:sp>
      <p:sp>
        <p:nvSpPr>
          <p:cNvPr id="5" name="Text 2"/>
          <p:cNvSpPr/>
          <p:nvPr/>
        </p:nvSpPr>
        <p:spPr>
          <a:xfrm>
            <a:off x="6659502" y="1297835"/>
            <a:ext cx="964406" cy="232172"/>
          </a:xfrm>
          <a:prstGeom prst="rect">
            <a:avLst/>
          </a:prstGeom>
          <a:noFill/>
          <a:ln/>
        </p:spPr>
        <p:txBody>
          <a:bodyPr wrap="square" lIns="0" tIns="0" rIns="0" bIns="0" rtlCol="0" anchor="ctr"/>
          <a:lstStyle/>
          <a:p>
            <a:pPr>
              <a:lnSpc>
                <a:spcPct val="110000"/>
              </a:lnSpc>
            </a:pPr>
            <a:r>
              <a:rPr lang="en-US" sz="773" dirty="0">
                <a:solidFill>
                  <a:srgbClr val="FFFFFF"/>
                </a:solidFill>
                <a:latin typeface="Work Sans" pitchFamily="34" charset="0"/>
                <a:ea typeface="Work Sans" pitchFamily="34" charset="-122"/>
                <a:cs typeface="Work Sans" pitchFamily="34" charset="-120"/>
              </a:rPr>
              <a:t>Accomplishments &amp; Recognition</a:t>
            </a:r>
            <a:endParaRPr lang="en-US" sz="773" dirty="0"/>
          </a:p>
        </p:txBody>
      </p:sp>
      <p:sp>
        <p:nvSpPr>
          <p:cNvPr id="6" name="Text 3"/>
          <p:cNvSpPr/>
          <p:nvPr/>
        </p:nvSpPr>
        <p:spPr>
          <a:xfrm>
            <a:off x="7835087" y="1297835"/>
            <a:ext cx="616148" cy="116086"/>
          </a:xfrm>
          <a:prstGeom prst="rect">
            <a:avLst/>
          </a:prstGeom>
          <a:noFill/>
          <a:ln/>
        </p:spPr>
        <p:txBody>
          <a:bodyPr wrap="square" lIns="0" tIns="0" rIns="0" bIns="0" rtlCol="0" anchor="ctr"/>
          <a:lstStyle/>
          <a:p>
            <a:pPr>
              <a:lnSpc>
                <a:spcPct val="110000"/>
              </a:lnSpc>
            </a:pPr>
            <a:r>
              <a:rPr lang="en-US" sz="773" dirty="0">
                <a:solidFill>
                  <a:srgbClr val="FFFFFF"/>
                </a:solidFill>
                <a:latin typeface="Work Sans" pitchFamily="34" charset="0"/>
                <a:ea typeface="Work Sans" pitchFamily="34" charset="-122"/>
                <a:cs typeface="Work Sans" pitchFamily="34" charset="-120"/>
              </a:rPr>
              <a:t>Future Plans</a:t>
            </a:r>
            <a:endParaRPr lang="en-US" sz="773" dirty="0"/>
          </a:p>
        </p:txBody>
      </p:sp>
      <p:pic>
        <p:nvPicPr>
          <p:cNvPr id="7" name="Image 1" descr="preencoded.png"/>
          <p:cNvPicPr>
            <a:picLocks noChangeAspect="1"/>
          </p:cNvPicPr>
          <p:nvPr/>
        </p:nvPicPr>
        <p:blipFill>
          <a:blip r:embed="rId4"/>
          <a:stretch>
            <a:fillRect/>
          </a:stretch>
        </p:blipFill>
        <p:spPr>
          <a:xfrm>
            <a:off x="4521" y="857218"/>
            <a:ext cx="9144000" cy="1035844"/>
          </a:xfrm>
          <a:prstGeom prst="rect">
            <a:avLst/>
          </a:prstGeom>
        </p:spPr>
      </p:pic>
      <p:pic>
        <p:nvPicPr>
          <p:cNvPr id="8" name="Image 2" descr="preencoded.png"/>
          <p:cNvPicPr>
            <a:picLocks noChangeAspect="1"/>
          </p:cNvPicPr>
          <p:nvPr/>
        </p:nvPicPr>
        <p:blipFill>
          <a:blip r:embed="rId5"/>
          <a:stretch>
            <a:fillRect/>
          </a:stretch>
        </p:blipFill>
        <p:spPr>
          <a:xfrm>
            <a:off x="-93706" y="1827067"/>
            <a:ext cx="9340453" cy="178594"/>
          </a:xfrm>
          <a:prstGeom prst="rect">
            <a:avLst/>
          </a:prstGeom>
        </p:spPr>
      </p:pic>
      <p:pic>
        <p:nvPicPr>
          <p:cNvPr id="9" name="Image 3" descr="preencoded.png"/>
          <p:cNvPicPr>
            <a:picLocks noChangeAspect="1"/>
          </p:cNvPicPr>
          <p:nvPr/>
        </p:nvPicPr>
        <p:blipFill>
          <a:blip r:embed="rId6"/>
          <a:stretch>
            <a:fillRect/>
          </a:stretch>
        </p:blipFill>
        <p:spPr>
          <a:xfrm>
            <a:off x="8265122" y="5088315"/>
            <a:ext cx="812602" cy="812602"/>
          </a:xfrm>
          <a:prstGeom prst="rect">
            <a:avLst/>
          </a:prstGeom>
        </p:spPr>
      </p:pic>
      <p:sp>
        <p:nvSpPr>
          <p:cNvPr id="10" name="Text 4"/>
          <p:cNvSpPr/>
          <p:nvPr/>
        </p:nvSpPr>
        <p:spPr>
          <a:xfrm>
            <a:off x="292188" y="2259595"/>
            <a:ext cx="8706445" cy="2248030"/>
          </a:xfrm>
          <a:prstGeom prst="rect">
            <a:avLst/>
          </a:prstGeom>
          <a:noFill/>
          <a:ln/>
        </p:spPr>
        <p:txBody>
          <a:bodyPr wrap="square" lIns="0" tIns="0" rIns="0" bIns="0" rtlCol="0" anchor="ctr"/>
          <a:lstStyle/>
          <a:p>
            <a:pPr>
              <a:lnSpc>
                <a:spcPct val="110000"/>
              </a:lnSpc>
            </a:pPr>
            <a:r>
              <a:rPr lang="en-US" sz="1266" b="1" i="1" dirty="0">
                <a:solidFill>
                  <a:srgbClr val="FFFFFF"/>
                </a:solidFill>
                <a:latin typeface="Montserrat" pitchFamily="34" charset="0"/>
                <a:ea typeface="Montserrat" pitchFamily="34" charset="-122"/>
                <a:cs typeface="Montserrat" pitchFamily="34" charset="-120"/>
              </a:rPr>
              <a:t>Personalised and Person-Centred Care:</a:t>
            </a:r>
            <a:endParaRPr lang="en-US" sz="1266" dirty="0"/>
          </a:p>
          <a:p>
            <a:pPr>
              <a:lnSpc>
                <a:spcPct val="110000"/>
              </a:lnSpc>
            </a:pPr>
            <a:r>
              <a:rPr lang="en-US" sz="1125" b="1" i="1" dirty="0">
                <a:solidFill>
                  <a:srgbClr val="FFFFFF"/>
                </a:solidFill>
                <a:latin typeface="Montserrat" pitchFamily="34" charset="0"/>
                <a:ea typeface="Montserrat" pitchFamily="34" charset="-122"/>
                <a:cs typeface="Montserrat" pitchFamily="34" charset="-120"/>
              </a:rPr>
              <a:t>Data Analytics: </a:t>
            </a:r>
            <a:r>
              <a:rPr lang="en-US" sz="1125" i="1" dirty="0">
                <a:solidFill>
                  <a:srgbClr val="FFFFFF"/>
                </a:solidFill>
                <a:latin typeface="Montserrat" pitchFamily="34" charset="0"/>
                <a:ea typeface="Montserrat" pitchFamily="34" charset="-122"/>
                <a:cs typeface="Montserrat" pitchFamily="34" charset="-120"/>
              </a:rPr>
              <a:t>Utilise health data to tailor care plans to individual needs, providing more personalised and effective treatments.</a:t>
            </a:r>
            <a:endParaRPr lang="en-US" sz="1266" dirty="0"/>
          </a:p>
          <a:p>
            <a:pPr>
              <a:lnSpc>
                <a:spcPct val="110000"/>
              </a:lnSpc>
            </a:pPr>
            <a:r>
              <a:rPr lang="en-US" sz="1125" dirty="0">
                <a:solidFill>
                  <a:srgbClr val="000000"/>
                </a:solidFill>
              </a:rPr>
              <a:t> </a:t>
            </a:r>
            <a:endParaRPr lang="en-US" sz="1266" dirty="0"/>
          </a:p>
          <a:p>
            <a:pPr>
              <a:lnSpc>
                <a:spcPct val="110000"/>
              </a:lnSpc>
            </a:pPr>
            <a:r>
              <a:rPr lang="en-US" sz="1125" b="1" i="1" dirty="0">
                <a:solidFill>
                  <a:srgbClr val="FFFFFF"/>
                </a:solidFill>
                <a:latin typeface="Montserrat" pitchFamily="34" charset="0"/>
                <a:ea typeface="Montserrat" pitchFamily="34" charset="-122"/>
                <a:cs typeface="Montserrat" pitchFamily="34" charset="-120"/>
              </a:rPr>
              <a:t>Patient Engagement: </a:t>
            </a:r>
            <a:r>
              <a:rPr lang="en-US" sz="1125" i="1" dirty="0">
                <a:solidFill>
                  <a:srgbClr val="FFFFFF"/>
                </a:solidFill>
                <a:latin typeface="Montserrat" pitchFamily="34" charset="0"/>
                <a:ea typeface="Montserrat" pitchFamily="34" charset="-122"/>
                <a:cs typeface="Montserrat" pitchFamily="34" charset="-120"/>
              </a:rPr>
              <a:t>Foster active participation in healthcare decisions by involving patients in their care plans and providing educational resources.</a:t>
            </a:r>
            <a:endParaRPr lang="en-US" sz="1266" dirty="0"/>
          </a:p>
          <a:p>
            <a:pPr>
              <a:lnSpc>
                <a:spcPct val="110000"/>
              </a:lnSpc>
            </a:pPr>
            <a:r>
              <a:rPr lang="en-US" sz="1125" dirty="0">
                <a:solidFill>
                  <a:srgbClr val="000000"/>
                </a:solidFill>
              </a:rPr>
              <a:t> </a:t>
            </a:r>
            <a:endParaRPr lang="en-US" sz="1266" dirty="0"/>
          </a:p>
          <a:p>
            <a:pPr>
              <a:lnSpc>
                <a:spcPct val="110000"/>
              </a:lnSpc>
            </a:pPr>
            <a:r>
              <a:rPr lang="en-US" sz="1266" b="1" i="1" dirty="0">
                <a:solidFill>
                  <a:srgbClr val="FFFFFF"/>
                </a:solidFill>
                <a:latin typeface="Montserrat" pitchFamily="34" charset="0"/>
                <a:ea typeface="Montserrat" pitchFamily="34" charset="-122"/>
                <a:cs typeface="Montserrat" pitchFamily="34" charset="-120"/>
              </a:rPr>
              <a:t>Improving Quality of Care:</a:t>
            </a:r>
            <a:endParaRPr lang="en-US" sz="1266" dirty="0"/>
          </a:p>
          <a:p>
            <a:pPr>
              <a:lnSpc>
                <a:spcPct val="110000"/>
              </a:lnSpc>
            </a:pPr>
            <a:r>
              <a:rPr lang="en-US" sz="1125" b="1" i="1" dirty="0">
                <a:solidFill>
                  <a:srgbClr val="FFFFFF"/>
                </a:solidFill>
                <a:latin typeface="Montserrat" pitchFamily="34" charset="0"/>
                <a:ea typeface="Montserrat" pitchFamily="34" charset="-122"/>
                <a:cs typeface="Montserrat" pitchFamily="34" charset="-120"/>
              </a:rPr>
              <a:t>Decision Support Systems: </a:t>
            </a:r>
            <a:r>
              <a:rPr lang="en-US" sz="1125" i="1" dirty="0">
                <a:solidFill>
                  <a:srgbClr val="FFFFFF"/>
                </a:solidFill>
                <a:latin typeface="Montserrat" pitchFamily="34" charset="0"/>
                <a:ea typeface="Montserrat" pitchFamily="34" charset="-122"/>
                <a:cs typeface="Montserrat" pitchFamily="34" charset="-120"/>
              </a:rPr>
              <a:t>Assist healthcare professionals with evidence-based information and decision-making tools, leading to improved diagnostic accuracy and treatment outcomes.</a:t>
            </a:r>
          </a:p>
          <a:p>
            <a:pPr>
              <a:lnSpc>
                <a:spcPct val="110000"/>
              </a:lnSpc>
            </a:pPr>
            <a:endParaRPr lang="en-US" sz="1125" i="1" dirty="0">
              <a:solidFill>
                <a:srgbClr val="FFFFFF"/>
              </a:solidFill>
              <a:latin typeface="Montserrat" pitchFamily="34" charset="0"/>
              <a:ea typeface="Montserrat" pitchFamily="34" charset="-122"/>
              <a:cs typeface="Montserrat" pitchFamily="34" charset="-120"/>
            </a:endParaRPr>
          </a:p>
          <a:p>
            <a:pPr>
              <a:lnSpc>
                <a:spcPct val="110000"/>
              </a:lnSpc>
            </a:pPr>
            <a:r>
              <a:rPr lang="en-US" sz="1125" i="1" dirty="0">
                <a:solidFill>
                  <a:srgbClr val="FFFFFF"/>
                </a:solidFill>
                <a:latin typeface="Montserrat" pitchFamily="34" charset="0"/>
                <a:hlinkClick r:id="rId7"/>
              </a:rPr>
              <a:t>https://www.communityhousingtecs.co.uk/customer-stories/emily.php</a:t>
            </a:r>
            <a:endParaRPr lang="en-US" sz="1125" i="1" dirty="0">
              <a:solidFill>
                <a:srgbClr val="FFFFFF"/>
              </a:solidFill>
              <a:latin typeface="Montserrat" pitchFamily="34" charset="0"/>
            </a:endParaRPr>
          </a:p>
          <a:p>
            <a:pPr>
              <a:lnSpc>
                <a:spcPct val="110000"/>
              </a:lnSpc>
            </a:pPr>
            <a:endParaRPr lang="en-US" sz="1266" dirty="0"/>
          </a:p>
          <a:p>
            <a:pPr>
              <a:lnSpc>
                <a:spcPct val="110000"/>
              </a:lnSpc>
            </a:pPr>
            <a:r>
              <a:rPr lang="en-US" sz="1125" dirty="0">
                <a:solidFill>
                  <a:srgbClr val="000000"/>
                </a:solidFill>
              </a:rPr>
              <a:t> </a:t>
            </a:r>
            <a:endParaRPr lang="en-US" sz="1266" dirty="0"/>
          </a:p>
        </p:txBody>
      </p:sp>
      <p:sp>
        <p:nvSpPr>
          <p:cNvPr id="11" name="Text 5"/>
          <p:cNvSpPr/>
          <p:nvPr/>
        </p:nvSpPr>
        <p:spPr>
          <a:xfrm>
            <a:off x="303502" y="4672339"/>
            <a:ext cx="7250906" cy="647888"/>
          </a:xfrm>
          <a:prstGeom prst="rect">
            <a:avLst/>
          </a:prstGeom>
          <a:noFill/>
          <a:ln/>
        </p:spPr>
        <p:txBody>
          <a:bodyPr wrap="square" lIns="0" tIns="0" rIns="0" bIns="0" rtlCol="0" anchor="ctr"/>
          <a:lstStyle/>
          <a:p>
            <a:pPr>
              <a:lnSpc>
                <a:spcPct val="110000"/>
              </a:lnSpc>
            </a:pPr>
            <a:r>
              <a:rPr lang="en-US" sz="2531" b="1" i="1" dirty="0">
                <a:solidFill>
                  <a:srgbClr val="FFFFFF"/>
                </a:solidFill>
                <a:latin typeface="Montserrat" pitchFamily="34" charset="0"/>
                <a:ea typeface="Montserrat" pitchFamily="34" charset="-122"/>
                <a:cs typeface="Montserrat" pitchFamily="34" charset="-120"/>
              </a:rPr>
              <a:t>www.communityhousingtecs.co.uk</a:t>
            </a:r>
            <a:endParaRPr lang="en-US" sz="253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Background front page" descr="A close up of a logo&#10;&#10;Description automatically generated">
            <a:extLst>
              <a:ext uri="{FF2B5EF4-FFF2-40B4-BE49-F238E27FC236}">
                <a16:creationId xmlns:a16="http://schemas.microsoft.com/office/drawing/2014/main" id="{119BB9C8-20F9-4461-6F6E-5C328641984D}"/>
              </a:ext>
            </a:extLst>
          </p:cNvPr>
          <p:cNvPicPr>
            <a:picLocks noChangeAspect="1"/>
          </p:cNvPicPr>
          <p:nvPr/>
        </p:nvPicPr>
        <p:blipFill>
          <a:blip r:embed="rId2"/>
          <a:stretch>
            <a:fillRect/>
          </a:stretch>
        </p:blipFill>
        <p:spPr>
          <a:xfrm>
            <a:off x="-1256" y="857721"/>
            <a:ext cx="9146512" cy="5148838"/>
          </a:xfrm>
          <a:prstGeom prst="rect">
            <a:avLst/>
          </a:prstGeom>
        </p:spPr>
      </p:pic>
      <p:sp>
        <p:nvSpPr>
          <p:cNvPr id="4" name="TextBox 15">
            <a:extLst>
              <a:ext uri="{FF2B5EF4-FFF2-40B4-BE49-F238E27FC236}">
                <a16:creationId xmlns:a16="http://schemas.microsoft.com/office/drawing/2014/main" id="{5FCD19FE-9704-3147-A8E1-AD832DAD14B9}"/>
              </a:ext>
            </a:extLst>
          </p:cNvPr>
          <p:cNvSpPr txBox="1"/>
          <p:nvPr/>
        </p:nvSpPr>
        <p:spPr>
          <a:xfrm>
            <a:off x="4974127" y="4974443"/>
            <a:ext cx="3668084" cy="707117"/>
          </a:xfrm>
          <a:prstGeom prst="rect">
            <a:avLst/>
          </a:prstGeom>
        </p:spPr>
        <p:txBody>
          <a:bodyPr lIns="0" tIns="0" rIns="0" bIns="0" rtlCol="0" anchor="t">
            <a:spAutoFit/>
          </a:bodyPr>
          <a:lstStyle/>
          <a:p>
            <a:pPr algn="r">
              <a:lnSpc>
                <a:spcPts val="1400"/>
              </a:lnSpc>
            </a:pPr>
            <a:r>
              <a:rPr lang="en-US" sz="999">
                <a:solidFill>
                  <a:srgbClr val="2DA6B9"/>
                </a:solidFill>
                <a:latin typeface="Montserrat Classic Bold"/>
              </a:rPr>
              <a:t>INDEPENDENT ADVICE &amp; INFORMATION FOR CARERS</a:t>
            </a:r>
          </a:p>
          <a:p>
            <a:pPr algn="r">
              <a:lnSpc>
                <a:spcPts val="1400"/>
              </a:lnSpc>
            </a:pPr>
            <a:r>
              <a:rPr lang="en-US" sz="999">
                <a:solidFill>
                  <a:srgbClr val="2DA6B9"/>
                </a:solidFill>
                <a:latin typeface="Montserrat Classic Bold"/>
              </a:rPr>
              <a:t>WORCESTERSHIRE CARERS HUB</a:t>
            </a:r>
          </a:p>
          <a:p>
            <a:pPr algn="r">
              <a:lnSpc>
                <a:spcPts val="1400"/>
              </a:lnSpc>
            </a:pPr>
            <a:endParaRPr lang="en-US" sz="999">
              <a:solidFill>
                <a:srgbClr val="2DA6B9"/>
              </a:solidFill>
              <a:latin typeface="Montserrat Classic Bold"/>
            </a:endParaRPr>
          </a:p>
          <a:p>
            <a:pPr algn="r">
              <a:lnSpc>
                <a:spcPts val="1400"/>
              </a:lnSpc>
            </a:pPr>
            <a:endParaRPr lang="en-US" sz="999">
              <a:solidFill>
                <a:srgbClr val="2DA6B9"/>
              </a:solidFill>
              <a:latin typeface="Montserrat Classic Bold"/>
            </a:endParaRPr>
          </a:p>
        </p:txBody>
      </p:sp>
      <p:sp>
        <p:nvSpPr>
          <p:cNvPr id="6" name="TextBox 16">
            <a:extLst>
              <a:ext uri="{FF2B5EF4-FFF2-40B4-BE49-F238E27FC236}">
                <a16:creationId xmlns:a16="http://schemas.microsoft.com/office/drawing/2014/main" id="{D7FA6A10-78F4-F708-D048-A5EA078D5780}"/>
              </a:ext>
            </a:extLst>
          </p:cNvPr>
          <p:cNvSpPr txBox="1"/>
          <p:nvPr/>
        </p:nvSpPr>
        <p:spPr>
          <a:xfrm>
            <a:off x="4823727" y="1299002"/>
            <a:ext cx="3797580" cy="117020"/>
          </a:xfrm>
          <a:prstGeom prst="rect">
            <a:avLst/>
          </a:prstGeom>
        </p:spPr>
        <p:txBody>
          <a:bodyPr lIns="0" tIns="0" rIns="0" bIns="0" rtlCol="0" anchor="t">
            <a:spAutoFit/>
          </a:bodyPr>
          <a:lstStyle/>
          <a:p>
            <a:pPr algn="r">
              <a:lnSpc>
                <a:spcPts val="900"/>
              </a:lnSpc>
            </a:pPr>
            <a:r>
              <a:rPr lang="en-US" sz="900" u="sng" spc="180">
                <a:solidFill>
                  <a:srgbClr val="2DA6B9"/>
                </a:solidFill>
                <a:latin typeface="Montserrat Classic Bold"/>
                <a:hlinkClick r:id="rId3" tooltip="https://www.carersworcs.org.uk">
                  <a:extLst>
                    <a:ext uri="{A12FA001-AC4F-418D-AE19-62706E023703}">
                      <ahyp:hlinkClr xmlns:ahyp="http://schemas.microsoft.com/office/drawing/2018/hyperlinkcolor" val="tx"/>
                    </a:ext>
                  </a:extLst>
                </a:hlinkClick>
              </a:rPr>
              <a:t>WWW.CARERSWORCS.ORG.UK</a:t>
            </a:r>
            <a:endParaRPr lang="en-US" sz="900" u="sng" spc="180">
              <a:solidFill>
                <a:srgbClr val="2DA6B9"/>
              </a:solidFill>
              <a:latin typeface="Montserrat Classic Bold"/>
            </a:endParaRPr>
          </a:p>
        </p:txBody>
      </p:sp>
      <p:sp>
        <p:nvSpPr>
          <p:cNvPr id="16" name="AutoShape 13">
            <a:extLst>
              <a:ext uri="{FF2B5EF4-FFF2-40B4-BE49-F238E27FC236}">
                <a16:creationId xmlns:a16="http://schemas.microsoft.com/office/drawing/2014/main" id="{00232729-99D3-730F-D54A-9DFD19D9383E}"/>
              </a:ext>
            </a:extLst>
          </p:cNvPr>
          <p:cNvSpPr/>
          <p:nvPr/>
        </p:nvSpPr>
        <p:spPr>
          <a:xfrm flipH="1">
            <a:off x="8864337" y="4970244"/>
            <a:ext cx="6280" cy="1028585"/>
          </a:xfrm>
          <a:prstGeom prst="line">
            <a:avLst/>
          </a:prstGeom>
          <a:ln w="57150" cap="flat">
            <a:solidFill>
              <a:srgbClr val="2DA6B9"/>
            </a:solidFill>
            <a:prstDash val="solid"/>
            <a:headEnd type="none" w="sm" len="sm"/>
            <a:tailEnd type="none" w="sm" len="sm"/>
          </a:ln>
        </p:spPr>
        <p:txBody>
          <a:bodyPr/>
          <a:lstStyle/>
          <a:p>
            <a:endParaRPr lang="en-GB" sz="900"/>
          </a:p>
        </p:txBody>
      </p:sp>
    </p:spTree>
    <p:extLst>
      <p:ext uri="{BB962C8B-B14F-4D97-AF65-F5344CB8AC3E}">
        <p14:creationId xmlns:p14="http://schemas.microsoft.com/office/powerpoint/2010/main" val="2396184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emp background pg2" descr="A white background with blue leaves&#10;&#10;Description automatically generated">
            <a:extLst>
              <a:ext uri="{FF2B5EF4-FFF2-40B4-BE49-F238E27FC236}">
                <a16:creationId xmlns:a16="http://schemas.microsoft.com/office/drawing/2014/main" id="{6593A807-28FA-8892-A1A5-E9F2930D5914}"/>
              </a:ext>
            </a:extLst>
          </p:cNvPr>
          <p:cNvPicPr>
            <a:picLocks noChangeAspect="1"/>
          </p:cNvPicPr>
          <p:nvPr/>
        </p:nvPicPr>
        <p:blipFill>
          <a:blip r:embed="rId2"/>
          <a:stretch>
            <a:fillRect/>
          </a:stretch>
        </p:blipFill>
        <p:spPr>
          <a:xfrm>
            <a:off x="51997" y="921900"/>
            <a:ext cx="9177913" cy="5142558"/>
          </a:xfrm>
          <a:prstGeom prst="rect">
            <a:avLst/>
          </a:prstGeom>
        </p:spPr>
      </p:pic>
      <p:sp>
        <p:nvSpPr>
          <p:cNvPr id="4" name="AutoShape 8">
            <a:extLst>
              <a:ext uri="{FF2B5EF4-FFF2-40B4-BE49-F238E27FC236}">
                <a16:creationId xmlns:a16="http://schemas.microsoft.com/office/drawing/2014/main" id="{E1DEA074-EA8E-5947-DDE5-DBB18D1E9043}"/>
              </a:ext>
            </a:extLst>
          </p:cNvPr>
          <p:cNvSpPr/>
          <p:nvPr/>
        </p:nvSpPr>
        <p:spPr>
          <a:xfrm flipV="1">
            <a:off x="8783533" y="5310554"/>
            <a:ext cx="0" cy="348766"/>
          </a:xfrm>
          <a:prstGeom prst="line">
            <a:avLst/>
          </a:prstGeom>
          <a:ln w="38100" cap="flat">
            <a:solidFill>
              <a:srgbClr val="2DA6B9"/>
            </a:solidFill>
            <a:prstDash val="solid"/>
            <a:headEnd type="none" w="sm" len="sm"/>
            <a:tailEnd type="none" w="sm" len="sm"/>
          </a:ln>
        </p:spPr>
        <p:txBody>
          <a:bodyPr/>
          <a:lstStyle/>
          <a:p>
            <a:endParaRPr lang="en-GB" sz="900"/>
          </a:p>
        </p:txBody>
      </p:sp>
      <p:sp>
        <p:nvSpPr>
          <p:cNvPr id="6" name="TextBox 11">
            <a:extLst>
              <a:ext uri="{FF2B5EF4-FFF2-40B4-BE49-F238E27FC236}">
                <a16:creationId xmlns:a16="http://schemas.microsoft.com/office/drawing/2014/main" id="{ECDE59E6-CFE7-39A7-0A0C-5D75A3202001}"/>
              </a:ext>
            </a:extLst>
          </p:cNvPr>
          <p:cNvSpPr txBox="1"/>
          <p:nvPr/>
        </p:nvSpPr>
        <p:spPr>
          <a:xfrm>
            <a:off x="4046586" y="5291504"/>
            <a:ext cx="4583065" cy="758606"/>
          </a:xfrm>
          <a:prstGeom prst="rect">
            <a:avLst/>
          </a:prstGeom>
        </p:spPr>
        <p:txBody>
          <a:bodyPr lIns="0" tIns="0" rIns="0" bIns="0" rtlCol="0" anchor="t">
            <a:spAutoFit/>
          </a:bodyPr>
          <a:lstStyle/>
          <a:p>
            <a:pPr algn="r">
              <a:lnSpc>
                <a:spcPts val="1540"/>
              </a:lnSpc>
            </a:pPr>
            <a:r>
              <a:rPr lang="en-US" sz="1100">
                <a:solidFill>
                  <a:srgbClr val="2DA6B9"/>
                </a:solidFill>
                <a:latin typeface="Montserrat Classic Bold"/>
              </a:rPr>
              <a:t>INDEPENDENT ADVICE &amp; INFORMATION FOR CARERS</a:t>
            </a:r>
          </a:p>
          <a:p>
            <a:pPr algn="r">
              <a:lnSpc>
                <a:spcPts val="1540"/>
              </a:lnSpc>
            </a:pPr>
            <a:r>
              <a:rPr lang="en-US" sz="1100">
                <a:solidFill>
                  <a:srgbClr val="2DA6B9"/>
                </a:solidFill>
                <a:latin typeface="Montserrat Classic Bold"/>
              </a:rPr>
              <a:t>WORCESTER﻿SHIRE CARERS HUB</a:t>
            </a:r>
          </a:p>
          <a:p>
            <a:pPr algn="r">
              <a:lnSpc>
                <a:spcPts val="1540"/>
              </a:lnSpc>
            </a:pPr>
            <a:endParaRPr lang="en-US" sz="1100">
              <a:solidFill>
                <a:srgbClr val="2DA6B9"/>
              </a:solidFill>
              <a:latin typeface="Montserrat Classic Bold"/>
            </a:endParaRPr>
          </a:p>
          <a:p>
            <a:pPr algn="r">
              <a:lnSpc>
                <a:spcPts val="1540"/>
              </a:lnSpc>
            </a:pPr>
            <a:endParaRPr lang="en-US" sz="1100">
              <a:solidFill>
                <a:srgbClr val="2DA6B9"/>
              </a:solidFill>
              <a:latin typeface="Montserrat Classic Bold"/>
            </a:endParaRPr>
          </a:p>
        </p:txBody>
      </p:sp>
      <p:sp>
        <p:nvSpPr>
          <p:cNvPr id="3" name="TextBox 2">
            <a:extLst>
              <a:ext uri="{FF2B5EF4-FFF2-40B4-BE49-F238E27FC236}">
                <a16:creationId xmlns:a16="http://schemas.microsoft.com/office/drawing/2014/main" id="{714E2CD1-448A-1CEE-CA4A-657988641F5C}"/>
              </a:ext>
            </a:extLst>
          </p:cNvPr>
          <p:cNvSpPr txBox="1"/>
          <p:nvPr/>
        </p:nvSpPr>
        <p:spPr>
          <a:xfrm>
            <a:off x="2205990" y="1146810"/>
            <a:ext cx="4732020" cy="369332"/>
          </a:xfrm>
          <a:prstGeom prst="rect">
            <a:avLst/>
          </a:prstGeom>
          <a:noFill/>
        </p:spPr>
        <p:txBody>
          <a:bodyPr wrap="square" rtlCol="0">
            <a:spAutoFit/>
          </a:bodyPr>
          <a:lstStyle/>
          <a:p>
            <a:r>
              <a:rPr lang="en-US" b="1" dirty="0"/>
              <a:t>Assistive Technology Solutions </a:t>
            </a:r>
            <a:endParaRPr lang="en-GB" b="1" dirty="0"/>
          </a:p>
        </p:txBody>
      </p:sp>
      <p:sp>
        <p:nvSpPr>
          <p:cNvPr id="5" name="TextBox 4">
            <a:extLst>
              <a:ext uri="{FF2B5EF4-FFF2-40B4-BE49-F238E27FC236}">
                <a16:creationId xmlns:a16="http://schemas.microsoft.com/office/drawing/2014/main" id="{181F6538-CD84-943C-CBC3-F388BC4F78FB}"/>
              </a:ext>
            </a:extLst>
          </p:cNvPr>
          <p:cNvSpPr txBox="1"/>
          <p:nvPr/>
        </p:nvSpPr>
        <p:spPr>
          <a:xfrm>
            <a:off x="868680" y="3023424"/>
            <a:ext cx="7760970" cy="2585323"/>
          </a:xfrm>
          <a:prstGeom prst="rect">
            <a:avLst/>
          </a:prstGeom>
          <a:noFill/>
        </p:spPr>
        <p:txBody>
          <a:bodyPr wrap="square" rtlCol="0">
            <a:spAutoFit/>
          </a:bodyPr>
          <a:lstStyle/>
          <a:p>
            <a:pPr algn="ctr"/>
            <a:r>
              <a:rPr lang="en-US" dirty="0"/>
              <a:t>Assistive Technology provides ways to adapt the home of the person you care for , with many different solutions for different needs, allowing people to live and remain independent, safe, giving you a peace of mind and a much-needed break. </a:t>
            </a:r>
          </a:p>
          <a:p>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456013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emp background pg2" descr="A white background with blue leaves&#10;&#10;Description automatically generated">
            <a:extLst>
              <a:ext uri="{FF2B5EF4-FFF2-40B4-BE49-F238E27FC236}">
                <a16:creationId xmlns:a16="http://schemas.microsoft.com/office/drawing/2014/main" id="{6593A807-28FA-8892-A1A5-E9F2930D5914}"/>
              </a:ext>
            </a:extLst>
          </p:cNvPr>
          <p:cNvPicPr>
            <a:picLocks noChangeAspect="1"/>
          </p:cNvPicPr>
          <p:nvPr/>
        </p:nvPicPr>
        <p:blipFill>
          <a:blip r:embed="rId2"/>
          <a:stretch>
            <a:fillRect/>
          </a:stretch>
        </p:blipFill>
        <p:spPr>
          <a:xfrm>
            <a:off x="18810" y="982860"/>
            <a:ext cx="9177913" cy="5142558"/>
          </a:xfrm>
          <a:prstGeom prst="rect">
            <a:avLst/>
          </a:prstGeom>
        </p:spPr>
      </p:pic>
      <p:sp>
        <p:nvSpPr>
          <p:cNvPr id="4" name="AutoShape 8">
            <a:extLst>
              <a:ext uri="{FF2B5EF4-FFF2-40B4-BE49-F238E27FC236}">
                <a16:creationId xmlns:a16="http://schemas.microsoft.com/office/drawing/2014/main" id="{E1DEA074-EA8E-5947-DDE5-DBB18D1E9043}"/>
              </a:ext>
            </a:extLst>
          </p:cNvPr>
          <p:cNvSpPr/>
          <p:nvPr/>
        </p:nvSpPr>
        <p:spPr>
          <a:xfrm flipV="1">
            <a:off x="8783533" y="5310554"/>
            <a:ext cx="0" cy="348766"/>
          </a:xfrm>
          <a:prstGeom prst="line">
            <a:avLst/>
          </a:prstGeom>
          <a:ln w="38100" cap="flat">
            <a:solidFill>
              <a:srgbClr val="2DA6B9"/>
            </a:solidFill>
            <a:prstDash val="solid"/>
            <a:headEnd type="none" w="sm" len="sm"/>
            <a:tailEnd type="none" w="sm" len="sm"/>
          </a:ln>
        </p:spPr>
        <p:txBody>
          <a:bodyPr/>
          <a:lstStyle/>
          <a:p>
            <a:endParaRPr lang="en-GB" sz="900"/>
          </a:p>
        </p:txBody>
      </p:sp>
      <p:sp>
        <p:nvSpPr>
          <p:cNvPr id="6" name="TextBox 11">
            <a:extLst>
              <a:ext uri="{FF2B5EF4-FFF2-40B4-BE49-F238E27FC236}">
                <a16:creationId xmlns:a16="http://schemas.microsoft.com/office/drawing/2014/main" id="{ECDE59E6-CFE7-39A7-0A0C-5D75A3202001}"/>
              </a:ext>
            </a:extLst>
          </p:cNvPr>
          <p:cNvSpPr txBox="1"/>
          <p:nvPr/>
        </p:nvSpPr>
        <p:spPr>
          <a:xfrm>
            <a:off x="4046586" y="5291504"/>
            <a:ext cx="4583065" cy="758606"/>
          </a:xfrm>
          <a:prstGeom prst="rect">
            <a:avLst/>
          </a:prstGeom>
        </p:spPr>
        <p:txBody>
          <a:bodyPr lIns="0" tIns="0" rIns="0" bIns="0" rtlCol="0" anchor="t">
            <a:spAutoFit/>
          </a:bodyPr>
          <a:lstStyle/>
          <a:p>
            <a:pPr algn="r">
              <a:lnSpc>
                <a:spcPts val="1540"/>
              </a:lnSpc>
            </a:pPr>
            <a:r>
              <a:rPr lang="en-US" sz="1100">
                <a:solidFill>
                  <a:srgbClr val="2DA6B9"/>
                </a:solidFill>
                <a:latin typeface="Montserrat Classic Bold"/>
              </a:rPr>
              <a:t>INDEPENDENT ADVICE &amp; INFORMATION FOR CARERS</a:t>
            </a:r>
          </a:p>
          <a:p>
            <a:pPr algn="r">
              <a:lnSpc>
                <a:spcPts val="1540"/>
              </a:lnSpc>
            </a:pPr>
            <a:r>
              <a:rPr lang="en-US" sz="1100">
                <a:solidFill>
                  <a:srgbClr val="2DA6B9"/>
                </a:solidFill>
                <a:latin typeface="Montserrat Classic Bold"/>
              </a:rPr>
              <a:t>WORCESTER﻿SHIRE CARERS HUB</a:t>
            </a:r>
          </a:p>
          <a:p>
            <a:pPr algn="r">
              <a:lnSpc>
                <a:spcPts val="1540"/>
              </a:lnSpc>
            </a:pPr>
            <a:endParaRPr lang="en-US" sz="1100">
              <a:solidFill>
                <a:srgbClr val="2DA6B9"/>
              </a:solidFill>
              <a:latin typeface="Montserrat Classic Bold"/>
            </a:endParaRPr>
          </a:p>
          <a:p>
            <a:pPr algn="r">
              <a:lnSpc>
                <a:spcPts val="1540"/>
              </a:lnSpc>
            </a:pPr>
            <a:endParaRPr lang="en-US" sz="1100">
              <a:solidFill>
                <a:srgbClr val="2DA6B9"/>
              </a:solidFill>
              <a:latin typeface="Montserrat Classic Bold"/>
            </a:endParaRPr>
          </a:p>
        </p:txBody>
      </p:sp>
      <p:sp>
        <p:nvSpPr>
          <p:cNvPr id="3" name="TextBox 2">
            <a:extLst>
              <a:ext uri="{FF2B5EF4-FFF2-40B4-BE49-F238E27FC236}">
                <a16:creationId xmlns:a16="http://schemas.microsoft.com/office/drawing/2014/main" id="{714E2CD1-448A-1CEE-CA4A-657988641F5C}"/>
              </a:ext>
            </a:extLst>
          </p:cNvPr>
          <p:cNvSpPr txBox="1"/>
          <p:nvPr/>
        </p:nvSpPr>
        <p:spPr>
          <a:xfrm>
            <a:off x="2205990" y="1146810"/>
            <a:ext cx="4732020" cy="369332"/>
          </a:xfrm>
          <a:prstGeom prst="rect">
            <a:avLst/>
          </a:prstGeom>
          <a:noFill/>
        </p:spPr>
        <p:txBody>
          <a:bodyPr wrap="square" rtlCol="0">
            <a:spAutoFit/>
          </a:bodyPr>
          <a:lstStyle/>
          <a:p>
            <a:r>
              <a:rPr lang="en-US" b="1" dirty="0"/>
              <a:t>Assistive Technology Solutions </a:t>
            </a:r>
            <a:endParaRPr lang="en-GB" b="1" dirty="0"/>
          </a:p>
        </p:txBody>
      </p:sp>
      <p:sp>
        <p:nvSpPr>
          <p:cNvPr id="5" name="TextBox 4">
            <a:extLst>
              <a:ext uri="{FF2B5EF4-FFF2-40B4-BE49-F238E27FC236}">
                <a16:creationId xmlns:a16="http://schemas.microsoft.com/office/drawing/2014/main" id="{181F6538-CD84-943C-CBC3-F388BC4F78FB}"/>
              </a:ext>
            </a:extLst>
          </p:cNvPr>
          <p:cNvSpPr txBox="1"/>
          <p:nvPr/>
        </p:nvSpPr>
        <p:spPr>
          <a:xfrm>
            <a:off x="857250" y="2471523"/>
            <a:ext cx="7760970" cy="3416320"/>
          </a:xfrm>
          <a:prstGeom prst="rect">
            <a:avLst/>
          </a:prstGeom>
          <a:noFill/>
          <a:ln>
            <a:noFill/>
          </a:ln>
        </p:spPr>
        <p:txBody>
          <a:bodyPr wrap="square" rtlCol="0">
            <a:spAutoFit/>
          </a:bodyPr>
          <a:lstStyle/>
          <a:p>
            <a:r>
              <a:rPr lang="en-US" u="sng" dirty="0"/>
              <a:t>Ways that’s technology may support you and the person you care for </a:t>
            </a:r>
          </a:p>
          <a:p>
            <a:endParaRPr lang="en-US" dirty="0"/>
          </a:p>
          <a:p>
            <a:pPr marL="285750" indent="-285750">
              <a:buFont typeface="Arial" panose="020B0604020202020204" pitchFamily="34" charset="0"/>
              <a:buChar char="•"/>
            </a:pPr>
            <a:r>
              <a:rPr lang="en-US" dirty="0" err="1"/>
              <a:t>Maximise</a:t>
            </a:r>
            <a:r>
              <a:rPr lang="en-US" dirty="0"/>
              <a:t> Independence of loved one </a:t>
            </a:r>
          </a:p>
          <a:p>
            <a:pPr marL="285750" indent="-285750">
              <a:buFont typeface="Arial" panose="020B0604020202020204" pitchFamily="34" charset="0"/>
              <a:buChar char="•"/>
            </a:pPr>
            <a:r>
              <a:rPr lang="en-US" dirty="0"/>
              <a:t>Supports getting a meaningful break</a:t>
            </a:r>
          </a:p>
          <a:p>
            <a:pPr marL="285750" indent="-285750">
              <a:buFont typeface="Arial" panose="020B0604020202020204" pitchFamily="34" charset="0"/>
              <a:buChar char="•"/>
            </a:pPr>
            <a:r>
              <a:rPr lang="en-US" dirty="0"/>
              <a:t>Supports working Carers </a:t>
            </a:r>
          </a:p>
          <a:p>
            <a:pPr marL="285750" indent="-285750">
              <a:buFont typeface="Arial" panose="020B0604020202020204" pitchFamily="34" charset="0"/>
              <a:buChar char="•"/>
            </a:pPr>
            <a:r>
              <a:rPr lang="en-US" dirty="0"/>
              <a:t>Supports managing Risks – DOL, Self neglect, relationship breakdown</a:t>
            </a:r>
          </a:p>
          <a:p>
            <a:pPr marL="285750" indent="-285750">
              <a:buFont typeface="Arial" panose="020B0604020202020204" pitchFamily="34" charset="0"/>
              <a:buChar char="•"/>
            </a:pPr>
            <a:r>
              <a:rPr lang="en-US" dirty="0"/>
              <a:t>Supports management of medication/track health indicators </a:t>
            </a:r>
          </a:p>
          <a:p>
            <a:pPr marL="285750" indent="-285750">
              <a:buFont typeface="Arial" panose="020B0604020202020204" pitchFamily="34" charset="0"/>
              <a:buChar char="•"/>
            </a:pPr>
            <a:r>
              <a:rPr lang="en-US" dirty="0"/>
              <a:t>Reduce unplanned hospital admissions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GB" dirty="0"/>
          </a:p>
        </p:txBody>
      </p:sp>
      <p:pic>
        <p:nvPicPr>
          <p:cNvPr id="1026" name="Picture 2">
            <a:extLst>
              <a:ext uri="{FF2B5EF4-FFF2-40B4-BE49-F238E27FC236}">
                <a16:creationId xmlns:a16="http://schemas.microsoft.com/office/drawing/2014/main" id="{FD2B4AF6-6753-A970-8060-820A985962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5008687"/>
            <a:ext cx="19050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111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ctrTitle"/>
          </p:nvPr>
        </p:nvSpPr>
        <p:spPr>
          <a:xfrm>
            <a:off x="1054735" y="244323"/>
            <a:ext cx="7772400" cy="1470025"/>
          </a:xfrm>
        </p:spPr>
        <p:txBody>
          <a:bodyPr>
            <a:normAutofit/>
          </a:bodyPr>
          <a:lstStyle/>
          <a:p>
            <a:r>
              <a:rPr lang="en-GB" dirty="0"/>
              <a:t>Language </a:t>
            </a:r>
          </a:p>
        </p:txBody>
      </p:sp>
      <p:sp>
        <p:nvSpPr>
          <p:cNvPr id="9" name="Content Placeholder 2"/>
          <p:cNvSpPr>
            <a:spLocks noGrp="1"/>
          </p:cNvSpPr>
          <p:nvPr>
            <p:ph type="subTitle" idx="1"/>
          </p:nvPr>
        </p:nvSpPr>
        <p:spPr>
          <a:xfrm>
            <a:off x="1054735" y="1565753"/>
            <a:ext cx="7772400" cy="4073047"/>
          </a:xfrm>
        </p:spPr>
        <p:txBody>
          <a:bodyPr>
            <a:noAutofit/>
          </a:bodyPr>
          <a:lstStyle/>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endParaRPr lang="en-US" sz="3000" dirty="0">
              <a:solidFill>
                <a:schemeClr val="tx1"/>
              </a:solidFill>
            </a:endParaRPr>
          </a:p>
          <a:p>
            <a:pPr algn="l"/>
            <a:endParaRPr lang="en-US" sz="3000" dirty="0">
              <a:solidFill>
                <a:schemeClr val="tx1"/>
              </a:solidFill>
            </a:endParaRPr>
          </a:p>
        </p:txBody>
      </p:sp>
      <p:pic>
        <p:nvPicPr>
          <p:cNvPr id="3" name="Picture 2" descr="A row of warning signs&#10;&#10;Description automatically generated">
            <a:extLst>
              <a:ext uri="{FF2B5EF4-FFF2-40B4-BE49-F238E27FC236}">
                <a16:creationId xmlns:a16="http://schemas.microsoft.com/office/drawing/2014/main" id="{92647C18-0A5F-D3AD-B751-CDE893B2BF3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833366" y="2391508"/>
            <a:ext cx="6433081" cy="3586229"/>
          </a:xfrm>
          <a:prstGeom prst="rect">
            <a:avLst/>
          </a:prstGeom>
        </p:spPr>
      </p:pic>
      <p:sp>
        <p:nvSpPr>
          <p:cNvPr id="7" name="TextBox 6">
            <a:extLst>
              <a:ext uri="{FF2B5EF4-FFF2-40B4-BE49-F238E27FC236}">
                <a16:creationId xmlns:a16="http://schemas.microsoft.com/office/drawing/2014/main" id="{D15750B1-4AC8-055F-AE5C-DD47CD5C3CF2}"/>
              </a:ext>
            </a:extLst>
          </p:cNvPr>
          <p:cNvSpPr txBox="1"/>
          <p:nvPr/>
        </p:nvSpPr>
        <p:spPr>
          <a:xfrm>
            <a:off x="3559126" y="6051728"/>
            <a:ext cx="3886872" cy="230832"/>
          </a:xfrm>
          <a:prstGeom prst="rect">
            <a:avLst/>
          </a:prstGeom>
          <a:noFill/>
        </p:spPr>
        <p:txBody>
          <a:bodyPr wrap="square" rtlCol="0">
            <a:spAutoFit/>
          </a:bodyPr>
          <a:lstStyle/>
          <a:p>
            <a:r>
              <a:rPr lang="en-GB" sz="900">
                <a:hlinkClick r:id="rId4" tooltip="https://millops.community.uaf.edu/prt-110/prt-110-lesson-6-hazardous-chemical-identification-hazcom-toxicology-and-dot/"/>
              </a:rPr>
              <a:t>This Photo</a:t>
            </a:r>
            <a:r>
              <a:rPr lang="en-GB" sz="900"/>
              <a:t> by Unknown Author is licensed under </a:t>
            </a:r>
            <a:r>
              <a:rPr lang="en-GB" sz="900">
                <a:hlinkClick r:id="rId5" tooltip="https://creativecommons.org/licenses/by-sa/3.0/"/>
              </a:rPr>
              <a:t>CC BY-SA</a:t>
            </a:r>
            <a:endParaRPr lang="en-GB" sz="900"/>
          </a:p>
        </p:txBody>
      </p:sp>
    </p:spTree>
    <p:extLst>
      <p:ext uri="{BB962C8B-B14F-4D97-AF65-F5344CB8AC3E}">
        <p14:creationId xmlns:p14="http://schemas.microsoft.com/office/powerpoint/2010/main" val="1726796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title"/>
          </p:nvPr>
        </p:nvSpPr>
        <p:spPr>
          <a:xfrm>
            <a:off x="457200" y="274638"/>
            <a:ext cx="7315200" cy="1143000"/>
          </a:xfrm>
        </p:spPr>
        <p:txBody>
          <a:bodyPr>
            <a:normAutofit/>
          </a:bodyPr>
          <a:lstStyle/>
          <a:p>
            <a:r>
              <a:rPr lang="en-US" dirty="0"/>
              <a:t>Language and Labels</a:t>
            </a:r>
            <a:endParaRPr lang="en-GB" dirty="0"/>
          </a:p>
        </p:txBody>
      </p:sp>
      <p:sp>
        <p:nvSpPr>
          <p:cNvPr id="13" name="Content Placeholder 12">
            <a:extLst>
              <a:ext uri="{FF2B5EF4-FFF2-40B4-BE49-F238E27FC236}">
                <a16:creationId xmlns:a16="http://schemas.microsoft.com/office/drawing/2014/main" id="{15FB8569-6D83-ED74-B2BF-2F93F0F933FF}"/>
              </a:ext>
            </a:extLst>
          </p:cNvPr>
          <p:cNvSpPr>
            <a:spLocks noGrp="1"/>
          </p:cNvSpPr>
          <p:nvPr>
            <p:ph sz="half" idx="2"/>
          </p:nvPr>
        </p:nvSpPr>
        <p:spPr>
          <a:xfrm>
            <a:off x="745589" y="1447952"/>
            <a:ext cx="7941212" cy="4678211"/>
          </a:xfrm>
        </p:spPr>
        <p:txBody>
          <a:bodyPr>
            <a:normAutofit/>
          </a:bodyPr>
          <a:lstStyle/>
          <a:p>
            <a:r>
              <a:rPr lang="en-GB" sz="3200" dirty="0"/>
              <a:t>True Story - The real impact of our language and labels</a:t>
            </a:r>
          </a:p>
          <a:p>
            <a:endParaRPr lang="en-GB" sz="3200" dirty="0"/>
          </a:p>
          <a:p>
            <a:endParaRPr lang="en-GB" dirty="0"/>
          </a:p>
        </p:txBody>
      </p:sp>
      <p:pic>
        <p:nvPicPr>
          <p:cNvPr id="3" name="Picture 2">
            <a:extLst>
              <a:ext uri="{FF2B5EF4-FFF2-40B4-BE49-F238E27FC236}">
                <a16:creationId xmlns:a16="http://schemas.microsoft.com/office/drawing/2014/main" id="{35AFEFFD-0631-5871-14F9-0FEC5F6F7C34}"/>
              </a:ext>
            </a:extLst>
          </p:cNvPr>
          <p:cNvPicPr>
            <a:picLocks noChangeAspect="1"/>
          </p:cNvPicPr>
          <p:nvPr/>
        </p:nvPicPr>
        <p:blipFill rotWithShape="1">
          <a:blip r:embed="rId3"/>
          <a:srcRect t="14689" b="7978"/>
          <a:stretch/>
        </p:blipFill>
        <p:spPr>
          <a:xfrm>
            <a:off x="2968283" y="2581595"/>
            <a:ext cx="3685735" cy="3074597"/>
          </a:xfrm>
          <a:prstGeom prst="rect">
            <a:avLst/>
          </a:prstGeom>
        </p:spPr>
      </p:pic>
    </p:spTree>
    <p:extLst>
      <p:ext uri="{BB962C8B-B14F-4D97-AF65-F5344CB8AC3E}">
        <p14:creationId xmlns:p14="http://schemas.microsoft.com/office/powerpoint/2010/main" val="572964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title"/>
          </p:nvPr>
        </p:nvSpPr>
        <p:spPr>
          <a:xfrm>
            <a:off x="457200" y="274638"/>
            <a:ext cx="7315200" cy="1143000"/>
          </a:xfrm>
        </p:spPr>
        <p:txBody>
          <a:bodyPr>
            <a:normAutofit/>
          </a:bodyPr>
          <a:lstStyle/>
          <a:p>
            <a:r>
              <a:rPr lang="en-US" dirty="0"/>
              <a:t>Language and Labels</a:t>
            </a:r>
            <a:endParaRPr lang="en-GB" dirty="0"/>
          </a:p>
        </p:txBody>
      </p:sp>
      <p:sp>
        <p:nvSpPr>
          <p:cNvPr id="13" name="Content Placeholder 12">
            <a:extLst>
              <a:ext uri="{FF2B5EF4-FFF2-40B4-BE49-F238E27FC236}">
                <a16:creationId xmlns:a16="http://schemas.microsoft.com/office/drawing/2014/main" id="{15FB8569-6D83-ED74-B2BF-2F93F0F933FF}"/>
              </a:ext>
            </a:extLst>
          </p:cNvPr>
          <p:cNvSpPr>
            <a:spLocks noGrp="1"/>
          </p:cNvSpPr>
          <p:nvPr>
            <p:ph sz="half" idx="2"/>
          </p:nvPr>
        </p:nvSpPr>
        <p:spPr>
          <a:xfrm>
            <a:off x="745589" y="1447952"/>
            <a:ext cx="7941212" cy="4678211"/>
          </a:xfrm>
        </p:spPr>
        <p:txBody>
          <a:bodyPr>
            <a:normAutofit fontScale="62500" lnSpcReduction="20000"/>
          </a:bodyPr>
          <a:lstStyle/>
          <a:p>
            <a:r>
              <a:rPr lang="en-US" sz="2900" b="0" i="0" dirty="0">
                <a:effectLst/>
              </a:rPr>
              <a:t>Labels are how we identify things. We use them descriptively and to group like items</a:t>
            </a:r>
          </a:p>
          <a:p>
            <a:pPr marL="0" indent="0">
              <a:buNone/>
            </a:pPr>
            <a:endParaRPr lang="en-GB" sz="2900" dirty="0"/>
          </a:p>
          <a:p>
            <a:r>
              <a:rPr lang="en-GB" sz="2800" dirty="0"/>
              <a:t>What labels do you have?</a:t>
            </a:r>
          </a:p>
          <a:p>
            <a:endParaRPr lang="en-GB" sz="2800" dirty="0"/>
          </a:p>
          <a:p>
            <a:r>
              <a:rPr lang="en-GB" sz="2800" dirty="0"/>
              <a:t>Are they helpful or unhelpful</a:t>
            </a:r>
          </a:p>
          <a:p>
            <a:endParaRPr lang="en-GB" sz="2800" dirty="0"/>
          </a:p>
          <a:p>
            <a:r>
              <a:rPr lang="en-GB" sz="2800" dirty="0"/>
              <a:t>Do they limit you?</a:t>
            </a:r>
          </a:p>
          <a:p>
            <a:endParaRPr lang="en-GB" sz="2800" dirty="0"/>
          </a:p>
          <a:p>
            <a:r>
              <a:rPr lang="en-GB" sz="2800" dirty="0"/>
              <a:t>Do they create an accurate judgement about you? </a:t>
            </a:r>
          </a:p>
          <a:p>
            <a:pPr marL="0" indent="0">
              <a:buNone/>
            </a:pPr>
            <a:endParaRPr lang="en-GB" sz="2800" dirty="0"/>
          </a:p>
          <a:p>
            <a:endParaRPr lang="en-GB" sz="2800" dirty="0"/>
          </a:p>
          <a:p>
            <a:endParaRPr lang="en-GB" sz="2800" dirty="0"/>
          </a:p>
          <a:p>
            <a:endParaRPr lang="en-GB" sz="2800" dirty="0"/>
          </a:p>
          <a:p>
            <a:pPr>
              <a:buFont typeface="Wingdings" panose="05000000000000000000" pitchFamily="2" charset="2"/>
              <a:buChar char="v"/>
            </a:pPr>
            <a:r>
              <a:rPr lang="en-GB" sz="2800" dirty="0"/>
              <a:t>Avoid the use of generic  labels such as ‘challenging behaviour’ when looking for placements</a:t>
            </a:r>
          </a:p>
          <a:p>
            <a:endParaRPr lang="en-GB" dirty="0"/>
          </a:p>
        </p:txBody>
      </p:sp>
    </p:spTree>
    <p:extLst>
      <p:ext uri="{BB962C8B-B14F-4D97-AF65-F5344CB8AC3E}">
        <p14:creationId xmlns:p14="http://schemas.microsoft.com/office/powerpoint/2010/main" val="3024908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title"/>
          </p:nvPr>
        </p:nvSpPr>
        <p:spPr>
          <a:xfrm>
            <a:off x="457200" y="274638"/>
            <a:ext cx="7315200" cy="1143000"/>
          </a:xfrm>
        </p:spPr>
        <p:txBody>
          <a:bodyPr>
            <a:normAutofit/>
          </a:bodyPr>
          <a:lstStyle/>
          <a:p>
            <a:r>
              <a:rPr lang="en-US" dirty="0"/>
              <a:t>Language </a:t>
            </a:r>
            <a:endParaRPr lang="en-GB" dirty="0"/>
          </a:p>
        </p:txBody>
      </p:sp>
      <p:sp>
        <p:nvSpPr>
          <p:cNvPr id="13" name="Content Placeholder 12">
            <a:extLst>
              <a:ext uri="{FF2B5EF4-FFF2-40B4-BE49-F238E27FC236}">
                <a16:creationId xmlns:a16="http://schemas.microsoft.com/office/drawing/2014/main" id="{15FB8569-6D83-ED74-B2BF-2F93F0F933FF}"/>
              </a:ext>
            </a:extLst>
          </p:cNvPr>
          <p:cNvSpPr>
            <a:spLocks noGrp="1"/>
          </p:cNvSpPr>
          <p:nvPr>
            <p:ph sz="half" idx="2"/>
          </p:nvPr>
        </p:nvSpPr>
        <p:spPr>
          <a:xfrm>
            <a:off x="745589" y="1600200"/>
            <a:ext cx="7941212" cy="4525963"/>
          </a:xfrm>
        </p:spPr>
        <p:txBody>
          <a:bodyPr/>
          <a:lstStyle/>
          <a:p>
            <a:pPr marL="0" indent="0">
              <a:buNone/>
            </a:pPr>
            <a:r>
              <a:rPr lang="en-GB" dirty="0"/>
              <a:t>Dorothy </a:t>
            </a:r>
          </a:p>
          <a:p>
            <a:pPr marL="0" indent="0">
              <a:buNone/>
            </a:pPr>
            <a:r>
              <a:rPr lang="en-GB" dirty="0"/>
              <a:t>Dorothy died following an assault by another resident in a Care Home.  Concerns were raised regarding the suitability of the Care Home to manage the behaviour of the man who assaulted her.</a:t>
            </a:r>
          </a:p>
          <a:p>
            <a:pPr marL="0" indent="0">
              <a:buNone/>
            </a:pPr>
            <a:endParaRPr lang="en-GB" dirty="0"/>
          </a:p>
          <a:p>
            <a:pPr marL="0" indent="0">
              <a:buNone/>
            </a:pPr>
            <a:r>
              <a:rPr lang="en-GB" dirty="0"/>
              <a:t>Learning Recommendation: </a:t>
            </a:r>
          </a:p>
          <a:p>
            <a:r>
              <a:rPr lang="en-GB" dirty="0"/>
              <a:t>Avoid the use of generic  labels such as ‘challenging behaviour’ when looking for placements</a:t>
            </a:r>
          </a:p>
          <a:p>
            <a:endParaRPr lang="en-GB" dirty="0"/>
          </a:p>
        </p:txBody>
      </p:sp>
    </p:spTree>
    <p:extLst>
      <p:ext uri="{BB962C8B-B14F-4D97-AF65-F5344CB8AC3E}">
        <p14:creationId xmlns:p14="http://schemas.microsoft.com/office/powerpoint/2010/main" val="789184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title"/>
          </p:nvPr>
        </p:nvSpPr>
        <p:spPr/>
        <p:txBody>
          <a:bodyPr>
            <a:normAutofit/>
          </a:bodyPr>
          <a:lstStyle/>
          <a:p>
            <a:r>
              <a:rPr lang="en-US" dirty="0"/>
              <a:t>Today</a:t>
            </a:r>
            <a:endParaRPr lang="en-GB" dirty="0"/>
          </a:p>
        </p:txBody>
      </p:sp>
      <p:sp>
        <p:nvSpPr>
          <p:cNvPr id="10" name="Content Placeholder 9">
            <a:extLst>
              <a:ext uri="{FF2B5EF4-FFF2-40B4-BE49-F238E27FC236}">
                <a16:creationId xmlns:a16="http://schemas.microsoft.com/office/drawing/2014/main" id="{E2313DAE-025C-4697-A24B-3C5E187854FA}"/>
              </a:ext>
            </a:extLst>
          </p:cNvPr>
          <p:cNvSpPr>
            <a:spLocks noGrp="1"/>
          </p:cNvSpPr>
          <p:nvPr>
            <p:ph sz="half" idx="2"/>
          </p:nvPr>
        </p:nvSpPr>
        <p:spPr>
          <a:xfrm>
            <a:off x="829995" y="1600200"/>
            <a:ext cx="7856806" cy="4525963"/>
          </a:xfrm>
        </p:spPr>
        <p:txBody>
          <a:bodyPr>
            <a:normAutofit fontScale="92500"/>
          </a:bodyPr>
          <a:lstStyle/>
          <a:p>
            <a:pPr marL="457200" lvl="0" indent="-457200">
              <a:buFont typeface="Arial" panose="020B0604020202020204" pitchFamily="34" charset="0"/>
              <a:buChar char="•"/>
            </a:pPr>
            <a:r>
              <a:rPr lang="en-US" sz="2400" dirty="0">
                <a:solidFill>
                  <a:prstClr val="black"/>
                </a:solidFill>
              </a:rPr>
              <a:t>Share information on the Care Act</a:t>
            </a:r>
          </a:p>
          <a:p>
            <a:pPr lvl="1"/>
            <a:endParaRPr lang="en-US" dirty="0">
              <a:solidFill>
                <a:prstClr val="black"/>
              </a:solidFill>
            </a:endParaRPr>
          </a:p>
          <a:p>
            <a:pPr marL="457200" lvl="0" indent="-457200">
              <a:buFont typeface="Arial" panose="020B0604020202020204" pitchFamily="34" charset="0"/>
              <a:buChar char="•"/>
            </a:pPr>
            <a:r>
              <a:rPr lang="en-US" sz="2400" dirty="0">
                <a:solidFill>
                  <a:prstClr val="black"/>
                </a:solidFill>
              </a:rPr>
              <a:t>What we have learned from Safeguarding Adults Reviews in relation to Carers</a:t>
            </a:r>
          </a:p>
          <a:p>
            <a:pPr marL="0" lvl="0" indent="0">
              <a:buNone/>
            </a:pPr>
            <a:endParaRPr lang="en-US" sz="2400" dirty="0">
              <a:solidFill>
                <a:prstClr val="black"/>
              </a:solidFill>
            </a:endParaRPr>
          </a:p>
          <a:p>
            <a:pPr marL="457200" lvl="0" indent="-457200">
              <a:buFont typeface="Arial" panose="020B0604020202020204" pitchFamily="34" charset="0"/>
              <a:buChar char="•"/>
            </a:pPr>
            <a:r>
              <a:rPr lang="en-US" sz="2400" dirty="0">
                <a:solidFill>
                  <a:prstClr val="black"/>
                </a:solidFill>
              </a:rPr>
              <a:t>Hear about your experience</a:t>
            </a:r>
          </a:p>
          <a:p>
            <a:pPr marL="457200" lvl="0" indent="-457200">
              <a:buFont typeface="Arial" panose="020B0604020202020204" pitchFamily="34" charset="0"/>
              <a:buChar char="•"/>
            </a:pPr>
            <a:endParaRPr lang="en-US" sz="2400" dirty="0">
              <a:solidFill>
                <a:prstClr val="black"/>
              </a:solidFill>
            </a:endParaRPr>
          </a:p>
          <a:p>
            <a:pPr marL="457200" lvl="0" indent="-457200">
              <a:buFont typeface="Arial" panose="020B0604020202020204" pitchFamily="34" charset="0"/>
              <a:buChar char="•"/>
            </a:pPr>
            <a:r>
              <a:rPr lang="en-US" sz="2400" dirty="0">
                <a:solidFill>
                  <a:prstClr val="black"/>
                </a:solidFill>
              </a:rPr>
              <a:t>Build up our knowledge and look at what support and information is already available.</a:t>
            </a:r>
          </a:p>
          <a:p>
            <a:endParaRPr lang="en-US" sz="2400" dirty="0">
              <a:solidFill>
                <a:prstClr val="black"/>
              </a:solidFill>
            </a:endParaRPr>
          </a:p>
          <a:p>
            <a:pPr marL="457200" lvl="0" indent="-457200">
              <a:buFont typeface="Arial" panose="020B0604020202020204" pitchFamily="34" charset="0"/>
              <a:buChar char="•"/>
            </a:pPr>
            <a:r>
              <a:rPr lang="en-US" sz="2400" dirty="0">
                <a:solidFill>
                  <a:prstClr val="black"/>
                </a:solidFill>
              </a:rPr>
              <a:t>Identify any opportunities and approaches for  improvements </a:t>
            </a:r>
          </a:p>
          <a:p>
            <a:pPr marL="0" lvl="0" indent="0">
              <a:buNone/>
            </a:pPr>
            <a:endParaRPr lang="en-US" sz="2400" dirty="0">
              <a:solidFill>
                <a:prstClr val="black"/>
              </a:solidFill>
            </a:endParaRPr>
          </a:p>
        </p:txBody>
      </p:sp>
    </p:spTree>
    <p:extLst>
      <p:ext uri="{BB962C8B-B14F-4D97-AF65-F5344CB8AC3E}">
        <p14:creationId xmlns:p14="http://schemas.microsoft.com/office/powerpoint/2010/main" val="3990127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title"/>
          </p:nvPr>
        </p:nvSpPr>
        <p:spPr>
          <a:xfrm>
            <a:off x="457200" y="274638"/>
            <a:ext cx="7631723" cy="1133475"/>
          </a:xfrm>
        </p:spPr>
        <p:txBody>
          <a:bodyPr>
            <a:normAutofit/>
          </a:bodyPr>
          <a:lstStyle/>
          <a:p>
            <a:r>
              <a:rPr lang="en-US" dirty="0"/>
              <a:t>Sharing your Experience</a:t>
            </a:r>
            <a:endParaRPr lang="en-GB" dirty="0"/>
          </a:p>
        </p:txBody>
      </p:sp>
      <p:sp>
        <p:nvSpPr>
          <p:cNvPr id="2" name="Content Placeholder 1">
            <a:extLst>
              <a:ext uri="{FF2B5EF4-FFF2-40B4-BE49-F238E27FC236}">
                <a16:creationId xmlns:a16="http://schemas.microsoft.com/office/drawing/2014/main" id="{82156345-52A0-4109-A04D-F7DDA3D10D44}"/>
              </a:ext>
            </a:extLst>
          </p:cNvPr>
          <p:cNvSpPr>
            <a:spLocks noGrp="1"/>
          </p:cNvSpPr>
          <p:nvPr>
            <p:ph sz="half" idx="2"/>
          </p:nvPr>
        </p:nvSpPr>
        <p:spPr>
          <a:xfrm>
            <a:off x="801858" y="1600200"/>
            <a:ext cx="7884942" cy="4617719"/>
          </a:xfrm>
        </p:spPr>
        <p:txBody>
          <a:bodyPr>
            <a:normAutofit fontScale="92500" lnSpcReduction="10000"/>
          </a:bodyPr>
          <a:lstStyle/>
          <a:p>
            <a:pPr marL="0" indent="0" algn="ctr">
              <a:lnSpc>
                <a:spcPct val="107000"/>
              </a:lnSpc>
              <a:spcAft>
                <a:spcPts val="800"/>
              </a:spcAft>
              <a:buNone/>
            </a:pPr>
            <a:r>
              <a:rPr lang="en-GB" sz="2600" dirty="0">
                <a:effectLst/>
                <a:latin typeface="Calibri" panose="020F0502020204030204" pitchFamily="34" charset="0"/>
                <a:ea typeface="Calibri" panose="020F0502020204030204" pitchFamily="34" charset="0"/>
                <a:cs typeface="Times New Roman" panose="02020603050405020304" pitchFamily="18" charset="0"/>
              </a:rPr>
              <a:t>What </a:t>
            </a:r>
            <a:r>
              <a:rPr lang="en-GB" sz="2600" dirty="0">
                <a:latin typeface="Calibri" panose="020F0502020204030204" pitchFamily="34" charset="0"/>
                <a:ea typeface="Calibri" panose="020F0502020204030204" pitchFamily="34" charset="0"/>
                <a:cs typeface="Times New Roman" panose="02020603050405020304" pitchFamily="18" charset="0"/>
              </a:rPr>
              <a:t>terms do you use/hear regularly?</a:t>
            </a:r>
          </a:p>
          <a:p>
            <a:pPr marL="0" indent="0">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do we know about labels and generic descriptive terms?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can set the tone for the whole conversation – once someone is labelled it is hard to  </a:t>
            </a:r>
            <a:r>
              <a:rPr lang="en-GB" sz="1800" dirty="0">
                <a:latin typeface="Calibri" panose="020F0502020204030204" pitchFamily="34" charset="0"/>
                <a:ea typeface="Calibri" panose="020F0502020204030204" pitchFamily="34" charset="0"/>
                <a:cs typeface="Times New Roman" panose="02020603050405020304" pitchFamily="18" charset="0"/>
              </a:rPr>
              <a:t>lose that label</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Challenging behaviour</a:t>
            </a:r>
            <a:r>
              <a:rPr lang="en-GB" sz="1800" dirty="0">
                <a:effectLst/>
                <a:latin typeface="Calibri" panose="020F0502020204030204" pitchFamily="34" charset="0"/>
                <a:ea typeface="Calibri" panose="020F0502020204030204" pitchFamily="34" charset="0"/>
                <a:cs typeface="Times New Roman" panose="02020603050405020304" pitchFamily="18" charset="0"/>
              </a:rPr>
              <a:t> – used as a term to catch all. What/who is being challenged? Don’t we all have challenging behaviour? Having difficult conversations with the Care places  </a:t>
            </a:r>
          </a:p>
          <a:p>
            <a:pPr>
              <a:lnSpc>
                <a:spcPct val="107000"/>
              </a:lnSpc>
              <a:spcAft>
                <a:spcPts val="800"/>
              </a:spcAft>
            </a:pPr>
            <a:r>
              <a:rPr lang="en-GB" sz="1800" dirty="0">
                <a:latin typeface="Calibri" panose="020F0502020204030204" pitchFamily="34" charset="0"/>
                <a:ea typeface="Calibri" panose="020F0502020204030204" pitchFamily="34" charset="0"/>
                <a:cs typeface="Times New Roman" panose="02020603050405020304" pitchFamily="18" charset="0"/>
              </a:rPr>
              <a:t>Why don’t we say challenging communication? After all,  behaviour is a communication method!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Activity - What are the negative terms you would like to be avoided? Think of a positive alternative</a:t>
            </a:r>
          </a:p>
          <a:p>
            <a:pPr lvl="1"/>
            <a:r>
              <a:rPr lang="en-GB" sz="1400" dirty="0">
                <a:effectLst/>
                <a:latin typeface="Calibri" panose="020F0502020204030204" pitchFamily="34" charset="0"/>
                <a:ea typeface="Calibri" panose="020F0502020204030204" pitchFamily="34" charset="0"/>
                <a:cs typeface="Times New Roman" panose="02020603050405020304" pitchFamily="18" charset="0"/>
              </a:rPr>
              <a:t>word ‘storm’ cloud – and positive word ‘rainbow’ cloud</a:t>
            </a:r>
            <a:endParaRPr lang="en-GB" dirty="0"/>
          </a:p>
        </p:txBody>
      </p:sp>
      <p:pic>
        <p:nvPicPr>
          <p:cNvPr id="3" name="Picture 2" descr="A group of people holding hands&#10;&#10;Description automatically generated">
            <a:extLst>
              <a:ext uri="{FF2B5EF4-FFF2-40B4-BE49-F238E27FC236}">
                <a16:creationId xmlns:a16="http://schemas.microsoft.com/office/drawing/2014/main" id="{CA23B90F-8613-6284-F955-716E9FA6874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807568" y="5342350"/>
            <a:ext cx="1054735" cy="1046018"/>
          </a:xfrm>
          <a:prstGeom prst="rect">
            <a:avLst/>
          </a:prstGeom>
        </p:spPr>
      </p:pic>
    </p:spTree>
    <p:extLst>
      <p:ext uri="{BB962C8B-B14F-4D97-AF65-F5344CB8AC3E}">
        <p14:creationId xmlns:p14="http://schemas.microsoft.com/office/powerpoint/2010/main" val="3849837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holding hands&#10;&#10;Description automatically generated">
            <a:extLst>
              <a:ext uri="{FF2B5EF4-FFF2-40B4-BE49-F238E27FC236}">
                <a16:creationId xmlns:a16="http://schemas.microsoft.com/office/drawing/2014/main" id="{DDBEE3FE-D9E8-ABA5-EC39-775DCF5BE48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683305" y="5219113"/>
            <a:ext cx="1178999" cy="1169255"/>
          </a:xfrm>
          <a:prstGeom prst="rect">
            <a:avLst/>
          </a:prstGeom>
        </p:spPr>
      </p:pic>
      <p:sp>
        <p:nvSpPr>
          <p:cNvPr id="5" name="Content Placeholder 4">
            <a:extLst>
              <a:ext uri="{FF2B5EF4-FFF2-40B4-BE49-F238E27FC236}">
                <a16:creationId xmlns:a16="http://schemas.microsoft.com/office/drawing/2014/main" id="{8B04B185-BF02-DF3A-A522-B334C072CE55}"/>
              </a:ext>
            </a:extLst>
          </p:cNvPr>
          <p:cNvSpPr>
            <a:spLocks noGrp="1"/>
          </p:cNvSpPr>
          <p:nvPr>
            <p:ph sz="half" idx="1"/>
          </p:nvPr>
        </p:nvSpPr>
        <p:spPr>
          <a:xfrm>
            <a:off x="330591" y="432581"/>
            <a:ext cx="4038600" cy="6122964"/>
          </a:xfrm>
        </p:spPr>
        <p:txBody>
          <a:bodyPr/>
          <a:lstStyle/>
          <a:p>
            <a:pPr marL="0" indent="0">
              <a:buNone/>
            </a:pPr>
            <a:r>
              <a:rPr lang="en-GB" dirty="0"/>
              <a:t>Negative</a:t>
            </a:r>
          </a:p>
          <a:p>
            <a:endParaRPr lang="en-GB" dirty="0"/>
          </a:p>
        </p:txBody>
      </p:sp>
      <p:sp>
        <p:nvSpPr>
          <p:cNvPr id="6" name="Content Placeholder 5">
            <a:extLst>
              <a:ext uri="{FF2B5EF4-FFF2-40B4-BE49-F238E27FC236}">
                <a16:creationId xmlns:a16="http://schemas.microsoft.com/office/drawing/2014/main" id="{CD46F8ED-58ED-F945-1C29-4BB5CF8B2C1D}"/>
              </a:ext>
            </a:extLst>
          </p:cNvPr>
          <p:cNvSpPr>
            <a:spLocks noGrp="1"/>
          </p:cNvSpPr>
          <p:nvPr>
            <p:ph sz="half" idx="2"/>
          </p:nvPr>
        </p:nvSpPr>
        <p:spPr>
          <a:xfrm>
            <a:off x="4648200" y="457199"/>
            <a:ext cx="4038600" cy="6098346"/>
          </a:xfrm>
        </p:spPr>
        <p:txBody>
          <a:bodyPr/>
          <a:lstStyle/>
          <a:p>
            <a:pPr marL="0" indent="0">
              <a:buNone/>
            </a:pPr>
            <a:r>
              <a:rPr lang="en-GB" dirty="0"/>
              <a:t>Positive</a:t>
            </a:r>
          </a:p>
        </p:txBody>
      </p:sp>
      <p:pic>
        <p:nvPicPr>
          <p:cNvPr id="3" name="Picture 2" descr="A white cloud with black background&#10;&#10;Description automatically generated">
            <a:extLst>
              <a:ext uri="{FF2B5EF4-FFF2-40B4-BE49-F238E27FC236}">
                <a16:creationId xmlns:a16="http://schemas.microsoft.com/office/drawing/2014/main" id="{D2FA17B8-49F5-DF66-CE4E-5CD086AECEF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226026" y="156398"/>
            <a:ext cx="1499115" cy="1002533"/>
          </a:xfrm>
          <a:prstGeom prst="rect">
            <a:avLst/>
          </a:prstGeom>
        </p:spPr>
      </p:pic>
      <p:pic>
        <p:nvPicPr>
          <p:cNvPr id="8" name="Picture 7" descr="A rainbow in a black background&#10;&#10;Description automatically generated">
            <a:extLst>
              <a:ext uri="{FF2B5EF4-FFF2-40B4-BE49-F238E27FC236}">
                <a16:creationId xmlns:a16="http://schemas.microsoft.com/office/drawing/2014/main" id="{168961F0-AF31-7239-5E3C-8832870AAC60}"/>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6264626" y="156397"/>
            <a:ext cx="2233022" cy="1002534"/>
          </a:xfrm>
          <a:prstGeom prst="rect">
            <a:avLst/>
          </a:prstGeom>
        </p:spPr>
      </p:pic>
    </p:spTree>
    <p:extLst>
      <p:ext uri="{BB962C8B-B14F-4D97-AF65-F5344CB8AC3E}">
        <p14:creationId xmlns:p14="http://schemas.microsoft.com/office/powerpoint/2010/main" val="2379430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title"/>
          </p:nvPr>
        </p:nvSpPr>
        <p:spPr>
          <a:xfrm>
            <a:off x="457200" y="274638"/>
            <a:ext cx="7631723" cy="1133475"/>
          </a:xfrm>
        </p:spPr>
        <p:txBody>
          <a:bodyPr>
            <a:normAutofit/>
          </a:bodyPr>
          <a:lstStyle/>
          <a:p>
            <a:r>
              <a:rPr lang="en-GB" dirty="0"/>
              <a:t>Challenge and Test labels</a:t>
            </a:r>
          </a:p>
        </p:txBody>
      </p:sp>
      <p:sp>
        <p:nvSpPr>
          <p:cNvPr id="2" name="Content Placeholder 1">
            <a:extLst>
              <a:ext uri="{FF2B5EF4-FFF2-40B4-BE49-F238E27FC236}">
                <a16:creationId xmlns:a16="http://schemas.microsoft.com/office/drawing/2014/main" id="{82156345-52A0-4109-A04D-F7DDA3D10D44}"/>
              </a:ext>
            </a:extLst>
          </p:cNvPr>
          <p:cNvSpPr>
            <a:spLocks noGrp="1"/>
          </p:cNvSpPr>
          <p:nvPr>
            <p:ph sz="half" idx="2"/>
          </p:nvPr>
        </p:nvSpPr>
        <p:spPr>
          <a:xfrm>
            <a:off x="801858" y="1600200"/>
            <a:ext cx="7884942" cy="4730261"/>
          </a:xfrm>
        </p:spPr>
        <p:txBody>
          <a:bodyPr>
            <a:normAutofit fontScale="85000" lnSpcReduction="10000"/>
          </a:bodyPr>
          <a:lstStyle/>
          <a:p>
            <a:pPr marL="0" indent="0" algn="l" fontAlgn="auto">
              <a:buNone/>
            </a:pPr>
            <a:r>
              <a:rPr lang="en-US" b="0" i="0" dirty="0">
                <a:effectLst/>
                <a:latin typeface="-apple-system"/>
              </a:rPr>
              <a:t>By becoming aware of labels, we can start to reduce their </a:t>
            </a:r>
            <a:r>
              <a:rPr lang="en-US" dirty="0">
                <a:latin typeface="-apple-system"/>
              </a:rPr>
              <a:t>power and impact. C</a:t>
            </a:r>
            <a:r>
              <a:rPr lang="en-US" b="0" i="0" dirty="0">
                <a:effectLst/>
                <a:latin typeface="-apple-system"/>
              </a:rPr>
              <a:t>hallenge and test </a:t>
            </a:r>
            <a:r>
              <a:rPr lang="en-US" dirty="0">
                <a:latin typeface="-apple-system"/>
              </a:rPr>
              <a:t>labels and generic terms </a:t>
            </a:r>
            <a:r>
              <a:rPr lang="en-US" b="0" i="0" dirty="0">
                <a:effectLst/>
                <a:latin typeface="-apple-system"/>
              </a:rPr>
              <a:t>against reality.  </a:t>
            </a:r>
          </a:p>
          <a:p>
            <a:pPr marL="0" indent="0" algn="l" fontAlgn="auto">
              <a:buNone/>
            </a:pPr>
            <a:r>
              <a:rPr lang="en-US" b="0" i="0" dirty="0">
                <a:effectLst/>
                <a:latin typeface="-apple-system"/>
              </a:rPr>
              <a:t>Question labels and judgmental terms  by asking:</a:t>
            </a:r>
          </a:p>
          <a:p>
            <a:pPr algn="l" fontAlgn="auto">
              <a:buFont typeface="Arial" panose="020B0604020202020204" pitchFamily="34" charset="0"/>
              <a:buChar char="•"/>
            </a:pPr>
            <a:r>
              <a:rPr lang="en-US" b="0" i="0" dirty="0">
                <a:effectLst/>
                <a:latin typeface="-apple-system"/>
              </a:rPr>
              <a:t>Is this label currently true?</a:t>
            </a:r>
          </a:p>
          <a:p>
            <a:pPr algn="l" fontAlgn="auto">
              <a:buFont typeface="Arial" panose="020B0604020202020204" pitchFamily="34" charset="0"/>
              <a:buChar char="•"/>
            </a:pPr>
            <a:r>
              <a:rPr lang="en-US" b="0" i="0" dirty="0">
                <a:effectLst/>
                <a:latin typeface="-apple-system"/>
              </a:rPr>
              <a:t>Was this label ever true?</a:t>
            </a:r>
          </a:p>
          <a:p>
            <a:pPr algn="l" fontAlgn="auto">
              <a:buFont typeface="Arial" panose="020B0604020202020204" pitchFamily="34" charset="0"/>
              <a:buChar char="•"/>
            </a:pPr>
            <a:r>
              <a:rPr lang="en-US" b="0" i="0" dirty="0">
                <a:effectLst/>
                <a:latin typeface="-apple-system"/>
              </a:rPr>
              <a:t>Who told me this?</a:t>
            </a:r>
          </a:p>
          <a:p>
            <a:pPr algn="l" fontAlgn="auto">
              <a:buFont typeface="Arial" panose="020B0604020202020204" pitchFamily="34" charset="0"/>
              <a:buChar char="•"/>
            </a:pPr>
            <a:r>
              <a:rPr lang="en-US" b="0" i="0" dirty="0">
                <a:effectLst/>
                <a:latin typeface="-apple-system"/>
              </a:rPr>
              <a:t>Is this label actually negative? Or was I told it was negative?</a:t>
            </a:r>
          </a:p>
          <a:p>
            <a:pPr algn="l" fontAlgn="auto">
              <a:buFont typeface="Arial" panose="020B0604020202020204" pitchFamily="34" charset="0"/>
              <a:buChar char="•"/>
            </a:pPr>
            <a:r>
              <a:rPr lang="en-US" b="0" i="0" dirty="0">
                <a:effectLst/>
                <a:latin typeface="-apple-system"/>
              </a:rPr>
              <a:t>Is this label serving or harming the person?</a:t>
            </a:r>
          </a:p>
          <a:p>
            <a:pPr algn="l" fontAlgn="auto">
              <a:buFont typeface="Arial" panose="020B0604020202020204" pitchFamily="34" charset="0"/>
              <a:buChar char="•"/>
            </a:pPr>
            <a:r>
              <a:rPr lang="en-US" b="0" i="0" dirty="0">
                <a:effectLst/>
                <a:latin typeface="-apple-system"/>
              </a:rPr>
              <a:t>Who would the person be without this label?</a:t>
            </a:r>
          </a:p>
          <a:p>
            <a:pPr marL="0" indent="0" algn="l" fontAlgn="auto">
              <a:buNone/>
            </a:pPr>
            <a:endParaRPr lang="en-US" b="0" i="0" dirty="0">
              <a:effectLst/>
              <a:latin typeface="-apple-system"/>
            </a:endParaRPr>
          </a:p>
          <a:p>
            <a:pPr marL="0" indent="0" algn="l" fontAlgn="auto">
              <a:buNone/>
            </a:pPr>
            <a:r>
              <a:rPr lang="en-US" b="0" i="0" dirty="0">
                <a:effectLst/>
                <a:latin typeface="-apple-system"/>
              </a:rPr>
              <a:t>Labels don’t have to define a person. </a:t>
            </a:r>
            <a:endParaRPr lang="en-GB" dirty="0"/>
          </a:p>
        </p:txBody>
      </p:sp>
    </p:spTree>
    <p:extLst>
      <p:ext uri="{BB962C8B-B14F-4D97-AF65-F5344CB8AC3E}">
        <p14:creationId xmlns:p14="http://schemas.microsoft.com/office/powerpoint/2010/main" val="1337338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ctrTitle"/>
          </p:nvPr>
        </p:nvSpPr>
        <p:spPr>
          <a:xfrm>
            <a:off x="1054735" y="244323"/>
            <a:ext cx="7772400" cy="1470025"/>
          </a:xfrm>
        </p:spPr>
        <p:txBody>
          <a:bodyPr>
            <a:normAutofit/>
          </a:bodyPr>
          <a:lstStyle/>
          <a:p>
            <a:r>
              <a:rPr lang="en-US" dirty="0"/>
              <a:t>BREAK</a:t>
            </a:r>
            <a:endParaRPr lang="en-GB" dirty="0"/>
          </a:p>
        </p:txBody>
      </p:sp>
      <p:sp>
        <p:nvSpPr>
          <p:cNvPr id="9" name="Content Placeholder 2"/>
          <p:cNvSpPr>
            <a:spLocks noGrp="1"/>
          </p:cNvSpPr>
          <p:nvPr>
            <p:ph type="subTitle" idx="1"/>
          </p:nvPr>
        </p:nvSpPr>
        <p:spPr>
          <a:xfrm>
            <a:off x="1054735" y="1565753"/>
            <a:ext cx="7772400" cy="4073047"/>
          </a:xfrm>
        </p:spPr>
        <p:txBody>
          <a:bodyPr>
            <a:noAutofit/>
          </a:bodyPr>
          <a:lstStyle/>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endParaRPr lang="en-US" sz="3000" dirty="0">
              <a:solidFill>
                <a:schemeClr val="tx1"/>
              </a:solidFill>
            </a:endParaRPr>
          </a:p>
          <a:p>
            <a:pPr algn="l"/>
            <a:endParaRPr lang="en-US" sz="3000" dirty="0">
              <a:solidFill>
                <a:schemeClr val="tx1"/>
              </a:solidFill>
            </a:endParaRPr>
          </a:p>
        </p:txBody>
      </p:sp>
      <p:pic>
        <p:nvPicPr>
          <p:cNvPr id="16" name="Picture 15" descr="Tea outline">
            <a:extLst>
              <a:ext uri="{FF2B5EF4-FFF2-40B4-BE49-F238E27FC236}">
                <a16:creationId xmlns:a16="http://schemas.microsoft.com/office/drawing/2014/main" id="{9623DA6F-B319-424A-88D4-A0A9FA4FE3F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65783" y="-488225"/>
            <a:ext cx="3920068" cy="3920068"/>
          </a:xfrm>
          <a:prstGeom prst="rect">
            <a:avLst/>
          </a:prstGeom>
        </p:spPr>
      </p:pic>
      <p:pic>
        <p:nvPicPr>
          <p:cNvPr id="11" name="Picture 10" descr="A blue letters with water drops&#10;&#10;Description automatically generated">
            <a:extLst>
              <a:ext uri="{FF2B5EF4-FFF2-40B4-BE49-F238E27FC236}">
                <a16:creationId xmlns:a16="http://schemas.microsoft.com/office/drawing/2014/main" id="{92626FAF-AD98-F09C-F6AF-9512A01A8AE1}"/>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935970" y="3132762"/>
            <a:ext cx="3048000" cy="3048000"/>
          </a:xfrm>
          <a:prstGeom prst="rect">
            <a:avLst/>
          </a:prstGeom>
        </p:spPr>
      </p:pic>
      <p:pic>
        <p:nvPicPr>
          <p:cNvPr id="15" name="Graphic 14">
            <a:extLst>
              <a:ext uri="{FF2B5EF4-FFF2-40B4-BE49-F238E27FC236}">
                <a16:creationId xmlns:a16="http://schemas.microsoft.com/office/drawing/2014/main" id="{08689734-D15E-C887-264D-21C610AB88CD}"/>
              </a:ext>
            </a:extLst>
          </p:cNvPr>
          <p:cNvPicPr>
            <a:picLocks noChangeAspect="1"/>
          </p:cNvPicPr>
          <p:nvPr/>
        </p:nvPicPr>
        <p:blipFill>
          <a:blip r:embed="rId7">
            <a:extLs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866824" y="1786675"/>
            <a:ext cx="6227363" cy="4629480"/>
          </a:xfrm>
          <a:prstGeom prst="rect">
            <a:avLst/>
          </a:prstGeom>
        </p:spPr>
      </p:pic>
    </p:spTree>
    <p:extLst>
      <p:ext uri="{BB962C8B-B14F-4D97-AF65-F5344CB8AC3E}">
        <p14:creationId xmlns:p14="http://schemas.microsoft.com/office/powerpoint/2010/main" val="3669871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ctrTitle"/>
          </p:nvPr>
        </p:nvSpPr>
        <p:spPr>
          <a:xfrm>
            <a:off x="1054735" y="244323"/>
            <a:ext cx="7772400" cy="1470025"/>
          </a:xfrm>
        </p:spPr>
        <p:txBody>
          <a:bodyPr>
            <a:normAutofit/>
          </a:bodyPr>
          <a:lstStyle/>
          <a:p>
            <a:r>
              <a:rPr lang="en-US" dirty="0"/>
              <a:t>Listening to Carers</a:t>
            </a:r>
            <a:endParaRPr lang="en-GB" dirty="0"/>
          </a:p>
        </p:txBody>
      </p:sp>
      <p:sp>
        <p:nvSpPr>
          <p:cNvPr id="9" name="Content Placeholder 2"/>
          <p:cNvSpPr>
            <a:spLocks noGrp="1"/>
          </p:cNvSpPr>
          <p:nvPr>
            <p:ph type="subTitle" idx="1"/>
          </p:nvPr>
        </p:nvSpPr>
        <p:spPr>
          <a:xfrm>
            <a:off x="1054735" y="1565753"/>
            <a:ext cx="7772400" cy="4073047"/>
          </a:xfrm>
        </p:spPr>
        <p:txBody>
          <a:bodyPr>
            <a:noAutofit/>
          </a:bodyPr>
          <a:lstStyle/>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endParaRPr lang="en-US" sz="3000" dirty="0">
              <a:solidFill>
                <a:schemeClr val="tx1"/>
              </a:solidFill>
            </a:endParaRPr>
          </a:p>
          <a:p>
            <a:pPr algn="l"/>
            <a:endParaRPr lang="en-US" sz="3000" dirty="0">
              <a:solidFill>
                <a:schemeClr val="tx1"/>
              </a:solidFill>
            </a:endParaRPr>
          </a:p>
        </p:txBody>
      </p:sp>
      <p:pic>
        <p:nvPicPr>
          <p:cNvPr id="3" name="Picture 2" descr="A hand and ear with a palm&#10;&#10;Description automatically generated">
            <a:extLst>
              <a:ext uri="{FF2B5EF4-FFF2-40B4-BE49-F238E27FC236}">
                <a16:creationId xmlns:a16="http://schemas.microsoft.com/office/drawing/2014/main" id="{F269D671-83D9-44F7-FEFF-030DA6925AA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179298" y="2178992"/>
            <a:ext cx="3710354" cy="3710354"/>
          </a:xfrm>
          <a:prstGeom prst="rect">
            <a:avLst/>
          </a:prstGeom>
        </p:spPr>
      </p:pic>
      <p:sp>
        <p:nvSpPr>
          <p:cNvPr id="7" name="TextBox 6">
            <a:extLst>
              <a:ext uri="{FF2B5EF4-FFF2-40B4-BE49-F238E27FC236}">
                <a16:creationId xmlns:a16="http://schemas.microsoft.com/office/drawing/2014/main" id="{4E29DF0E-3C16-D72F-5FA8-8DF541C29AF4}"/>
              </a:ext>
            </a:extLst>
          </p:cNvPr>
          <p:cNvSpPr txBox="1"/>
          <p:nvPr/>
        </p:nvSpPr>
        <p:spPr>
          <a:xfrm>
            <a:off x="3179298" y="6007104"/>
            <a:ext cx="3710354" cy="230832"/>
          </a:xfrm>
          <a:prstGeom prst="rect">
            <a:avLst/>
          </a:prstGeom>
          <a:noFill/>
        </p:spPr>
        <p:txBody>
          <a:bodyPr wrap="square" rtlCol="0">
            <a:spAutoFit/>
          </a:bodyPr>
          <a:lstStyle/>
          <a:p>
            <a:r>
              <a:rPr lang="en-GB" sz="900">
                <a:hlinkClick r:id="rId4" tooltip="https://www.flickr.com/photos/68270337@N06/6245030138"/>
              </a:rPr>
              <a:t>This Photo</a:t>
            </a:r>
            <a:r>
              <a:rPr lang="en-GB" sz="900"/>
              <a:t> by Unknown Author is licensed under </a:t>
            </a:r>
            <a:r>
              <a:rPr lang="en-GB" sz="900">
                <a:hlinkClick r:id="rId5" tooltip="https://creativecommons.org/licenses/by-nc/3.0/"/>
              </a:rPr>
              <a:t>CC BY-NC</a:t>
            </a:r>
            <a:endParaRPr lang="en-GB" sz="900"/>
          </a:p>
        </p:txBody>
      </p:sp>
    </p:spTree>
    <p:extLst>
      <p:ext uri="{BB962C8B-B14F-4D97-AF65-F5344CB8AC3E}">
        <p14:creationId xmlns:p14="http://schemas.microsoft.com/office/powerpoint/2010/main" val="1006850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title"/>
          </p:nvPr>
        </p:nvSpPr>
        <p:spPr>
          <a:xfrm>
            <a:off x="457200" y="274638"/>
            <a:ext cx="7315200" cy="1143000"/>
          </a:xfrm>
        </p:spPr>
        <p:txBody>
          <a:bodyPr>
            <a:normAutofit fontScale="90000"/>
          </a:bodyPr>
          <a:lstStyle/>
          <a:p>
            <a:r>
              <a:rPr lang="en-US" dirty="0"/>
              <a:t>Experts by Experience </a:t>
            </a:r>
            <a:br>
              <a:rPr lang="en-US" dirty="0"/>
            </a:br>
            <a:r>
              <a:rPr lang="en-US" dirty="0"/>
              <a:t>A carers perspective</a:t>
            </a:r>
            <a:endParaRPr lang="en-GB" dirty="0"/>
          </a:p>
        </p:txBody>
      </p:sp>
      <p:sp>
        <p:nvSpPr>
          <p:cNvPr id="13" name="Content Placeholder 12">
            <a:extLst>
              <a:ext uri="{FF2B5EF4-FFF2-40B4-BE49-F238E27FC236}">
                <a16:creationId xmlns:a16="http://schemas.microsoft.com/office/drawing/2014/main" id="{15FB8569-6D83-ED74-B2BF-2F93F0F933FF}"/>
              </a:ext>
            </a:extLst>
          </p:cNvPr>
          <p:cNvSpPr>
            <a:spLocks noGrp="1"/>
          </p:cNvSpPr>
          <p:nvPr>
            <p:ph sz="half" idx="2"/>
          </p:nvPr>
        </p:nvSpPr>
        <p:spPr>
          <a:xfrm>
            <a:off x="745589" y="1600200"/>
            <a:ext cx="7941212" cy="4525963"/>
          </a:xfrm>
        </p:spPr>
        <p:txBody>
          <a:bodyPr>
            <a:normAutofit fontScale="92500"/>
          </a:bodyPr>
          <a:lstStyle/>
          <a:p>
            <a:pPr marL="0" indent="0">
              <a:buNone/>
            </a:pPr>
            <a:r>
              <a:rPr lang="en-GB" b="1" dirty="0"/>
              <a:t>Jane</a:t>
            </a:r>
          </a:p>
          <a:p>
            <a:pPr marL="0" indent="0">
              <a:buNone/>
            </a:pPr>
            <a:r>
              <a:rPr lang="en-GB" dirty="0"/>
              <a:t>47 years old when died in hospital from </a:t>
            </a:r>
            <a:r>
              <a:rPr lang="en-US" b="0" i="0" dirty="0">
                <a:solidFill>
                  <a:srgbClr val="313131"/>
                </a:solidFill>
                <a:effectLst/>
                <a:latin typeface="Roboto" panose="02000000000000000000" pitchFamily="2" charset="0"/>
              </a:rPr>
              <a:t>heart disease linked to high blood pressure, infected leg ulcers with septicemia and liver disease.</a:t>
            </a:r>
          </a:p>
          <a:p>
            <a:pPr marL="0" indent="0">
              <a:buNone/>
            </a:pPr>
            <a:r>
              <a:rPr lang="en-US" dirty="0">
                <a:solidFill>
                  <a:srgbClr val="313131"/>
                </a:solidFill>
                <a:latin typeface="Roboto" panose="02000000000000000000" pitchFamily="2" charset="0"/>
              </a:rPr>
              <a:t>Been supported by Mental Health Services, and lived with mother since her 20’s.</a:t>
            </a:r>
          </a:p>
          <a:p>
            <a:r>
              <a:rPr lang="en-US" dirty="0"/>
              <a:t>Person cantered care should include understanding the balance between what the individual wants and what the carer thinks they need</a:t>
            </a:r>
          </a:p>
          <a:p>
            <a:r>
              <a:rPr lang="en-GB" dirty="0"/>
              <a:t>Understanding the culture and dynamics of a family. </a:t>
            </a:r>
          </a:p>
        </p:txBody>
      </p:sp>
    </p:spTree>
    <p:extLst>
      <p:ext uri="{BB962C8B-B14F-4D97-AF65-F5344CB8AC3E}">
        <p14:creationId xmlns:p14="http://schemas.microsoft.com/office/powerpoint/2010/main" val="4027792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title"/>
          </p:nvPr>
        </p:nvSpPr>
        <p:spPr>
          <a:xfrm>
            <a:off x="457200" y="274638"/>
            <a:ext cx="7631723" cy="1133475"/>
          </a:xfrm>
        </p:spPr>
        <p:txBody>
          <a:bodyPr>
            <a:normAutofit/>
          </a:bodyPr>
          <a:lstStyle/>
          <a:p>
            <a:r>
              <a:rPr lang="en-US" dirty="0"/>
              <a:t>Sharing your Experience</a:t>
            </a:r>
            <a:endParaRPr lang="en-GB" dirty="0"/>
          </a:p>
        </p:txBody>
      </p:sp>
      <p:sp>
        <p:nvSpPr>
          <p:cNvPr id="2" name="Content Placeholder 1">
            <a:extLst>
              <a:ext uri="{FF2B5EF4-FFF2-40B4-BE49-F238E27FC236}">
                <a16:creationId xmlns:a16="http://schemas.microsoft.com/office/drawing/2014/main" id="{82156345-52A0-4109-A04D-F7DDA3D10D44}"/>
              </a:ext>
            </a:extLst>
          </p:cNvPr>
          <p:cNvSpPr>
            <a:spLocks noGrp="1"/>
          </p:cNvSpPr>
          <p:nvPr>
            <p:ph sz="half" idx="2"/>
          </p:nvPr>
        </p:nvSpPr>
        <p:spPr>
          <a:xfrm>
            <a:off x="1167618" y="1377798"/>
            <a:ext cx="7519182" cy="4277415"/>
          </a:xfrm>
        </p:spPr>
        <p:txBody>
          <a:bodyPr>
            <a:normAutofit fontScale="92500" lnSpcReduction="10000"/>
          </a:bodyPr>
          <a:lstStyle/>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Understanding how the family</a:t>
            </a:r>
            <a:r>
              <a:rPr lang="en-GB" sz="2400" dirty="0">
                <a:latin typeface="Calibri" panose="020F0502020204030204" pitchFamily="34" charset="0"/>
                <a:ea typeface="Calibri" panose="020F0502020204030204" pitchFamily="34" charset="0"/>
                <a:cs typeface="Times New Roman" panose="02020603050405020304" pitchFamily="18" charset="0"/>
              </a:rPr>
              <a:t>/carers encourage or reinforce behaviour</a:t>
            </a: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Recognising that this can be more challenging when had some independence. </a:t>
            </a:r>
          </a:p>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Addressing </a:t>
            </a:r>
            <a:r>
              <a:rPr lang="en-GB" sz="2400" dirty="0">
                <a:effectLst/>
                <a:latin typeface="Calibri" panose="020F0502020204030204" pitchFamily="34" charset="0"/>
                <a:ea typeface="Calibri" panose="020F0502020204030204" pitchFamily="34" charset="0"/>
                <a:cs typeface="Times New Roman" panose="02020603050405020304" pitchFamily="18" charset="0"/>
              </a:rPr>
              <a:t> the stigma of a safeguarding referral –‘impact on carer even when no evidence found</a:t>
            </a:r>
          </a:p>
          <a:p>
            <a:pPr marL="0" indent="0">
              <a:buNone/>
            </a:pPr>
            <a:r>
              <a:rPr lang="en-GB" b="1" dirty="0">
                <a:effectLst/>
                <a:latin typeface="Calibri" panose="020F0502020204030204" pitchFamily="34" charset="0"/>
                <a:ea typeface="Calibri" panose="020F0502020204030204" pitchFamily="34" charset="0"/>
                <a:cs typeface="Times New Roman" panose="02020603050405020304" pitchFamily="18" charset="0"/>
              </a:rPr>
              <a:t>Does this have any resonance with you?</a:t>
            </a:r>
          </a:p>
          <a:p>
            <a:pPr marL="0" indent="0">
              <a:buNone/>
            </a:pPr>
            <a:r>
              <a:rPr lang="en-GB" b="1" dirty="0">
                <a:effectLst/>
                <a:latin typeface="Calibri" panose="020F0502020204030204" pitchFamily="34" charset="0"/>
                <a:ea typeface="Calibri" panose="020F0502020204030204" pitchFamily="34" charset="0"/>
                <a:cs typeface="Times New Roman" panose="02020603050405020304" pitchFamily="18" charset="0"/>
              </a:rPr>
              <a:t>Are there other areas where professional could listen more to carers?</a:t>
            </a:r>
          </a:p>
          <a:p>
            <a:pPr marL="0" indent="0">
              <a:buNone/>
            </a:pPr>
            <a:r>
              <a:rPr lang="en-GB" b="1" dirty="0">
                <a:latin typeface="Calibri" panose="020F0502020204030204" pitchFamily="34" charset="0"/>
                <a:cs typeface="Times New Roman" panose="02020603050405020304" pitchFamily="18" charset="0"/>
              </a:rPr>
              <a:t>What and how could we listen more?</a:t>
            </a:r>
            <a:endParaRPr lang="en-GB" dirty="0"/>
          </a:p>
        </p:txBody>
      </p:sp>
      <p:pic>
        <p:nvPicPr>
          <p:cNvPr id="3" name="Picture 2" descr="A group of people holding hands&#10;&#10;Description automatically generated">
            <a:extLst>
              <a:ext uri="{FF2B5EF4-FFF2-40B4-BE49-F238E27FC236}">
                <a16:creationId xmlns:a16="http://schemas.microsoft.com/office/drawing/2014/main" id="{3A9F10EE-E369-6383-D870-6FF97F5922F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683305" y="5219113"/>
            <a:ext cx="1178999" cy="1169255"/>
          </a:xfrm>
          <a:prstGeom prst="rect">
            <a:avLst/>
          </a:prstGeom>
        </p:spPr>
      </p:pic>
    </p:spTree>
    <p:extLst>
      <p:ext uri="{BB962C8B-B14F-4D97-AF65-F5344CB8AC3E}">
        <p14:creationId xmlns:p14="http://schemas.microsoft.com/office/powerpoint/2010/main" val="1508821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ctrTitle"/>
          </p:nvPr>
        </p:nvSpPr>
        <p:spPr>
          <a:xfrm>
            <a:off x="1054735" y="244323"/>
            <a:ext cx="7772400" cy="1470025"/>
          </a:xfrm>
        </p:spPr>
        <p:txBody>
          <a:bodyPr>
            <a:normAutofit/>
          </a:bodyPr>
          <a:lstStyle/>
          <a:p>
            <a:r>
              <a:rPr lang="en-US" dirty="0"/>
              <a:t>Legal Frameworks</a:t>
            </a:r>
            <a:endParaRPr lang="en-GB" dirty="0"/>
          </a:p>
        </p:txBody>
      </p:sp>
      <p:sp>
        <p:nvSpPr>
          <p:cNvPr id="9" name="Content Placeholder 2"/>
          <p:cNvSpPr>
            <a:spLocks noGrp="1"/>
          </p:cNvSpPr>
          <p:nvPr>
            <p:ph type="subTitle" idx="1"/>
          </p:nvPr>
        </p:nvSpPr>
        <p:spPr>
          <a:xfrm>
            <a:off x="1054735" y="1565753"/>
            <a:ext cx="7772400" cy="4073047"/>
          </a:xfrm>
        </p:spPr>
        <p:txBody>
          <a:bodyPr>
            <a:noAutofit/>
          </a:bodyPr>
          <a:lstStyle/>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endParaRPr lang="en-US" sz="3000" dirty="0">
              <a:solidFill>
                <a:schemeClr val="tx1"/>
              </a:solidFill>
            </a:endParaRPr>
          </a:p>
          <a:p>
            <a:pPr algn="l"/>
            <a:endParaRPr lang="en-US" sz="3000" dirty="0">
              <a:solidFill>
                <a:schemeClr val="tx1"/>
              </a:solidFill>
            </a:endParaRPr>
          </a:p>
        </p:txBody>
      </p:sp>
      <p:pic>
        <p:nvPicPr>
          <p:cNvPr id="10" name="Picture 9" descr="A brown book with gold text&#10;&#10;Description automatically generated">
            <a:extLst>
              <a:ext uri="{FF2B5EF4-FFF2-40B4-BE49-F238E27FC236}">
                <a16:creationId xmlns:a16="http://schemas.microsoft.com/office/drawing/2014/main" id="{22CCB838-3AEF-362D-4F28-02F749CC492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794840" y="2002792"/>
            <a:ext cx="6504927" cy="4485689"/>
          </a:xfrm>
          <a:prstGeom prst="rect">
            <a:avLst/>
          </a:prstGeom>
        </p:spPr>
      </p:pic>
    </p:spTree>
    <p:extLst>
      <p:ext uri="{BB962C8B-B14F-4D97-AF65-F5344CB8AC3E}">
        <p14:creationId xmlns:p14="http://schemas.microsoft.com/office/powerpoint/2010/main" val="3616777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title"/>
          </p:nvPr>
        </p:nvSpPr>
        <p:spPr>
          <a:xfrm>
            <a:off x="457200" y="274638"/>
            <a:ext cx="7315200" cy="1143000"/>
          </a:xfrm>
        </p:spPr>
        <p:txBody>
          <a:bodyPr>
            <a:normAutofit fontScale="90000"/>
          </a:bodyPr>
          <a:lstStyle/>
          <a:p>
            <a:r>
              <a:rPr lang="en-GB" dirty="0"/>
              <a:t>Application of Legal Frameworks Transition and Best Interest</a:t>
            </a:r>
          </a:p>
        </p:txBody>
      </p:sp>
      <p:sp>
        <p:nvSpPr>
          <p:cNvPr id="13" name="Content Placeholder 12">
            <a:extLst>
              <a:ext uri="{FF2B5EF4-FFF2-40B4-BE49-F238E27FC236}">
                <a16:creationId xmlns:a16="http://schemas.microsoft.com/office/drawing/2014/main" id="{15FB8569-6D83-ED74-B2BF-2F93F0F933FF}"/>
              </a:ext>
            </a:extLst>
          </p:cNvPr>
          <p:cNvSpPr>
            <a:spLocks noGrp="1"/>
          </p:cNvSpPr>
          <p:nvPr>
            <p:ph sz="half" idx="2"/>
          </p:nvPr>
        </p:nvSpPr>
        <p:spPr>
          <a:xfrm>
            <a:off x="1125415" y="1600200"/>
            <a:ext cx="7561385" cy="4525963"/>
          </a:xfrm>
        </p:spPr>
        <p:txBody>
          <a:bodyPr>
            <a:normAutofit/>
          </a:bodyPr>
          <a:lstStyle/>
          <a:p>
            <a:pPr lvl="1"/>
            <a:r>
              <a:rPr lang="en-GB" dirty="0"/>
              <a:t>Lucy SAR</a:t>
            </a:r>
          </a:p>
          <a:p>
            <a:pPr lvl="2"/>
            <a:r>
              <a:rPr lang="en-GB" dirty="0"/>
              <a:t>Residential accommodation then moved home</a:t>
            </a:r>
          </a:p>
          <a:p>
            <a:pPr lvl="1"/>
            <a:r>
              <a:rPr lang="en-GB" dirty="0"/>
              <a:t>Mary SAR</a:t>
            </a:r>
          </a:p>
          <a:p>
            <a:pPr lvl="2"/>
            <a:r>
              <a:rPr lang="en-GB" dirty="0"/>
              <a:t>Complex needs found to be pregnant</a:t>
            </a:r>
          </a:p>
          <a:p>
            <a:pPr lvl="2"/>
            <a:r>
              <a:rPr lang="en-GB" dirty="0"/>
              <a:t>Number of opportunity </a:t>
            </a:r>
          </a:p>
          <a:p>
            <a:pPr lvl="1"/>
            <a:r>
              <a:rPr lang="en-GB" dirty="0"/>
              <a:t>Jane Kate and Laura</a:t>
            </a:r>
          </a:p>
          <a:p>
            <a:pPr lvl="2"/>
            <a:r>
              <a:rPr lang="en-GB" dirty="0"/>
              <a:t>One child with learning disability </a:t>
            </a:r>
          </a:p>
          <a:p>
            <a:pPr lvl="2"/>
            <a:r>
              <a:rPr lang="en-GB" dirty="0"/>
              <a:t>Questions regard mothers mental health/undiagnosed learning </a:t>
            </a:r>
            <a:r>
              <a:rPr lang="en-GB" dirty="0" err="1"/>
              <a:t>disabilty</a:t>
            </a:r>
            <a:endParaRPr lang="en-GB" dirty="0"/>
          </a:p>
          <a:p>
            <a:pPr lvl="2"/>
            <a:r>
              <a:rPr lang="en-GB" dirty="0"/>
              <a:t>Neglect in family home </a:t>
            </a:r>
          </a:p>
          <a:p>
            <a:pPr lvl="2"/>
            <a:r>
              <a:rPr lang="en-GB" dirty="0"/>
              <a:t>Financial questions regarding use of money to support daughter</a:t>
            </a:r>
          </a:p>
        </p:txBody>
      </p:sp>
    </p:spTree>
    <p:extLst>
      <p:ext uri="{BB962C8B-B14F-4D97-AF65-F5344CB8AC3E}">
        <p14:creationId xmlns:p14="http://schemas.microsoft.com/office/powerpoint/2010/main" val="1971991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064419" y="4187428"/>
            <a:ext cx="6858000" cy="1241822"/>
          </a:xfrm>
        </p:spPr>
        <p:txBody>
          <a:bodyPr>
            <a:normAutofit fontScale="55000" lnSpcReduction="20000"/>
          </a:bodyPr>
          <a:lstStyle/>
          <a:p>
            <a:r>
              <a:rPr lang="en-GB" dirty="0">
                <a:latin typeface="Arial" panose="020B0604020202020204" pitchFamily="34" charset="0"/>
                <a:cs typeface="Arial" panose="020B0604020202020204" pitchFamily="34" charset="0"/>
              </a:rPr>
              <a:t>WSAB – National Safeguarding Week</a:t>
            </a:r>
          </a:p>
          <a:p>
            <a:r>
              <a:rPr lang="en-GB" dirty="0">
                <a:latin typeface="Arial" panose="020B0604020202020204" pitchFamily="34" charset="0"/>
                <a:cs typeface="Arial" panose="020B0604020202020204" pitchFamily="34" charset="0"/>
              </a:rPr>
              <a:t>Carers and their Wellbeing </a:t>
            </a:r>
          </a:p>
          <a:p>
            <a:r>
              <a:rPr lang="en-GB" dirty="0">
                <a:latin typeface="Arial" panose="020B0604020202020204" pitchFamily="34" charset="0"/>
                <a:cs typeface="Arial" panose="020B0604020202020204" pitchFamily="34" charset="0"/>
              </a:rPr>
              <a:t>Professor Keith Brown</a:t>
            </a:r>
          </a:p>
          <a:p>
            <a:r>
              <a:rPr lang="en-GB" dirty="0">
                <a:latin typeface="Arial" panose="020B0604020202020204" pitchFamily="34" charset="0"/>
                <a:cs typeface="Arial" panose="020B0604020202020204" pitchFamily="34" charset="0"/>
              </a:rPr>
              <a:t>22</a:t>
            </a:r>
            <a:r>
              <a:rPr lang="en-GB" baseline="30000" dirty="0">
                <a:latin typeface="Arial" panose="020B0604020202020204" pitchFamily="34" charset="0"/>
                <a:cs typeface="Arial" panose="020B0604020202020204" pitchFamily="34" charset="0"/>
              </a:rPr>
              <a:t>nd</a:t>
            </a:r>
            <a:r>
              <a:rPr lang="en-GB" dirty="0">
                <a:latin typeface="Arial" panose="020B0604020202020204" pitchFamily="34" charset="0"/>
                <a:cs typeface="Arial" panose="020B0604020202020204" pitchFamily="34" charset="0"/>
              </a:rPr>
              <a:t> November 2023</a:t>
            </a:r>
          </a:p>
        </p:txBody>
      </p:sp>
      <p:sp>
        <p:nvSpPr>
          <p:cNvPr id="6" name="Rectangle 5"/>
          <p:cNvSpPr/>
          <p:nvPr/>
        </p:nvSpPr>
        <p:spPr>
          <a:xfrm>
            <a:off x="341646" y="1325152"/>
            <a:ext cx="8560741" cy="2562240"/>
          </a:xfrm>
          <a:prstGeom prst="rect">
            <a:avLst/>
          </a:prstGeom>
          <a:noFill/>
        </p:spPr>
        <p:txBody>
          <a:bodyPr wrap="none" lIns="68580" tIns="34290" rIns="68580" bIns="34290">
            <a:spAutoFit/>
          </a:bodyPr>
          <a:lstStyle/>
          <a:p>
            <a:pPr algn="ctr"/>
            <a:r>
              <a:rPr lang="en-US" sz="405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Mental Capacity Act</a:t>
            </a:r>
          </a:p>
          <a:p>
            <a:pPr algn="ctr"/>
            <a:r>
              <a:rPr lang="en-US" sz="405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requirements when an individual lacks </a:t>
            </a:r>
          </a:p>
          <a:p>
            <a:pPr algn="ctr"/>
            <a:r>
              <a:rPr lang="en-US" sz="405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mental capacity to consent to </a:t>
            </a:r>
          </a:p>
          <a:p>
            <a:pPr algn="ctr"/>
            <a:r>
              <a:rPr lang="en-US" sz="405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treatment and care</a:t>
            </a:r>
          </a:p>
        </p:txBody>
      </p:sp>
    </p:spTree>
    <p:extLst>
      <p:ext uri="{BB962C8B-B14F-4D97-AF65-F5344CB8AC3E}">
        <p14:creationId xmlns:p14="http://schemas.microsoft.com/office/powerpoint/2010/main" val="3187670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title"/>
          </p:nvPr>
        </p:nvSpPr>
        <p:spPr>
          <a:xfrm>
            <a:off x="381000" y="274638"/>
            <a:ext cx="8229600" cy="1143000"/>
          </a:xfrm>
        </p:spPr>
        <p:txBody>
          <a:bodyPr>
            <a:normAutofit fontScale="90000"/>
          </a:bodyPr>
          <a:lstStyle/>
          <a:p>
            <a:br>
              <a:rPr lang="en-US" dirty="0"/>
            </a:br>
            <a:r>
              <a:rPr lang="en-US" dirty="0"/>
              <a:t>Safeguarding Adults Boards </a:t>
            </a:r>
            <a:br>
              <a:rPr lang="en-US" dirty="0"/>
            </a:br>
            <a:endParaRPr lang="en-GB" dirty="0"/>
          </a:p>
        </p:txBody>
      </p:sp>
      <p:sp>
        <p:nvSpPr>
          <p:cNvPr id="9" name="Content Placeholder 2"/>
          <p:cNvSpPr>
            <a:spLocks noGrp="1"/>
          </p:cNvSpPr>
          <p:nvPr>
            <p:ph sz="half" idx="1"/>
          </p:nvPr>
        </p:nvSpPr>
        <p:spPr/>
        <p:txBody>
          <a:bodyPr>
            <a:noAutofit/>
          </a:bodyPr>
          <a:lstStyle/>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endParaRPr lang="en-US" sz="3000" dirty="0">
              <a:solidFill>
                <a:schemeClr val="tx1"/>
              </a:solidFill>
            </a:endParaRPr>
          </a:p>
        </p:txBody>
      </p:sp>
      <p:sp>
        <p:nvSpPr>
          <p:cNvPr id="2" name="Content Placeholder 1">
            <a:extLst>
              <a:ext uri="{FF2B5EF4-FFF2-40B4-BE49-F238E27FC236}">
                <a16:creationId xmlns:a16="http://schemas.microsoft.com/office/drawing/2014/main" id="{C26631AA-7D3B-48BA-9EE5-8FA5421D01A8}"/>
              </a:ext>
            </a:extLst>
          </p:cNvPr>
          <p:cNvSpPr>
            <a:spLocks noGrp="1"/>
          </p:cNvSpPr>
          <p:nvPr>
            <p:ph sz="half" idx="2"/>
          </p:nvPr>
        </p:nvSpPr>
        <p:spPr>
          <a:xfrm>
            <a:off x="1280160" y="1610751"/>
            <a:ext cx="7744311" cy="4525963"/>
          </a:xfrm>
        </p:spPr>
        <p:txBody>
          <a:bodyPr>
            <a:normAutofit fontScale="85000" lnSpcReduction="20000"/>
          </a:bodyPr>
          <a:lstStyle/>
          <a:p>
            <a:pPr marL="0" indent="0">
              <a:buNone/>
            </a:pPr>
            <a:r>
              <a:rPr lang="en-US" dirty="0"/>
              <a:t>Statutory Partnership (Care Act 2014) </a:t>
            </a:r>
          </a:p>
          <a:p>
            <a:r>
              <a:rPr lang="en-US" dirty="0"/>
              <a:t>Worcestershire County Council</a:t>
            </a:r>
          </a:p>
          <a:p>
            <a:r>
              <a:rPr lang="en-US" dirty="0"/>
              <a:t>West Mercia Police</a:t>
            </a:r>
          </a:p>
          <a:p>
            <a:r>
              <a:rPr lang="en-US" dirty="0"/>
              <a:t>Integrated Care Board </a:t>
            </a:r>
          </a:p>
          <a:p>
            <a:r>
              <a:rPr lang="en-US" dirty="0"/>
              <a:t>Health NHS services</a:t>
            </a:r>
          </a:p>
          <a:p>
            <a:r>
              <a:rPr lang="en-US" dirty="0"/>
              <a:t>National Probation Service</a:t>
            </a:r>
          </a:p>
          <a:p>
            <a:r>
              <a:rPr lang="en-US" dirty="0"/>
              <a:t> Residential Homes</a:t>
            </a:r>
          </a:p>
          <a:p>
            <a:r>
              <a:rPr lang="en-US" dirty="0"/>
              <a:t>Voluntary Sector</a:t>
            </a:r>
          </a:p>
          <a:p>
            <a:r>
              <a:rPr lang="en-US" dirty="0"/>
              <a:t>People with lived experience </a:t>
            </a:r>
          </a:p>
          <a:p>
            <a:pPr lvl="1"/>
            <a:r>
              <a:rPr lang="en-US" dirty="0"/>
              <a:t>Carers</a:t>
            </a:r>
          </a:p>
          <a:p>
            <a:pPr lvl="1"/>
            <a:r>
              <a:rPr lang="en-US" dirty="0"/>
              <a:t>Advocates</a:t>
            </a:r>
          </a:p>
          <a:p>
            <a:pPr lvl="1"/>
            <a:r>
              <a:rPr lang="en-US" dirty="0"/>
              <a:t>People</a:t>
            </a:r>
            <a:endParaRPr lang="en-GB" dirty="0"/>
          </a:p>
        </p:txBody>
      </p:sp>
    </p:spTree>
    <p:extLst>
      <p:ext uri="{BB962C8B-B14F-4D97-AF65-F5344CB8AC3E}">
        <p14:creationId xmlns:p14="http://schemas.microsoft.com/office/powerpoint/2010/main" val="2000960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77403" y="857251"/>
            <a:ext cx="3646232" cy="5147621"/>
          </a:xfrm>
          <a:prstGeom prst="rect">
            <a:avLst/>
          </a:prstGeom>
        </p:spPr>
      </p:pic>
    </p:spTree>
    <p:extLst>
      <p:ext uri="{BB962C8B-B14F-4D97-AF65-F5344CB8AC3E}">
        <p14:creationId xmlns:p14="http://schemas.microsoft.com/office/powerpoint/2010/main" val="1487163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2913" y="1192225"/>
            <a:ext cx="5000625" cy="3877985"/>
          </a:xfrm>
          <a:prstGeom prst="rect">
            <a:avLst/>
          </a:prstGeom>
        </p:spPr>
        <p:txBody>
          <a:bodyPr wrap="square">
            <a:spAutoFit/>
          </a:bodyPr>
          <a:lstStyle/>
          <a:p>
            <a:r>
              <a:rPr lang="en-GB" sz="2100" b="1" dirty="0">
                <a:solidFill>
                  <a:srgbClr val="000000"/>
                </a:solidFill>
                <a:latin typeface="Arial" panose="020B0604020202020204" pitchFamily="34" charset="0"/>
              </a:rPr>
              <a:t>Demystifying Mental Capacity</a:t>
            </a:r>
            <a:endParaRPr lang="en-GB" sz="2100" dirty="0">
              <a:solidFill>
                <a:srgbClr val="000000"/>
              </a:solidFill>
              <a:latin typeface="Arial" panose="020B0604020202020204" pitchFamily="34" charset="0"/>
            </a:endParaRPr>
          </a:p>
          <a:p>
            <a:endParaRPr lang="en-GB" sz="1500" dirty="0">
              <a:solidFill>
                <a:srgbClr val="000000"/>
              </a:solidFill>
              <a:latin typeface="Arial" panose="020B0604020202020204" pitchFamily="34" charset="0"/>
            </a:endParaRPr>
          </a:p>
          <a:p>
            <a:r>
              <a:rPr lang="en-GB" sz="1500" dirty="0">
                <a:solidFill>
                  <a:srgbClr val="000000"/>
                </a:solidFill>
                <a:latin typeface="Arial" panose="020B0604020202020204" pitchFamily="34" charset="0"/>
              </a:rPr>
              <a:t>Set against the backdrop of the Mental Capacity Act 2005, this book explores and addresses issues raised by mental capacity within adult safeguarding, and provides clear guidance on the use and value of the MCA, and how to ensure that the rights and choices of individuals are heard, listened to and acted upon.</a:t>
            </a:r>
          </a:p>
          <a:p>
            <a:r>
              <a:rPr lang="en-GB" sz="1500" dirty="0">
                <a:solidFill>
                  <a:srgbClr val="000000"/>
                </a:solidFill>
                <a:latin typeface="Arial" panose="020B0604020202020204" pitchFamily="34" charset="0"/>
              </a:rPr>
              <a:t>With contributions from a range of subject experts across the legal, social work, nursing and healthcare disciplines, this book will be invaluable to practitioners in the health and social care profession, and indeed any role where issues of mental capacity may be a concern. Case studies, reflection points and exercise are used to develop understanding and support critical engagement with practice.</a:t>
            </a:r>
            <a:endParaRPr lang="en-GB" sz="1500" dirty="0"/>
          </a:p>
        </p:txBody>
      </p:sp>
      <p:pic>
        <p:nvPicPr>
          <p:cNvPr id="4" name="Picture 3"/>
          <p:cNvPicPr>
            <a:picLocks noChangeAspect="1"/>
          </p:cNvPicPr>
          <p:nvPr/>
        </p:nvPicPr>
        <p:blipFill>
          <a:blip r:embed="rId2"/>
          <a:stretch>
            <a:fillRect/>
          </a:stretch>
        </p:blipFill>
        <p:spPr>
          <a:xfrm>
            <a:off x="5717801" y="1053725"/>
            <a:ext cx="3197599" cy="4593566"/>
          </a:xfrm>
          <a:prstGeom prst="rect">
            <a:avLst/>
          </a:prstGeom>
        </p:spPr>
      </p:pic>
    </p:spTree>
    <p:extLst>
      <p:ext uri="{BB962C8B-B14F-4D97-AF65-F5344CB8AC3E}">
        <p14:creationId xmlns:p14="http://schemas.microsoft.com/office/powerpoint/2010/main" val="3882043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17370"/>
            <a:ext cx="9170531" cy="3128963"/>
          </a:xfrm>
          <a:prstGeom prst="rect">
            <a:avLst/>
          </a:prstGeom>
        </p:spPr>
      </p:pic>
    </p:spTree>
    <p:extLst>
      <p:ext uri="{BB962C8B-B14F-4D97-AF65-F5344CB8AC3E}">
        <p14:creationId xmlns:p14="http://schemas.microsoft.com/office/powerpoint/2010/main" val="4131386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34478"/>
            <a:ext cx="9164639" cy="3703320"/>
          </a:xfrm>
          <a:prstGeom prst="rect">
            <a:avLst/>
          </a:prstGeom>
        </p:spPr>
      </p:pic>
    </p:spTree>
    <p:extLst>
      <p:ext uri="{BB962C8B-B14F-4D97-AF65-F5344CB8AC3E}">
        <p14:creationId xmlns:p14="http://schemas.microsoft.com/office/powerpoint/2010/main" val="1980704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09642" y="1443162"/>
            <a:ext cx="5754757" cy="439807"/>
          </a:xfrm>
          <a:prstGeom prst="rect">
            <a:avLst/>
          </a:prstGeom>
        </p:spPr>
      </p:pic>
      <p:pic>
        <p:nvPicPr>
          <p:cNvPr id="4" name="Picture 3"/>
          <p:cNvPicPr>
            <a:picLocks noChangeAspect="1"/>
          </p:cNvPicPr>
          <p:nvPr/>
        </p:nvPicPr>
        <p:blipFill>
          <a:blip r:embed="rId3"/>
          <a:stretch>
            <a:fillRect/>
          </a:stretch>
        </p:blipFill>
        <p:spPr>
          <a:xfrm>
            <a:off x="609641" y="2143125"/>
            <a:ext cx="3518453" cy="2571750"/>
          </a:xfrm>
          <a:prstGeom prst="rect">
            <a:avLst/>
          </a:prstGeom>
        </p:spPr>
      </p:pic>
      <p:pic>
        <p:nvPicPr>
          <p:cNvPr id="5" name="Picture 4"/>
          <p:cNvPicPr>
            <a:picLocks noChangeAspect="1"/>
          </p:cNvPicPr>
          <p:nvPr/>
        </p:nvPicPr>
        <p:blipFill>
          <a:blip r:embed="rId4"/>
          <a:stretch>
            <a:fillRect/>
          </a:stretch>
        </p:blipFill>
        <p:spPr>
          <a:xfrm>
            <a:off x="4696861" y="2045101"/>
            <a:ext cx="3607904" cy="3265004"/>
          </a:xfrm>
          <a:prstGeom prst="rect">
            <a:avLst/>
          </a:prstGeom>
        </p:spPr>
      </p:pic>
    </p:spTree>
    <p:extLst>
      <p:ext uri="{BB962C8B-B14F-4D97-AF65-F5344CB8AC3E}">
        <p14:creationId xmlns:p14="http://schemas.microsoft.com/office/powerpoint/2010/main" val="1937270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A picture containing object, clock, monitor, sitting&#10;&#10;Description automatically generated">
            <a:extLst>
              <a:ext uri="{FF2B5EF4-FFF2-40B4-BE49-F238E27FC236}">
                <a16:creationId xmlns:a16="http://schemas.microsoft.com/office/drawing/2014/main" id="{396BCF59-12BC-4E3D-BD9E-700A5827C6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762" y="1919948"/>
            <a:ext cx="2878931" cy="4071236"/>
          </a:xfrm>
          <a:prstGeom prst="rect">
            <a:avLst/>
          </a:prstGeom>
        </p:spPr>
      </p:pic>
      <p:sp>
        <p:nvSpPr>
          <p:cNvPr id="3" name="Title 1">
            <a:extLst>
              <a:ext uri="{FF2B5EF4-FFF2-40B4-BE49-F238E27FC236}">
                <a16:creationId xmlns:a16="http://schemas.microsoft.com/office/drawing/2014/main" id="{23655946-CDEB-4EC3-96AD-12676481E4FB}"/>
              </a:ext>
            </a:extLst>
          </p:cNvPr>
          <p:cNvSpPr txBox="1">
            <a:spLocks/>
          </p:cNvSpPr>
          <p:nvPr/>
        </p:nvSpPr>
        <p:spPr bwMode="auto">
          <a:xfrm>
            <a:off x="1652202" y="1112232"/>
            <a:ext cx="4971246" cy="756047"/>
          </a:xfrm>
          <a:prstGeom prst="rect">
            <a:avLst/>
          </a:prstGeom>
          <a:noFill/>
          <a:ln w="38100">
            <a:solidFill>
              <a:srgbClr val="0070C0"/>
            </a:solidFill>
          </a:ln>
        </p:spPr>
        <p:txBody>
          <a:bodyPr vert="horz" wrap="square" lIns="68580" tIns="34290" rIns="68580" bIns="34290" numCol="1" anchor="ctr" anchorCtr="0" compatLnSpc="1">
            <a:prstTxWarp prst="textNoShape">
              <a:avLst/>
            </a:prstTxWarp>
          </a:bodyPr>
          <a:lstStyle>
            <a:lvl1pPr marL="180975" indent="-180975" algn="l" rtl="0" eaLnBrk="0" fontAlgn="base" hangingPunct="0">
              <a:spcBef>
                <a:spcPct val="0"/>
              </a:spcBef>
              <a:spcAft>
                <a:spcPct val="0"/>
              </a:spcAft>
              <a:defRPr sz="3600">
                <a:solidFill>
                  <a:schemeClr val="bg1"/>
                </a:solidFill>
                <a:latin typeface="+mj-lt"/>
                <a:ea typeface="ＭＳ Ｐゴシック" charset="0"/>
                <a:cs typeface="ＭＳ Ｐゴシック" charset="0"/>
              </a:defRPr>
            </a:lvl1pPr>
            <a:lvl2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2pPr>
            <a:lvl3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3pPr>
            <a:lvl4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4pPr>
            <a:lvl5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5pPr>
            <a:lvl6pPr marL="638175" algn="l" rtl="0" fontAlgn="base">
              <a:spcBef>
                <a:spcPct val="0"/>
              </a:spcBef>
              <a:spcAft>
                <a:spcPct val="0"/>
              </a:spcAft>
              <a:defRPr sz="3600">
                <a:solidFill>
                  <a:schemeClr val="bg1"/>
                </a:solidFill>
                <a:latin typeface="Glypha LT Light" pitchFamily="18" charset="0"/>
                <a:cs typeface="Arial" charset="0"/>
              </a:defRPr>
            </a:lvl6pPr>
            <a:lvl7pPr marL="1095375" algn="l" rtl="0" fontAlgn="base">
              <a:spcBef>
                <a:spcPct val="0"/>
              </a:spcBef>
              <a:spcAft>
                <a:spcPct val="0"/>
              </a:spcAft>
              <a:defRPr sz="3600">
                <a:solidFill>
                  <a:schemeClr val="bg1"/>
                </a:solidFill>
                <a:latin typeface="Glypha LT Light" pitchFamily="18" charset="0"/>
                <a:cs typeface="Arial" charset="0"/>
              </a:defRPr>
            </a:lvl7pPr>
            <a:lvl8pPr marL="1552575" algn="l" rtl="0" fontAlgn="base">
              <a:spcBef>
                <a:spcPct val="0"/>
              </a:spcBef>
              <a:spcAft>
                <a:spcPct val="0"/>
              </a:spcAft>
              <a:defRPr sz="3600">
                <a:solidFill>
                  <a:schemeClr val="bg1"/>
                </a:solidFill>
                <a:latin typeface="Glypha LT Light" pitchFamily="18" charset="0"/>
                <a:cs typeface="Arial" charset="0"/>
              </a:defRPr>
            </a:lvl8pPr>
            <a:lvl9pPr marL="2009775" algn="l" rtl="0" fontAlgn="base">
              <a:spcBef>
                <a:spcPct val="0"/>
              </a:spcBef>
              <a:spcAft>
                <a:spcPct val="0"/>
              </a:spcAft>
              <a:defRPr sz="3600">
                <a:solidFill>
                  <a:schemeClr val="bg1"/>
                </a:solidFill>
                <a:latin typeface="Glypha LT Light" pitchFamily="18" charset="0"/>
                <a:cs typeface="Arial" charset="0"/>
              </a:defRPr>
            </a:lvl9pPr>
          </a:lstStyle>
          <a:p>
            <a:pPr algn="ctr"/>
            <a:r>
              <a:rPr lang="en-GB" sz="2700" b="1" kern="0" dirty="0">
                <a:solidFill>
                  <a:schemeClr val="tx1"/>
                </a:solidFill>
                <a:latin typeface="Arial" panose="020B0604020202020204" pitchFamily="34" charset="0"/>
                <a:cs typeface="Arial" panose="020B0604020202020204" pitchFamily="34" charset="0"/>
              </a:rPr>
              <a:t>Resources freely available</a:t>
            </a:r>
          </a:p>
        </p:txBody>
      </p:sp>
      <p:pic>
        <p:nvPicPr>
          <p:cNvPr id="4" name="Picture 3" descr="A screenshot of a social media post&#10;&#10;Description automatically generated">
            <a:extLst>
              <a:ext uri="{FF2B5EF4-FFF2-40B4-BE49-F238E27FC236}">
                <a16:creationId xmlns:a16="http://schemas.microsoft.com/office/drawing/2014/main" id="{01E57774-D2EA-4785-A51E-8D6B6E602E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1" y="1950926"/>
            <a:ext cx="2864643" cy="4050351"/>
          </a:xfrm>
          <a:prstGeom prst="rect">
            <a:avLst/>
          </a:prstGeom>
        </p:spPr>
      </p:pic>
    </p:spTree>
    <p:extLst>
      <p:ext uri="{BB962C8B-B14F-4D97-AF65-F5344CB8AC3E}">
        <p14:creationId xmlns:p14="http://schemas.microsoft.com/office/powerpoint/2010/main" val="2806458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5787" y="855156"/>
            <a:ext cx="7750970" cy="5145594"/>
          </a:xfrm>
          <a:prstGeom prst="rect">
            <a:avLst/>
          </a:prstGeom>
        </p:spPr>
      </p:pic>
    </p:spTree>
    <p:extLst>
      <p:ext uri="{BB962C8B-B14F-4D97-AF65-F5344CB8AC3E}">
        <p14:creationId xmlns:p14="http://schemas.microsoft.com/office/powerpoint/2010/main" val="694981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5299" y="1776372"/>
            <a:ext cx="8988701" cy="2779583"/>
          </a:xfrm>
          <a:prstGeom prst="rect">
            <a:avLst/>
          </a:prstGeom>
        </p:spPr>
      </p:pic>
    </p:spTree>
    <p:extLst>
      <p:ext uri="{BB962C8B-B14F-4D97-AF65-F5344CB8AC3E}">
        <p14:creationId xmlns:p14="http://schemas.microsoft.com/office/powerpoint/2010/main" val="24392968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4298" y="1324265"/>
            <a:ext cx="9119152" cy="3781112"/>
          </a:xfrm>
          <a:prstGeom prst="rect">
            <a:avLst/>
          </a:prstGeom>
        </p:spPr>
      </p:pic>
    </p:spTree>
    <p:extLst>
      <p:ext uri="{BB962C8B-B14F-4D97-AF65-F5344CB8AC3E}">
        <p14:creationId xmlns:p14="http://schemas.microsoft.com/office/powerpoint/2010/main" val="25341210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70" y="1830043"/>
            <a:ext cx="9153939" cy="3197915"/>
          </a:xfrm>
          <a:prstGeom prst="rect">
            <a:avLst/>
          </a:prstGeom>
        </p:spPr>
      </p:pic>
      <p:sp>
        <p:nvSpPr>
          <p:cNvPr id="3" name="TextBox 2"/>
          <p:cNvSpPr txBox="1"/>
          <p:nvPr/>
        </p:nvSpPr>
        <p:spPr>
          <a:xfrm>
            <a:off x="265748" y="1251585"/>
            <a:ext cx="3837076" cy="415498"/>
          </a:xfrm>
          <a:prstGeom prst="rect">
            <a:avLst/>
          </a:prstGeom>
          <a:noFill/>
        </p:spPr>
        <p:txBody>
          <a:bodyPr wrap="none" rtlCol="0">
            <a:spAutoFit/>
          </a:bodyPr>
          <a:lstStyle/>
          <a:p>
            <a:r>
              <a:rPr lang="en-GB" sz="2100" b="1" dirty="0"/>
              <a:t>Best Interest Checklist continued</a:t>
            </a:r>
          </a:p>
        </p:txBody>
      </p:sp>
    </p:spTree>
    <p:extLst>
      <p:ext uri="{BB962C8B-B14F-4D97-AF65-F5344CB8AC3E}">
        <p14:creationId xmlns:p14="http://schemas.microsoft.com/office/powerpoint/2010/main" val="2285298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title"/>
          </p:nvPr>
        </p:nvSpPr>
        <p:spPr/>
        <p:txBody>
          <a:bodyPr>
            <a:noAutofit/>
          </a:bodyPr>
          <a:lstStyle/>
          <a:p>
            <a:r>
              <a:rPr lang="en-US" sz="3200" dirty="0"/>
              <a:t>What is a </a:t>
            </a:r>
            <a:br>
              <a:rPr lang="en-US" sz="3200" dirty="0"/>
            </a:br>
            <a:r>
              <a:rPr lang="en-US" sz="3200" dirty="0"/>
              <a:t>Safeguarding Adult's Review</a:t>
            </a:r>
            <a:br>
              <a:rPr lang="en-US" sz="3200" dirty="0"/>
            </a:br>
            <a:r>
              <a:rPr lang="en-US" sz="3200" dirty="0"/>
              <a:t>(SAR)</a:t>
            </a:r>
            <a:endParaRPr lang="en-GB" sz="3200" dirty="0"/>
          </a:p>
        </p:txBody>
      </p:sp>
      <p:sp>
        <p:nvSpPr>
          <p:cNvPr id="2" name="Content Placeholder 1">
            <a:extLst>
              <a:ext uri="{FF2B5EF4-FFF2-40B4-BE49-F238E27FC236}">
                <a16:creationId xmlns:a16="http://schemas.microsoft.com/office/drawing/2014/main" id="{52DD1AC7-8CD7-4F55-9AE2-52ED46AB7F86}"/>
              </a:ext>
            </a:extLst>
          </p:cNvPr>
          <p:cNvSpPr>
            <a:spLocks noGrp="1"/>
          </p:cNvSpPr>
          <p:nvPr>
            <p:ph sz="half" idx="2"/>
          </p:nvPr>
        </p:nvSpPr>
        <p:spPr>
          <a:xfrm>
            <a:off x="928469" y="1600200"/>
            <a:ext cx="7758332" cy="4525963"/>
          </a:xfrm>
        </p:spPr>
        <p:txBody>
          <a:bodyPr>
            <a:normAutofit fontScale="92500" lnSpcReduction="10000"/>
          </a:bodyPr>
          <a:lstStyle/>
          <a:p>
            <a:pPr marL="0" indent="0">
              <a:buNone/>
            </a:pPr>
            <a:r>
              <a:rPr lang="en-US" dirty="0"/>
              <a:t>The Care Act 2014  makes it the law for a</a:t>
            </a:r>
          </a:p>
          <a:p>
            <a:pPr marL="0" indent="0">
              <a:buNone/>
            </a:pPr>
            <a:r>
              <a:rPr lang="en-US" dirty="0"/>
              <a:t>Safeguarding Adults Review (SAR) to be done when the following things happen:</a:t>
            </a:r>
          </a:p>
          <a:p>
            <a:r>
              <a:rPr lang="en-US" dirty="0"/>
              <a:t>there is a worry about how  agencies worked together to make sure an adult is safe</a:t>
            </a:r>
          </a:p>
          <a:p>
            <a:pPr marL="0" indent="0">
              <a:buNone/>
            </a:pPr>
            <a:endParaRPr lang="en-US" dirty="0"/>
          </a:p>
          <a:p>
            <a:r>
              <a:rPr lang="en-US" dirty="0"/>
              <a:t>And the person dies and it could have been because of abuse or neglect</a:t>
            </a:r>
          </a:p>
          <a:p>
            <a:pPr marL="0" indent="0">
              <a:buNone/>
            </a:pPr>
            <a:endParaRPr lang="en-US" dirty="0"/>
          </a:p>
          <a:p>
            <a:r>
              <a:rPr lang="en-US" dirty="0"/>
              <a:t> Or the person is alive but they have suffered abuse or neglect</a:t>
            </a:r>
            <a:endParaRPr lang="en-GB" dirty="0"/>
          </a:p>
        </p:txBody>
      </p:sp>
    </p:spTree>
    <p:extLst>
      <p:ext uri="{BB962C8B-B14F-4D97-AF65-F5344CB8AC3E}">
        <p14:creationId xmlns:p14="http://schemas.microsoft.com/office/powerpoint/2010/main" val="9567856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ctrTitle"/>
          </p:nvPr>
        </p:nvSpPr>
        <p:spPr>
          <a:xfrm>
            <a:off x="1054735" y="244323"/>
            <a:ext cx="7772400" cy="1470025"/>
          </a:xfrm>
        </p:spPr>
        <p:txBody>
          <a:bodyPr>
            <a:normAutofit/>
          </a:bodyPr>
          <a:lstStyle/>
          <a:p>
            <a:endParaRPr lang="en-GB" dirty="0"/>
          </a:p>
        </p:txBody>
      </p:sp>
      <p:sp>
        <p:nvSpPr>
          <p:cNvPr id="9" name="Content Placeholder 2"/>
          <p:cNvSpPr>
            <a:spLocks noGrp="1"/>
          </p:cNvSpPr>
          <p:nvPr>
            <p:ph type="subTitle" idx="1"/>
          </p:nvPr>
        </p:nvSpPr>
        <p:spPr>
          <a:xfrm>
            <a:off x="1054735" y="1565753"/>
            <a:ext cx="7772400" cy="4073047"/>
          </a:xfrm>
        </p:spPr>
        <p:txBody>
          <a:bodyPr>
            <a:noAutofit/>
          </a:bodyPr>
          <a:lstStyle/>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endParaRPr lang="en-US" sz="3000" dirty="0">
              <a:solidFill>
                <a:schemeClr val="tx1"/>
              </a:solidFill>
            </a:endParaRPr>
          </a:p>
          <a:p>
            <a:pPr algn="l"/>
            <a:endParaRPr lang="en-US" sz="3000" dirty="0">
              <a:solidFill>
                <a:schemeClr val="tx1"/>
              </a:solidFill>
            </a:endParaRPr>
          </a:p>
        </p:txBody>
      </p:sp>
      <p:pic>
        <p:nvPicPr>
          <p:cNvPr id="10" name="Picture 2" descr="C:\Users\sjones14\AppData\Local\Microsoft\Windows\Temporary Internet Files\Content.IE5\PVYJWH27\moment-of-silence[1].jpg">
            <a:extLst>
              <a:ext uri="{FF2B5EF4-FFF2-40B4-BE49-F238E27FC236}">
                <a16:creationId xmlns:a16="http://schemas.microsoft.com/office/drawing/2014/main" id="{EC9CF421-B2A4-4531-BB6E-C45993D55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325" y="2138362"/>
            <a:ext cx="5467350" cy="258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807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ctrTitle"/>
          </p:nvPr>
        </p:nvSpPr>
        <p:spPr>
          <a:xfrm>
            <a:off x="1054735" y="244323"/>
            <a:ext cx="7772400" cy="1470025"/>
          </a:xfrm>
        </p:spPr>
        <p:txBody>
          <a:bodyPr>
            <a:normAutofit/>
          </a:bodyPr>
          <a:lstStyle/>
          <a:p>
            <a:r>
              <a:rPr lang="en-US" dirty="0"/>
              <a:t>Wellbeing</a:t>
            </a:r>
            <a:endParaRPr lang="en-GB" dirty="0"/>
          </a:p>
        </p:txBody>
      </p:sp>
      <p:sp>
        <p:nvSpPr>
          <p:cNvPr id="9" name="Content Placeholder 2"/>
          <p:cNvSpPr>
            <a:spLocks noGrp="1"/>
          </p:cNvSpPr>
          <p:nvPr>
            <p:ph type="subTitle" idx="1"/>
          </p:nvPr>
        </p:nvSpPr>
        <p:spPr>
          <a:xfrm>
            <a:off x="1054735" y="1565753"/>
            <a:ext cx="7772400" cy="4073047"/>
          </a:xfrm>
        </p:spPr>
        <p:txBody>
          <a:bodyPr>
            <a:noAutofit/>
          </a:bodyPr>
          <a:lstStyle/>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endParaRPr lang="en-US" sz="3000" dirty="0">
              <a:solidFill>
                <a:schemeClr val="tx1"/>
              </a:solidFill>
            </a:endParaRPr>
          </a:p>
          <a:p>
            <a:pPr algn="l"/>
            <a:endParaRPr lang="en-US" sz="3000" dirty="0">
              <a:solidFill>
                <a:schemeClr val="tx1"/>
              </a:solidFill>
            </a:endParaRPr>
          </a:p>
        </p:txBody>
      </p:sp>
      <p:pic>
        <p:nvPicPr>
          <p:cNvPr id="3" name="Picture 2" descr="A blue and black butterfly&#10;&#10;Description automatically generated">
            <a:extLst>
              <a:ext uri="{FF2B5EF4-FFF2-40B4-BE49-F238E27FC236}">
                <a16:creationId xmlns:a16="http://schemas.microsoft.com/office/drawing/2014/main" id="{4CF2DCC4-7004-7335-8CE7-D50B0DBBF2A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784718" y="1286022"/>
            <a:ext cx="6075605" cy="5063004"/>
          </a:xfrm>
          <a:prstGeom prst="rect">
            <a:avLst/>
          </a:prstGeom>
        </p:spPr>
      </p:pic>
    </p:spTree>
    <p:extLst>
      <p:ext uri="{BB962C8B-B14F-4D97-AF65-F5344CB8AC3E}">
        <p14:creationId xmlns:p14="http://schemas.microsoft.com/office/powerpoint/2010/main" val="13831109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title"/>
          </p:nvPr>
        </p:nvSpPr>
        <p:spPr/>
        <p:txBody>
          <a:bodyPr>
            <a:normAutofit/>
          </a:bodyPr>
          <a:lstStyle/>
          <a:p>
            <a:r>
              <a:rPr lang="en-US" dirty="0"/>
              <a:t>Next Steps</a:t>
            </a:r>
            <a:endParaRPr lang="en-GB" dirty="0"/>
          </a:p>
        </p:txBody>
      </p:sp>
      <p:sp>
        <p:nvSpPr>
          <p:cNvPr id="10" name="Content Placeholder 9">
            <a:extLst>
              <a:ext uri="{FF2B5EF4-FFF2-40B4-BE49-F238E27FC236}">
                <a16:creationId xmlns:a16="http://schemas.microsoft.com/office/drawing/2014/main" id="{E2313DAE-025C-4697-A24B-3C5E187854FA}"/>
              </a:ext>
            </a:extLst>
          </p:cNvPr>
          <p:cNvSpPr>
            <a:spLocks noGrp="1"/>
          </p:cNvSpPr>
          <p:nvPr>
            <p:ph sz="half" idx="2"/>
          </p:nvPr>
        </p:nvSpPr>
        <p:spPr>
          <a:xfrm>
            <a:off x="1125415" y="1600200"/>
            <a:ext cx="7561385" cy="4525963"/>
          </a:xfrm>
        </p:spPr>
        <p:txBody>
          <a:bodyPr>
            <a:normAutofit/>
          </a:bodyPr>
          <a:lstStyle/>
          <a:p>
            <a:pPr marL="0" lvl="0" indent="0">
              <a:buNone/>
            </a:pPr>
            <a:r>
              <a:rPr lang="en-US" sz="2400" dirty="0">
                <a:solidFill>
                  <a:prstClr val="black"/>
                </a:solidFill>
              </a:rPr>
              <a:t> </a:t>
            </a:r>
          </a:p>
          <a:p>
            <a:r>
              <a:rPr lang="en-US" sz="2400" dirty="0">
                <a:solidFill>
                  <a:prstClr val="black"/>
                </a:solidFill>
              </a:rPr>
              <a:t>Feedback to Board</a:t>
            </a:r>
          </a:p>
          <a:p>
            <a:r>
              <a:rPr lang="en-US" sz="2400" dirty="0">
                <a:solidFill>
                  <a:prstClr val="black"/>
                </a:solidFill>
              </a:rPr>
              <a:t>Look at areas we can improve</a:t>
            </a:r>
          </a:p>
          <a:p>
            <a:pPr marL="0" lvl="0" indent="0">
              <a:buNone/>
            </a:pPr>
            <a:endParaRPr lang="en-US" dirty="0">
              <a:solidFill>
                <a:prstClr val="black"/>
              </a:solidFill>
            </a:endParaRPr>
          </a:p>
        </p:txBody>
      </p:sp>
    </p:spTree>
    <p:extLst>
      <p:ext uri="{BB962C8B-B14F-4D97-AF65-F5344CB8AC3E}">
        <p14:creationId xmlns:p14="http://schemas.microsoft.com/office/powerpoint/2010/main" val="41975651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9" name="Content Placeholder 2"/>
          <p:cNvSpPr>
            <a:spLocks noGrp="1"/>
          </p:cNvSpPr>
          <p:nvPr>
            <p:ph type="subTitle" idx="1"/>
          </p:nvPr>
        </p:nvSpPr>
        <p:spPr>
          <a:xfrm>
            <a:off x="1054735" y="1565753"/>
            <a:ext cx="7772400" cy="4073047"/>
          </a:xfrm>
        </p:spPr>
        <p:txBody>
          <a:bodyPr>
            <a:noAutofit/>
          </a:bodyPr>
          <a:lstStyle/>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endParaRPr lang="en-US" sz="3000" dirty="0">
              <a:solidFill>
                <a:schemeClr val="tx1"/>
              </a:solidFill>
            </a:endParaRPr>
          </a:p>
          <a:p>
            <a:pPr algn="l"/>
            <a:endParaRPr lang="en-US" sz="3000" dirty="0">
              <a:solidFill>
                <a:schemeClr val="tx1"/>
              </a:solidFill>
            </a:endParaRPr>
          </a:p>
        </p:txBody>
      </p:sp>
      <p:pic>
        <p:nvPicPr>
          <p:cNvPr id="11" name="Picture 2" descr="C:\Users\sjones14\AppData\Local\Microsoft\Windows\Temporary Internet Files\Content.IE5\8HJ5R6JC\Thank-you-pinned-note[1].png">
            <a:extLst>
              <a:ext uri="{FF2B5EF4-FFF2-40B4-BE49-F238E27FC236}">
                <a16:creationId xmlns:a16="http://schemas.microsoft.com/office/drawing/2014/main" id="{1762F42B-17E4-4DA2-9C4B-65F185D866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057" y="2084016"/>
            <a:ext cx="3036519" cy="3036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303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title"/>
          </p:nvPr>
        </p:nvSpPr>
        <p:spPr/>
        <p:txBody>
          <a:bodyPr>
            <a:normAutofit/>
          </a:bodyPr>
          <a:lstStyle/>
          <a:p>
            <a:r>
              <a:rPr lang="en-US" dirty="0"/>
              <a:t>A Safeguarding Adults review </a:t>
            </a:r>
            <a:endParaRPr lang="en-GB" dirty="0"/>
          </a:p>
        </p:txBody>
      </p:sp>
      <p:sp>
        <p:nvSpPr>
          <p:cNvPr id="9" name="Content Placeholder 2"/>
          <p:cNvSpPr>
            <a:spLocks noGrp="1"/>
          </p:cNvSpPr>
          <p:nvPr>
            <p:ph sz="half" idx="1"/>
          </p:nvPr>
        </p:nvSpPr>
        <p:spPr/>
        <p:txBody>
          <a:bodyPr>
            <a:noAutofit/>
          </a:bodyPr>
          <a:lstStyle/>
          <a:p>
            <a:pPr marL="457200" indent="-457200" algn="l">
              <a:buFont typeface="Arial" panose="020B0604020202020204" pitchFamily="34" charset="0"/>
              <a:buChar char="•"/>
            </a:pPr>
            <a:endParaRPr lang="en-US" sz="3000" dirty="0">
              <a:solidFill>
                <a:schemeClr val="tx1"/>
              </a:solidFill>
            </a:endParaRPr>
          </a:p>
          <a:p>
            <a:pPr marL="0" indent="0" algn="l">
              <a:buNone/>
            </a:pPr>
            <a:endParaRPr lang="en-US" sz="3000" dirty="0">
              <a:solidFill>
                <a:schemeClr val="tx1"/>
              </a:solidFill>
            </a:endParaRPr>
          </a:p>
        </p:txBody>
      </p:sp>
      <p:sp>
        <p:nvSpPr>
          <p:cNvPr id="2" name="Content Placeholder 1">
            <a:extLst>
              <a:ext uri="{FF2B5EF4-FFF2-40B4-BE49-F238E27FC236}">
                <a16:creationId xmlns:a16="http://schemas.microsoft.com/office/drawing/2014/main" id="{B61E0F0A-1394-4FE6-A80A-97025F12B16A}"/>
              </a:ext>
            </a:extLst>
          </p:cNvPr>
          <p:cNvSpPr>
            <a:spLocks noGrp="1"/>
          </p:cNvSpPr>
          <p:nvPr>
            <p:ph sz="half" idx="2"/>
          </p:nvPr>
        </p:nvSpPr>
        <p:spPr>
          <a:xfrm>
            <a:off x="1336431" y="1600200"/>
            <a:ext cx="7350369" cy="4525963"/>
          </a:xfrm>
        </p:spPr>
        <p:txBody>
          <a:bodyPr>
            <a:noAutofit/>
          </a:bodyPr>
          <a:lstStyle/>
          <a:p>
            <a:r>
              <a:rPr lang="en-GB" sz="3200" dirty="0"/>
              <a:t>Looks at how agencies worked together </a:t>
            </a:r>
          </a:p>
          <a:p>
            <a:endParaRPr lang="en-GB" sz="3200" dirty="0">
              <a:solidFill>
                <a:srgbClr val="000000"/>
              </a:solidFill>
              <a:latin typeface="Calibri" panose="020F0502020204030204" pitchFamily="34" charset="0"/>
              <a:cs typeface="Calibri" panose="020F0502020204030204" pitchFamily="34" charset="0"/>
            </a:endParaRPr>
          </a:p>
          <a:p>
            <a:r>
              <a:rPr lang="en-US" sz="3200" dirty="0">
                <a:solidFill>
                  <a:srgbClr val="000000"/>
                </a:solidFill>
                <a:latin typeface="Calibri" panose="020F0502020204030204" pitchFamily="34" charset="0"/>
                <a:cs typeface="Calibri" panose="020F0502020204030204" pitchFamily="34" charset="0"/>
              </a:rPr>
              <a:t>Identifies </a:t>
            </a:r>
            <a:r>
              <a:rPr lang="en-GB" sz="3200" dirty="0">
                <a:solidFill>
                  <a:srgbClr val="000000"/>
                </a:solidFill>
                <a:latin typeface="Calibri" panose="020F0502020204030204" pitchFamily="34" charset="0"/>
                <a:cs typeface="Calibri" panose="020F0502020204030204" pitchFamily="34" charset="0"/>
              </a:rPr>
              <a:t>learning and makes recommendations for improvements</a:t>
            </a:r>
            <a:endParaRPr lang="en-GB" sz="3200" dirty="0"/>
          </a:p>
        </p:txBody>
      </p:sp>
    </p:spTree>
    <p:extLst>
      <p:ext uri="{BB962C8B-B14F-4D97-AF65-F5344CB8AC3E}">
        <p14:creationId xmlns:p14="http://schemas.microsoft.com/office/powerpoint/2010/main" val="4202141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title"/>
          </p:nvPr>
        </p:nvSpPr>
        <p:spPr>
          <a:xfrm>
            <a:off x="457200" y="274638"/>
            <a:ext cx="7315200" cy="1143000"/>
          </a:xfrm>
        </p:spPr>
        <p:txBody>
          <a:bodyPr>
            <a:normAutofit fontScale="90000"/>
          </a:bodyPr>
          <a:lstStyle/>
          <a:p>
            <a:r>
              <a:rPr lang="en-US" dirty="0"/>
              <a:t>Key Themes in relation to Carers</a:t>
            </a:r>
            <a:endParaRPr lang="en-GB" dirty="0"/>
          </a:p>
        </p:txBody>
      </p:sp>
      <p:sp>
        <p:nvSpPr>
          <p:cNvPr id="13" name="Content Placeholder 12">
            <a:extLst>
              <a:ext uri="{FF2B5EF4-FFF2-40B4-BE49-F238E27FC236}">
                <a16:creationId xmlns:a16="http://schemas.microsoft.com/office/drawing/2014/main" id="{15FB8569-6D83-ED74-B2BF-2F93F0F933FF}"/>
              </a:ext>
            </a:extLst>
          </p:cNvPr>
          <p:cNvSpPr>
            <a:spLocks noGrp="1"/>
          </p:cNvSpPr>
          <p:nvPr>
            <p:ph sz="half" idx="2"/>
          </p:nvPr>
        </p:nvSpPr>
        <p:spPr>
          <a:xfrm>
            <a:off x="1125415" y="1600200"/>
            <a:ext cx="7561385" cy="4525963"/>
          </a:xfrm>
        </p:spPr>
        <p:txBody>
          <a:bodyPr>
            <a:normAutofit fontScale="92500" lnSpcReduction="10000"/>
          </a:bodyPr>
          <a:lstStyle/>
          <a:p>
            <a:r>
              <a:rPr lang="en-GB" dirty="0"/>
              <a:t>Language </a:t>
            </a:r>
          </a:p>
          <a:p>
            <a:pPr lvl="1"/>
            <a:r>
              <a:rPr lang="en-GB" dirty="0"/>
              <a:t>Dorothy SAR</a:t>
            </a:r>
          </a:p>
          <a:p>
            <a:r>
              <a:rPr lang="en-GB" dirty="0"/>
              <a:t>Listening to Carers</a:t>
            </a:r>
          </a:p>
          <a:p>
            <a:pPr lvl="1"/>
            <a:r>
              <a:rPr lang="en-GB" dirty="0"/>
              <a:t>Jane SAR</a:t>
            </a:r>
          </a:p>
          <a:p>
            <a:r>
              <a:rPr lang="en-GB" dirty="0"/>
              <a:t>Application of Legal Frameworks (particularly at transition)</a:t>
            </a:r>
          </a:p>
          <a:p>
            <a:pPr lvl="1"/>
            <a:r>
              <a:rPr lang="en-GB" dirty="0"/>
              <a:t>Lucy SAR</a:t>
            </a:r>
          </a:p>
          <a:p>
            <a:pPr lvl="1"/>
            <a:r>
              <a:rPr lang="en-GB" dirty="0"/>
              <a:t>Mary SAR</a:t>
            </a:r>
          </a:p>
          <a:p>
            <a:pPr lvl="1"/>
            <a:r>
              <a:rPr lang="en-GB" dirty="0"/>
              <a:t>Jane Kate and Laura</a:t>
            </a:r>
          </a:p>
          <a:p>
            <a:r>
              <a:rPr lang="en-GB" dirty="0"/>
              <a:t>Training and Support</a:t>
            </a:r>
          </a:p>
          <a:p>
            <a:pPr lvl="1"/>
            <a:r>
              <a:rPr lang="en-GB" dirty="0"/>
              <a:t>Lucy SAR</a:t>
            </a:r>
          </a:p>
          <a:p>
            <a:pPr lvl="1"/>
            <a:endParaRPr lang="en-GB" dirty="0"/>
          </a:p>
        </p:txBody>
      </p:sp>
    </p:spTree>
    <p:extLst>
      <p:ext uri="{BB962C8B-B14F-4D97-AF65-F5344CB8AC3E}">
        <p14:creationId xmlns:p14="http://schemas.microsoft.com/office/powerpoint/2010/main" val="4171572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ctrTitle"/>
          </p:nvPr>
        </p:nvSpPr>
        <p:spPr>
          <a:xfrm>
            <a:off x="1054735" y="244323"/>
            <a:ext cx="7772400" cy="1470025"/>
          </a:xfrm>
        </p:spPr>
        <p:txBody>
          <a:bodyPr>
            <a:normAutofit/>
          </a:bodyPr>
          <a:lstStyle/>
          <a:p>
            <a:r>
              <a:rPr lang="en-US" dirty="0"/>
              <a:t>Training and Support</a:t>
            </a:r>
            <a:endParaRPr lang="en-GB" dirty="0"/>
          </a:p>
        </p:txBody>
      </p:sp>
      <p:sp>
        <p:nvSpPr>
          <p:cNvPr id="9" name="Content Placeholder 2"/>
          <p:cNvSpPr>
            <a:spLocks noGrp="1"/>
          </p:cNvSpPr>
          <p:nvPr>
            <p:ph type="subTitle" idx="1"/>
          </p:nvPr>
        </p:nvSpPr>
        <p:spPr>
          <a:xfrm>
            <a:off x="1054735" y="1565753"/>
            <a:ext cx="7772400" cy="4073047"/>
          </a:xfrm>
        </p:spPr>
        <p:txBody>
          <a:bodyPr>
            <a:noAutofit/>
          </a:bodyPr>
          <a:lstStyle/>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endParaRPr lang="en-US" sz="3000" dirty="0">
              <a:solidFill>
                <a:schemeClr val="tx1"/>
              </a:solidFill>
            </a:endParaRPr>
          </a:p>
          <a:p>
            <a:pPr algn="l"/>
            <a:endParaRPr lang="en-US" sz="3000" dirty="0">
              <a:solidFill>
                <a:schemeClr val="tx1"/>
              </a:solidFill>
            </a:endParaRPr>
          </a:p>
        </p:txBody>
      </p:sp>
      <p:pic>
        <p:nvPicPr>
          <p:cNvPr id="29" name="Picture 28">
            <a:extLst>
              <a:ext uri="{FF2B5EF4-FFF2-40B4-BE49-F238E27FC236}">
                <a16:creationId xmlns:a16="http://schemas.microsoft.com/office/drawing/2014/main" id="{D44BA4B3-C6C0-4380-9C54-FA23AD1CA1D4}"/>
              </a:ext>
            </a:extLst>
          </p:cNvPr>
          <p:cNvPicPr>
            <a:picLocks noChangeAspect="1"/>
          </p:cNvPicPr>
          <p:nvPr/>
        </p:nvPicPr>
        <p:blipFill>
          <a:blip r:embed="rId3"/>
          <a:stretch>
            <a:fillRect/>
          </a:stretch>
        </p:blipFill>
        <p:spPr>
          <a:xfrm>
            <a:off x="2541923" y="2777954"/>
            <a:ext cx="4060154" cy="2493156"/>
          </a:xfrm>
          <a:prstGeom prst="rect">
            <a:avLst/>
          </a:prstGeom>
        </p:spPr>
      </p:pic>
    </p:spTree>
    <p:extLst>
      <p:ext uri="{BB962C8B-B14F-4D97-AF65-F5344CB8AC3E}">
        <p14:creationId xmlns:p14="http://schemas.microsoft.com/office/powerpoint/2010/main" val="3462695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title"/>
          </p:nvPr>
        </p:nvSpPr>
        <p:spPr>
          <a:xfrm>
            <a:off x="457200" y="274638"/>
            <a:ext cx="7315200" cy="1143000"/>
          </a:xfrm>
        </p:spPr>
        <p:txBody>
          <a:bodyPr>
            <a:normAutofit/>
          </a:bodyPr>
          <a:lstStyle/>
          <a:p>
            <a:r>
              <a:rPr lang="en-US" dirty="0"/>
              <a:t>Training and Support for Carers</a:t>
            </a:r>
            <a:endParaRPr lang="en-GB" dirty="0"/>
          </a:p>
        </p:txBody>
      </p:sp>
      <p:sp>
        <p:nvSpPr>
          <p:cNvPr id="13" name="Content Placeholder 12">
            <a:extLst>
              <a:ext uri="{FF2B5EF4-FFF2-40B4-BE49-F238E27FC236}">
                <a16:creationId xmlns:a16="http://schemas.microsoft.com/office/drawing/2014/main" id="{15FB8569-6D83-ED74-B2BF-2F93F0F933FF}"/>
              </a:ext>
            </a:extLst>
          </p:cNvPr>
          <p:cNvSpPr>
            <a:spLocks noGrp="1"/>
          </p:cNvSpPr>
          <p:nvPr>
            <p:ph sz="half" idx="2"/>
          </p:nvPr>
        </p:nvSpPr>
        <p:spPr>
          <a:xfrm>
            <a:off x="745589" y="1408114"/>
            <a:ext cx="7941212" cy="4718050"/>
          </a:xfrm>
        </p:spPr>
        <p:txBody>
          <a:bodyPr>
            <a:normAutofit fontScale="77500" lnSpcReduction="20000"/>
          </a:bodyPr>
          <a:lstStyle/>
          <a:p>
            <a:pPr marL="0" indent="0">
              <a:buNone/>
            </a:pPr>
            <a:r>
              <a:rPr lang="en-US" b="0" i="0" dirty="0">
                <a:solidFill>
                  <a:srgbClr val="313131"/>
                </a:solidFill>
                <a:effectLst/>
                <a:latin typeface="Roboto" panose="02000000000000000000" pitchFamily="2" charset="0"/>
              </a:rPr>
              <a:t>Lucy was a 19-year-old woman who had complex needs from birth which required 24 hour care.  She tragically died at home following an accident with her equipment.</a:t>
            </a:r>
          </a:p>
          <a:p>
            <a:pPr marL="0" indent="0">
              <a:buNone/>
            </a:pPr>
            <a:endParaRPr lang="en-US" b="0" i="0" dirty="0">
              <a:solidFill>
                <a:srgbClr val="313131"/>
              </a:solidFill>
              <a:effectLst/>
              <a:latin typeface="Roboto" panose="02000000000000000000" pitchFamily="2" charset="0"/>
            </a:endParaRPr>
          </a:p>
          <a:p>
            <a:pPr marL="0" indent="0" algn="l">
              <a:buNone/>
            </a:pPr>
            <a:r>
              <a:rPr lang="en-US" b="1" i="0" dirty="0">
                <a:solidFill>
                  <a:srgbClr val="313131"/>
                </a:solidFill>
                <a:effectLst/>
                <a:latin typeface="Roboto" panose="02000000000000000000" pitchFamily="2" charset="0"/>
              </a:rPr>
              <a:t>Learning from this review included:</a:t>
            </a:r>
            <a:endParaRPr lang="en-US" b="0" i="0" dirty="0">
              <a:solidFill>
                <a:srgbClr val="313131"/>
              </a:solidFill>
              <a:effectLst/>
              <a:latin typeface="Roboto" panose="02000000000000000000" pitchFamily="2" charset="0"/>
            </a:endParaRPr>
          </a:p>
          <a:p>
            <a:pPr algn="l">
              <a:buFont typeface="Arial" panose="020B0604020202020204" pitchFamily="34" charset="0"/>
              <a:buChar char="•"/>
            </a:pPr>
            <a:r>
              <a:rPr lang="en-US" b="0" i="0" dirty="0">
                <a:solidFill>
                  <a:srgbClr val="313131"/>
                </a:solidFill>
                <a:effectLst/>
                <a:latin typeface="Roboto" panose="02000000000000000000" pitchFamily="2" charset="0"/>
              </a:rPr>
              <a:t>The importance of starting transition planning for young people starts as early as possible</a:t>
            </a:r>
          </a:p>
          <a:p>
            <a:pPr marL="0" indent="0" algn="l">
              <a:buNone/>
            </a:pPr>
            <a:endParaRPr lang="en-US" b="0" i="0" dirty="0">
              <a:solidFill>
                <a:srgbClr val="313131"/>
              </a:solidFill>
              <a:effectLst/>
              <a:latin typeface="Roboto" panose="02000000000000000000" pitchFamily="2" charset="0"/>
            </a:endParaRPr>
          </a:p>
          <a:p>
            <a:pPr algn="l">
              <a:buFont typeface="Arial" panose="020B0604020202020204" pitchFamily="34" charset="0"/>
              <a:buChar char="•"/>
            </a:pPr>
            <a:r>
              <a:rPr lang="en-US" b="0" i="0" dirty="0">
                <a:solidFill>
                  <a:srgbClr val="313131"/>
                </a:solidFill>
                <a:effectLst/>
                <a:latin typeface="Roboto" panose="02000000000000000000" pitchFamily="2" charset="0"/>
              </a:rPr>
              <a:t>Ensuring that the Mental Capacity Act is applied when young people are moving from children to adult services.</a:t>
            </a:r>
          </a:p>
          <a:p>
            <a:pPr algn="l">
              <a:buFont typeface="Arial" panose="020B0604020202020204" pitchFamily="34" charset="0"/>
              <a:buChar char="•"/>
            </a:pPr>
            <a:endParaRPr lang="en-US" b="0" i="0" dirty="0">
              <a:solidFill>
                <a:srgbClr val="313131"/>
              </a:solidFill>
              <a:effectLst/>
              <a:latin typeface="Roboto" panose="02000000000000000000" pitchFamily="2" charset="0"/>
            </a:endParaRPr>
          </a:p>
          <a:p>
            <a:pPr algn="l">
              <a:buFont typeface="Arial" panose="020B0604020202020204" pitchFamily="34" charset="0"/>
              <a:buChar char="•"/>
            </a:pPr>
            <a:r>
              <a:rPr lang="en-US" b="0" i="0" dirty="0">
                <a:solidFill>
                  <a:srgbClr val="313131"/>
                </a:solidFill>
                <a:effectLst/>
                <a:latin typeface="Roboto" panose="02000000000000000000" pitchFamily="2" charset="0"/>
              </a:rPr>
              <a:t>professionals to satisfy themselves that family carers have the capacity and the support (training)  necessary for them to provide safe care to adults with complex needs within the family home</a:t>
            </a:r>
          </a:p>
          <a:p>
            <a:pPr marL="0" indent="0">
              <a:buNone/>
            </a:pPr>
            <a:endParaRPr lang="en-GB" dirty="0"/>
          </a:p>
        </p:txBody>
      </p:sp>
    </p:spTree>
    <p:extLst>
      <p:ext uri="{BB962C8B-B14F-4D97-AF65-F5344CB8AC3E}">
        <p14:creationId xmlns:p14="http://schemas.microsoft.com/office/powerpoint/2010/main" val="920165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title"/>
          </p:nvPr>
        </p:nvSpPr>
        <p:spPr>
          <a:xfrm>
            <a:off x="457200" y="274638"/>
            <a:ext cx="7631723" cy="1133475"/>
          </a:xfrm>
        </p:spPr>
        <p:txBody>
          <a:bodyPr>
            <a:normAutofit fontScale="90000"/>
          </a:bodyPr>
          <a:lstStyle/>
          <a:p>
            <a:r>
              <a:rPr lang="en-US" dirty="0"/>
              <a:t>Sharing your Experience</a:t>
            </a:r>
            <a:br>
              <a:rPr lang="en-US" dirty="0"/>
            </a:br>
            <a:r>
              <a:rPr lang="en-US" dirty="0"/>
              <a:t>Group Exercise </a:t>
            </a:r>
            <a:endParaRPr lang="en-GB" dirty="0"/>
          </a:p>
        </p:txBody>
      </p:sp>
      <p:sp>
        <p:nvSpPr>
          <p:cNvPr id="2" name="Content Placeholder 1">
            <a:extLst>
              <a:ext uri="{FF2B5EF4-FFF2-40B4-BE49-F238E27FC236}">
                <a16:creationId xmlns:a16="http://schemas.microsoft.com/office/drawing/2014/main" id="{82156345-52A0-4109-A04D-F7DDA3D10D44}"/>
              </a:ext>
            </a:extLst>
          </p:cNvPr>
          <p:cNvSpPr>
            <a:spLocks noGrp="1"/>
          </p:cNvSpPr>
          <p:nvPr>
            <p:ph sz="half" idx="2"/>
          </p:nvPr>
        </p:nvSpPr>
        <p:spPr>
          <a:xfrm>
            <a:off x="958241" y="1600200"/>
            <a:ext cx="7728559" cy="4688057"/>
          </a:xfrm>
        </p:spPr>
        <p:txBody>
          <a:bodyPr>
            <a:normAutofit/>
          </a:bodyPr>
          <a:lstStyle/>
          <a:p>
            <a:pPr marL="342900" lvl="0" indent="-342900">
              <a:lnSpc>
                <a:spcPct val="107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What are the barriers and challenges?</a:t>
            </a:r>
          </a:p>
          <a:p>
            <a:r>
              <a:rPr lang="en-GB" dirty="0"/>
              <a:t>What is the impact does this have on you as a carer?</a:t>
            </a:r>
          </a:p>
          <a:p>
            <a:r>
              <a:rPr lang="en-GB" dirty="0"/>
              <a:t>(What impact can this have on carers?)</a:t>
            </a:r>
          </a:p>
          <a:p>
            <a:r>
              <a:rPr lang="en-GB" dirty="0"/>
              <a:t>What might be the solutions?</a:t>
            </a:r>
          </a:p>
        </p:txBody>
      </p:sp>
      <p:pic>
        <p:nvPicPr>
          <p:cNvPr id="10" name="Picture 9" descr="A group of people holding hands&#10;&#10;Description automatically generated">
            <a:extLst>
              <a:ext uri="{FF2B5EF4-FFF2-40B4-BE49-F238E27FC236}">
                <a16:creationId xmlns:a16="http://schemas.microsoft.com/office/drawing/2014/main" id="{7033526F-3799-B266-C96F-CABE84A794C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19105" y="3667841"/>
            <a:ext cx="2743199" cy="2720528"/>
          </a:xfrm>
          <a:prstGeom prst="rect">
            <a:avLst/>
          </a:prstGeom>
        </p:spPr>
      </p:pic>
    </p:spTree>
    <p:extLst>
      <p:ext uri="{BB962C8B-B14F-4D97-AF65-F5344CB8AC3E}">
        <p14:creationId xmlns:p14="http://schemas.microsoft.com/office/powerpoint/2010/main" val="1544445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TotalTime>
  <Words>1886</Words>
  <Application>Microsoft Office PowerPoint</Application>
  <PresentationFormat>On-screen Show (4:3)</PresentationFormat>
  <Paragraphs>280</Paragraphs>
  <Slides>43</Slides>
  <Notes>5</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-apple-system</vt:lpstr>
      <vt:lpstr>Arial</vt:lpstr>
      <vt:lpstr>Calibri</vt:lpstr>
      <vt:lpstr>Montserrat</vt:lpstr>
      <vt:lpstr>Montserrat Classic Bold</vt:lpstr>
      <vt:lpstr>Roboto</vt:lpstr>
      <vt:lpstr>Symbol</vt:lpstr>
      <vt:lpstr>Wingdings</vt:lpstr>
      <vt:lpstr>Work Sans</vt:lpstr>
      <vt:lpstr>Office Theme</vt:lpstr>
      <vt:lpstr>Caring for the Carers Let's Listen and Learn Together    </vt:lpstr>
      <vt:lpstr>Today</vt:lpstr>
      <vt:lpstr> Safeguarding Adults Boards  </vt:lpstr>
      <vt:lpstr>What is a  Safeguarding Adult's Review (SAR)</vt:lpstr>
      <vt:lpstr>A Safeguarding Adults review </vt:lpstr>
      <vt:lpstr>Key Themes in relation to Carers</vt:lpstr>
      <vt:lpstr>Training and Support</vt:lpstr>
      <vt:lpstr>Training and Support for Carers</vt:lpstr>
      <vt:lpstr>Sharing your Experience Group Exercise </vt:lpstr>
      <vt:lpstr>PowerPoint Presentation</vt:lpstr>
      <vt:lpstr>PowerPoint Presentation</vt:lpstr>
      <vt:lpstr>PowerPoint Presentation</vt:lpstr>
      <vt:lpstr>PowerPoint Presentation</vt:lpstr>
      <vt:lpstr>PowerPoint Presentation</vt:lpstr>
      <vt:lpstr>PowerPoint Presentation</vt:lpstr>
      <vt:lpstr>Language </vt:lpstr>
      <vt:lpstr>Language and Labels</vt:lpstr>
      <vt:lpstr>Language and Labels</vt:lpstr>
      <vt:lpstr>Language </vt:lpstr>
      <vt:lpstr>Sharing your Experience</vt:lpstr>
      <vt:lpstr>PowerPoint Presentation</vt:lpstr>
      <vt:lpstr>Challenge and Test labels</vt:lpstr>
      <vt:lpstr>BREAK</vt:lpstr>
      <vt:lpstr>Listening to Carers</vt:lpstr>
      <vt:lpstr>Experts by Experience  A carers perspective</vt:lpstr>
      <vt:lpstr>Sharing your Experience</vt:lpstr>
      <vt:lpstr>Legal Frameworks</vt:lpstr>
      <vt:lpstr>Application of Legal Frameworks Transition and Best Interest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Wellbeing</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Worcestershire Safeguarding Adults Board</dc:title>
  <dc:creator>Kathy McAteer</dc:creator>
  <cp:lastModifiedBy>Brickley, Bridget</cp:lastModifiedBy>
  <cp:revision>54</cp:revision>
  <dcterms:created xsi:type="dcterms:W3CDTF">2015-10-26T14:05:25Z</dcterms:created>
  <dcterms:modified xsi:type="dcterms:W3CDTF">2024-04-10T10:54:08Z</dcterms:modified>
</cp:coreProperties>
</file>