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363E"/>
    <a:srgbClr val="D93C5F"/>
    <a:srgbClr val="4C99A0"/>
    <a:srgbClr val="FFFFFF"/>
    <a:srgbClr val="4898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80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E5DDF0-8B35-4881-A5A1-0BE839A001FF}"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C74452C2-051E-4030-8164-2C0D467C06C3}">
      <dgm:prSet custT="1"/>
      <dgm:spPr>
        <a:solidFill>
          <a:srgbClr val="4C99A0"/>
        </a:solidFill>
      </dgm:spPr>
      <dgm:t>
        <a:bodyPr/>
        <a:lstStyle/>
        <a:p>
          <a:r>
            <a:rPr lang="en-GB" sz="1600" b="1" dirty="0">
              <a:latin typeface="Arial" panose="020B0604020202020204" pitchFamily="34" charset="0"/>
              <a:cs typeface="Arial" panose="020B0604020202020204" pitchFamily="34" charset="0"/>
            </a:rPr>
            <a:t>Be Prepared</a:t>
          </a:r>
          <a:r>
            <a:rPr lang="en-GB" sz="1600" dirty="0">
              <a:latin typeface="Arial" panose="020B0604020202020204" pitchFamily="34" charset="0"/>
              <a:cs typeface="Arial" panose="020B0604020202020204" pitchFamily="34" charset="0"/>
            </a:rPr>
            <a:t> – plan your visits, sessions &amp; discussions with families; think through the key elements of the toolkit that will best support you to identify and support children’s needs. </a:t>
          </a:r>
          <a:endParaRPr lang="en-US" sz="1600" dirty="0">
            <a:latin typeface="Arial" panose="020B0604020202020204" pitchFamily="34" charset="0"/>
            <a:cs typeface="Arial" panose="020B0604020202020204" pitchFamily="34" charset="0"/>
          </a:endParaRPr>
        </a:p>
      </dgm:t>
    </dgm:pt>
    <dgm:pt modelId="{4324B487-6EC9-4598-BF4A-B7C3FFDCCC8E}" type="parTrans" cxnId="{B67E2F41-2C05-47C5-964F-B83DB23CB074}">
      <dgm:prSet/>
      <dgm:spPr/>
      <dgm:t>
        <a:bodyPr/>
        <a:lstStyle/>
        <a:p>
          <a:endParaRPr lang="en-US"/>
        </a:p>
      </dgm:t>
    </dgm:pt>
    <dgm:pt modelId="{BCE6242D-2E30-4094-B74A-CDB37CD16998}" type="sibTrans" cxnId="{B67E2F41-2C05-47C5-964F-B83DB23CB074}">
      <dgm:prSet phldrT="1" phldr="0"/>
      <dgm:spPr>
        <a:ln>
          <a:solidFill>
            <a:srgbClr val="1F363E"/>
          </a:solidFill>
        </a:ln>
      </dgm:spPr>
      <dgm:t>
        <a:bodyPr/>
        <a:lstStyle/>
        <a:p>
          <a:endParaRPr lang="en-US" dirty="0"/>
        </a:p>
      </dgm:t>
    </dgm:pt>
    <dgm:pt modelId="{DDE9D3A7-FF87-48A0-A122-CA2F3E5D9F52}">
      <dgm:prSet custT="1"/>
      <dgm:spPr>
        <a:solidFill>
          <a:srgbClr val="D93C5F"/>
        </a:solidFill>
      </dgm:spPr>
      <dgm:t>
        <a:bodyPr/>
        <a:lstStyle/>
        <a:p>
          <a:r>
            <a:rPr lang="en-GB" sz="1500" b="1" dirty="0">
              <a:latin typeface="Arial" panose="020B0604020202020204" pitchFamily="34" charset="0"/>
              <a:cs typeface="Arial" panose="020B0604020202020204" pitchFamily="34" charset="0"/>
            </a:rPr>
            <a:t>Planning &amp; Review</a:t>
          </a:r>
          <a:r>
            <a:rPr lang="en-GB" sz="1500" dirty="0">
              <a:latin typeface="Arial" panose="020B0604020202020204" pitchFamily="34" charset="0"/>
              <a:cs typeface="Arial" panose="020B0604020202020204" pitchFamily="34" charset="0"/>
            </a:rPr>
            <a:t> – through all levels of need the tools can be used, the information you identify will help needs and build into plans what parents need to do, but also what support can be offered to achieve this. </a:t>
          </a:r>
          <a:endParaRPr lang="en-US" sz="1500" dirty="0">
            <a:latin typeface="Arial" panose="020B0604020202020204" pitchFamily="34" charset="0"/>
            <a:cs typeface="Arial" panose="020B0604020202020204" pitchFamily="34" charset="0"/>
          </a:endParaRPr>
        </a:p>
      </dgm:t>
    </dgm:pt>
    <dgm:pt modelId="{F7C08D02-0D22-4DC9-A43E-2F8FA8C4505C}" type="parTrans" cxnId="{2CD9ABCB-8A54-4412-AB71-16980CBC0668}">
      <dgm:prSet/>
      <dgm:spPr/>
      <dgm:t>
        <a:bodyPr/>
        <a:lstStyle/>
        <a:p>
          <a:endParaRPr lang="en-US"/>
        </a:p>
      </dgm:t>
    </dgm:pt>
    <dgm:pt modelId="{42CC592E-DF59-44A2-98B0-EF30E0234206}" type="sibTrans" cxnId="{2CD9ABCB-8A54-4412-AB71-16980CBC0668}">
      <dgm:prSet phldrT="2" phldr="0"/>
      <dgm:spPr>
        <a:ln>
          <a:solidFill>
            <a:srgbClr val="1F363E"/>
          </a:solidFill>
        </a:ln>
      </dgm:spPr>
      <dgm:t>
        <a:bodyPr/>
        <a:lstStyle/>
        <a:p>
          <a:endParaRPr lang="en-US"/>
        </a:p>
      </dgm:t>
    </dgm:pt>
    <dgm:pt modelId="{B22F1222-968F-4DC8-B4C4-C4C352563635}">
      <dgm:prSet custT="1"/>
      <dgm:spPr>
        <a:solidFill>
          <a:srgbClr val="1F363E"/>
        </a:solidFill>
      </dgm:spPr>
      <dgm:t>
        <a:bodyPr/>
        <a:lstStyle/>
        <a:p>
          <a:r>
            <a:rPr lang="en-GB" sz="1600" b="1" dirty="0">
              <a:latin typeface="Arial" panose="020B0604020202020204" pitchFamily="34" charset="0"/>
              <a:cs typeface="Arial" panose="020B0604020202020204" pitchFamily="34" charset="0"/>
            </a:rPr>
            <a:t>Be Conversational</a:t>
          </a:r>
          <a:r>
            <a:rPr lang="en-GB" sz="1600" dirty="0">
              <a:latin typeface="Arial" panose="020B0604020202020204" pitchFamily="34" charset="0"/>
              <a:cs typeface="Arial" panose="020B0604020202020204" pitchFamily="34" charset="0"/>
            </a:rPr>
            <a:t> – use the tools to discuss key concerns with families, however, do this through your direct work skills – the toolkit does not need to be used like a checklist.</a:t>
          </a:r>
          <a:endParaRPr lang="en-US" sz="1600" dirty="0">
            <a:latin typeface="Arial" panose="020B0604020202020204" pitchFamily="34" charset="0"/>
            <a:cs typeface="Arial" panose="020B0604020202020204" pitchFamily="34" charset="0"/>
          </a:endParaRPr>
        </a:p>
      </dgm:t>
    </dgm:pt>
    <dgm:pt modelId="{4B7FF3EE-9F26-4CC2-B80F-47A023827670}" type="parTrans" cxnId="{C99D111D-A8CE-4851-B71B-694095C2A992}">
      <dgm:prSet/>
      <dgm:spPr/>
      <dgm:t>
        <a:bodyPr/>
        <a:lstStyle/>
        <a:p>
          <a:endParaRPr lang="en-US"/>
        </a:p>
      </dgm:t>
    </dgm:pt>
    <dgm:pt modelId="{EEBB6594-7BDC-4173-814C-A2AD1C922309}" type="sibTrans" cxnId="{C99D111D-A8CE-4851-B71B-694095C2A992}">
      <dgm:prSet phldrT="3" phldr="0"/>
      <dgm:spPr>
        <a:solidFill>
          <a:srgbClr val="1F363E"/>
        </a:solidFill>
        <a:ln>
          <a:solidFill>
            <a:srgbClr val="1F363E"/>
          </a:solidFill>
        </a:ln>
      </dgm:spPr>
      <dgm:t>
        <a:bodyPr/>
        <a:lstStyle/>
        <a:p>
          <a:endParaRPr lang="en-US"/>
        </a:p>
      </dgm:t>
    </dgm:pt>
    <dgm:pt modelId="{5A5213E0-CE45-4B4D-AD57-864DAF97BF4C}">
      <dgm:prSet custT="1"/>
      <dgm:spPr>
        <a:solidFill>
          <a:srgbClr val="D93C5F"/>
        </a:solidFill>
      </dgm:spPr>
      <dgm:t>
        <a:bodyPr/>
        <a:lstStyle/>
        <a:p>
          <a:r>
            <a:rPr lang="en-GB" sz="1600" b="1" dirty="0">
              <a:latin typeface="Arial" panose="020B0604020202020204" pitchFamily="34" charset="0"/>
              <a:cs typeface="Arial" panose="020B0604020202020204" pitchFamily="34" charset="0"/>
            </a:rPr>
            <a:t>Supervision</a:t>
          </a:r>
          <a:r>
            <a:rPr lang="en-GB" sz="1600" dirty="0">
              <a:latin typeface="Arial" panose="020B0604020202020204" pitchFamily="34" charset="0"/>
              <a:cs typeface="Arial" panose="020B0604020202020204" pitchFamily="34" charset="0"/>
            </a:rPr>
            <a:t> – the tools can be used in supervisions both in a 1-1 or group basis, this can help discuss and unpick our worries and agree next steps.  </a:t>
          </a:r>
          <a:endParaRPr lang="en-US" sz="1600" dirty="0">
            <a:latin typeface="Arial" panose="020B0604020202020204" pitchFamily="34" charset="0"/>
            <a:cs typeface="Arial" panose="020B0604020202020204" pitchFamily="34" charset="0"/>
          </a:endParaRPr>
        </a:p>
      </dgm:t>
    </dgm:pt>
    <dgm:pt modelId="{0915E660-EAEF-4672-87E9-34D7F573B28D}" type="parTrans" cxnId="{C8AA7C83-B83C-47CC-BAE9-E1F0BF511667}">
      <dgm:prSet/>
      <dgm:spPr/>
      <dgm:t>
        <a:bodyPr/>
        <a:lstStyle/>
        <a:p>
          <a:endParaRPr lang="en-US"/>
        </a:p>
      </dgm:t>
    </dgm:pt>
    <dgm:pt modelId="{E3E21AD7-E355-4D64-82BC-CD95C52A6DE8}" type="sibTrans" cxnId="{C8AA7C83-B83C-47CC-BAE9-E1F0BF511667}">
      <dgm:prSet phldrT="4" phldr="0"/>
      <dgm:spPr>
        <a:ln>
          <a:solidFill>
            <a:srgbClr val="1F363E"/>
          </a:solidFill>
        </a:ln>
      </dgm:spPr>
      <dgm:t>
        <a:bodyPr/>
        <a:lstStyle/>
        <a:p>
          <a:endParaRPr lang="en-US"/>
        </a:p>
      </dgm:t>
    </dgm:pt>
    <dgm:pt modelId="{C71561B0-EE70-4270-A336-CA33A771B349}">
      <dgm:prSet custT="1"/>
      <dgm:spPr>
        <a:solidFill>
          <a:srgbClr val="1F363E"/>
        </a:solidFill>
      </dgm:spPr>
      <dgm:t>
        <a:bodyPr/>
        <a:lstStyle/>
        <a:p>
          <a:r>
            <a:rPr lang="en-GB" sz="1600" b="1" dirty="0">
              <a:latin typeface="Arial" panose="020B0604020202020204" pitchFamily="34" charset="0"/>
              <a:cs typeface="Arial" panose="020B0604020202020204" pitchFamily="34" charset="0"/>
            </a:rPr>
            <a:t>Do you need to use all the tools and questions? </a:t>
          </a:r>
          <a:r>
            <a:rPr lang="en-GB" sz="1600" dirty="0">
              <a:latin typeface="Arial" panose="020B0604020202020204" pitchFamily="34" charset="0"/>
              <a:cs typeface="Arial" panose="020B0604020202020204" pitchFamily="34" charset="0"/>
            </a:rPr>
            <a:t>– no, use the questions and tools that will help explore your worries for a family. </a:t>
          </a:r>
          <a:endParaRPr lang="en-US" sz="1600" dirty="0">
            <a:latin typeface="Arial" panose="020B0604020202020204" pitchFamily="34" charset="0"/>
            <a:cs typeface="Arial" panose="020B0604020202020204" pitchFamily="34" charset="0"/>
          </a:endParaRPr>
        </a:p>
      </dgm:t>
    </dgm:pt>
    <dgm:pt modelId="{CA47CD7E-D6E7-4730-9F88-3F622A77048B}" type="parTrans" cxnId="{D319AA73-CE19-4A83-83B0-40A78F862D8F}">
      <dgm:prSet/>
      <dgm:spPr/>
      <dgm:t>
        <a:bodyPr/>
        <a:lstStyle/>
        <a:p>
          <a:endParaRPr lang="en-US"/>
        </a:p>
      </dgm:t>
    </dgm:pt>
    <dgm:pt modelId="{EFDA5E8F-E9C5-43AE-920F-8BE63727E918}" type="sibTrans" cxnId="{D319AA73-CE19-4A83-83B0-40A78F862D8F}">
      <dgm:prSet phldrT="5" phldr="0"/>
      <dgm:spPr>
        <a:ln>
          <a:solidFill>
            <a:srgbClr val="1F363E"/>
          </a:solidFill>
        </a:ln>
      </dgm:spPr>
      <dgm:t>
        <a:bodyPr/>
        <a:lstStyle/>
        <a:p>
          <a:endParaRPr lang="en-US"/>
        </a:p>
      </dgm:t>
    </dgm:pt>
    <dgm:pt modelId="{950BE10F-26ED-4EAE-8E43-8ED686C74BC5}">
      <dgm:prSet custT="1"/>
      <dgm:spPr>
        <a:solidFill>
          <a:srgbClr val="4C99A0"/>
        </a:solidFill>
      </dgm:spPr>
      <dgm:t>
        <a:bodyPr/>
        <a:lstStyle/>
        <a:p>
          <a:r>
            <a:rPr lang="en-GB" sz="1500" b="1" dirty="0">
              <a:latin typeface="Arial" panose="020B0604020202020204" pitchFamily="34" charset="0"/>
              <a:cs typeface="Arial" panose="020B0604020202020204" pitchFamily="34" charset="0"/>
            </a:rPr>
            <a:t>The Name</a:t>
          </a:r>
          <a:r>
            <a:rPr lang="en-GB" sz="1500" dirty="0">
              <a:latin typeface="Arial" panose="020B0604020202020204" pitchFamily="34" charset="0"/>
              <a:cs typeface="Arial" panose="020B0604020202020204" pitchFamily="34" charset="0"/>
            </a:rPr>
            <a:t> – when speaking to families, you do not need to say “The Neglect Toolkit”, introduce that you have some worries about a specific area, this may be mealtimes or bedtime routines, and you want to ask the specific questions to help explore this. </a:t>
          </a:r>
          <a:endParaRPr lang="en-US" sz="1500" dirty="0">
            <a:latin typeface="Arial" panose="020B0604020202020204" pitchFamily="34" charset="0"/>
            <a:cs typeface="Arial" panose="020B0604020202020204" pitchFamily="34" charset="0"/>
          </a:endParaRPr>
        </a:p>
      </dgm:t>
    </dgm:pt>
    <dgm:pt modelId="{7BCC970C-7194-4934-A510-9F47E64FF5F3}" type="parTrans" cxnId="{274D5553-944D-499E-AD9B-96E1FEEC58B1}">
      <dgm:prSet/>
      <dgm:spPr/>
      <dgm:t>
        <a:bodyPr/>
        <a:lstStyle/>
        <a:p>
          <a:endParaRPr lang="en-US"/>
        </a:p>
      </dgm:t>
    </dgm:pt>
    <dgm:pt modelId="{04C16266-09A6-4F39-8B9E-37F10AE1F114}" type="sibTrans" cxnId="{274D5553-944D-499E-AD9B-96E1FEEC58B1}">
      <dgm:prSet phldrT="6" phldr="0"/>
      <dgm:spPr/>
      <dgm:t>
        <a:bodyPr/>
        <a:lstStyle/>
        <a:p>
          <a:endParaRPr lang="en-US"/>
        </a:p>
      </dgm:t>
    </dgm:pt>
    <dgm:pt modelId="{C7F64416-76B3-42A5-B497-9CF2C81456DC}" type="pres">
      <dgm:prSet presAssocID="{D6E5DDF0-8B35-4881-A5A1-0BE839A001FF}" presName="Name0" presStyleCnt="0">
        <dgm:presLayoutVars>
          <dgm:dir/>
          <dgm:resizeHandles val="exact"/>
        </dgm:presLayoutVars>
      </dgm:prSet>
      <dgm:spPr/>
    </dgm:pt>
    <dgm:pt modelId="{B5FD7529-BE47-46D1-B3A7-47D3CCAEC581}" type="pres">
      <dgm:prSet presAssocID="{C74452C2-051E-4030-8164-2C0D467C06C3}" presName="node" presStyleLbl="node1" presStyleIdx="0" presStyleCnt="6" custScaleX="144154">
        <dgm:presLayoutVars>
          <dgm:bulletEnabled val="1"/>
        </dgm:presLayoutVars>
      </dgm:prSet>
      <dgm:spPr/>
    </dgm:pt>
    <dgm:pt modelId="{EAA603CB-A411-4049-8C5D-9B4E61DEAFAA}" type="pres">
      <dgm:prSet presAssocID="{BCE6242D-2E30-4094-B74A-CDB37CD16998}" presName="sibTrans" presStyleLbl="sibTrans1D1" presStyleIdx="0" presStyleCnt="5"/>
      <dgm:spPr/>
    </dgm:pt>
    <dgm:pt modelId="{B74CF0B9-FFBF-4278-942E-7D4389019D40}" type="pres">
      <dgm:prSet presAssocID="{BCE6242D-2E30-4094-B74A-CDB37CD16998}" presName="connectorText" presStyleLbl="sibTrans1D1" presStyleIdx="0" presStyleCnt="5"/>
      <dgm:spPr/>
    </dgm:pt>
    <dgm:pt modelId="{4039397F-8CE5-4F43-A006-0A5ED8B465FF}" type="pres">
      <dgm:prSet presAssocID="{DDE9D3A7-FF87-48A0-A122-CA2F3E5D9F52}" presName="node" presStyleLbl="node1" presStyleIdx="1" presStyleCnt="6" custScaleX="138009">
        <dgm:presLayoutVars>
          <dgm:bulletEnabled val="1"/>
        </dgm:presLayoutVars>
      </dgm:prSet>
      <dgm:spPr/>
    </dgm:pt>
    <dgm:pt modelId="{8CC281A9-1491-4B42-B186-2A095BAAADC0}" type="pres">
      <dgm:prSet presAssocID="{42CC592E-DF59-44A2-98B0-EF30E0234206}" presName="sibTrans" presStyleLbl="sibTrans1D1" presStyleIdx="1" presStyleCnt="5"/>
      <dgm:spPr/>
    </dgm:pt>
    <dgm:pt modelId="{2CC65D92-C31A-4192-9641-59492C69BC5B}" type="pres">
      <dgm:prSet presAssocID="{42CC592E-DF59-44A2-98B0-EF30E0234206}" presName="connectorText" presStyleLbl="sibTrans1D1" presStyleIdx="1" presStyleCnt="5"/>
      <dgm:spPr/>
    </dgm:pt>
    <dgm:pt modelId="{154D6AFE-06BC-482E-8EA3-4745A3518566}" type="pres">
      <dgm:prSet presAssocID="{B22F1222-968F-4DC8-B4C4-C4C352563635}" presName="node" presStyleLbl="node1" presStyleIdx="2" presStyleCnt="6" custScaleX="137532">
        <dgm:presLayoutVars>
          <dgm:bulletEnabled val="1"/>
        </dgm:presLayoutVars>
      </dgm:prSet>
      <dgm:spPr/>
    </dgm:pt>
    <dgm:pt modelId="{BD71647C-DB70-438C-B2D2-7CCB36B95237}" type="pres">
      <dgm:prSet presAssocID="{EEBB6594-7BDC-4173-814C-A2AD1C922309}" presName="sibTrans" presStyleLbl="sibTrans1D1" presStyleIdx="2" presStyleCnt="5"/>
      <dgm:spPr/>
    </dgm:pt>
    <dgm:pt modelId="{E78ED753-E53A-492C-BEE5-1423A61C1CD3}" type="pres">
      <dgm:prSet presAssocID="{EEBB6594-7BDC-4173-814C-A2AD1C922309}" presName="connectorText" presStyleLbl="sibTrans1D1" presStyleIdx="2" presStyleCnt="5"/>
      <dgm:spPr/>
    </dgm:pt>
    <dgm:pt modelId="{2A2EA255-6ED6-4FBD-8910-DD29667D5A75}" type="pres">
      <dgm:prSet presAssocID="{5A5213E0-CE45-4B4D-AD57-864DAF97BF4C}" presName="node" presStyleLbl="node1" presStyleIdx="3" presStyleCnt="6" custScaleX="143210">
        <dgm:presLayoutVars>
          <dgm:bulletEnabled val="1"/>
        </dgm:presLayoutVars>
      </dgm:prSet>
      <dgm:spPr/>
    </dgm:pt>
    <dgm:pt modelId="{45A24048-18A0-483D-B60E-56588A103F61}" type="pres">
      <dgm:prSet presAssocID="{E3E21AD7-E355-4D64-82BC-CD95C52A6DE8}" presName="sibTrans" presStyleLbl="sibTrans1D1" presStyleIdx="3" presStyleCnt="5"/>
      <dgm:spPr/>
    </dgm:pt>
    <dgm:pt modelId="{2450A753-7B73-4F43-BD45-9503A1C5E5AF}" type="pres">
      <dgm:prSet presAssocID="{E3E21AD7-E355-4D64-82BC-CD95C52A6DE8}" presName="connectorText" presStyleLbl="sibTrans1D1" presStyleIdx="3" presStyleCnt="5"/>
      <dgm:spPr/>
    </dgm:pt>
    <dgm:pt modelId="{A7F35CBE-EECC-46FF-A010-98F0287478FD}" type="pres">
      <dgm:prSet presAssocID="{C71561B0-EE70-4270-A336-CA33A771B349}" presName="node" presStyleLbl="node1" presStyleIdx="4" presStyleCnt="6" custScaleX="140127">
        <dgm:presLayoutVars>
          <dgm:bulletEnabled val="1"/>
        </dgm:presLayoutVars>
      </dgm:prSet>
      <dgm:spPr/>
    </dgm:pt>
    <dgm:pt modelId="{9CC3F712-E918-4BC2-BA96-D12BFAD946EA}" type="pres">
      <dgm:prSet presAssocID="{EFDA5E8F-E9C5-43AE-920F-8BE63727E918}" presName="sibTrans" presStyleLbl="sibTrans1D1" presStyleIdx="4" presStyleCnt="5"/>
      <dgm:spPr/>
    </dgm:pt>
    <dgm:pt modelId="{E4E0F4AF-9C6D-4656-9A83-1EECAD597002}" type="pres">
      <dgm:prSet presAssocID="{EFDA5E8F-E9C5-43AE-920F-8BE63727E918}" presName="connectorText" presStyleLbl="sibTrans1D1" presStyleIdx="4" presStyleCnt="5"/>
      <dgm:spPr/>
    </dgm:pt>
    <dgm:pt modelId="{FB0BAE6F-166C-42F5-BF42-DA46ED37B7E8}" type="pres">
      <dgm:prSet presAssocID="{950BE10F-26ED-4EAE-8E43-8ED686C74BC5}" presName="node" presStyleLbl="node1" presStyleIdx="5" presStyleCnt="6" custScaleX="141727" custScaleY="110608">
        <dgm:presLayoutVars>
          <dgm:bulletEnabled val="1"/>
        </dgm:presLayoutVars>
      </dgm:prSet>
      <dgm:spPr/>
    </dgm:pt>
  </dgm:ptLst>
  <dgm:cxnLst>
    <dgm:cxn modelId="{FFAB1C01-3174-4F16-B44F-BFE3B7DD56FE}" type="presOf" srcId="{E3E21AD7-E355-4D64-82BC-CD95C52A6DE8}" destId="{2450A753-7B73-4F43-BD45-9503A1C5E5AF}" srcOrd="1" destOrd="0" presId="urn:microsoft.com/office/officeart/2016/7/layout/RepeatingBendingProcessNew"/>
    <dgm:cxn modelId="{FEDCB30E-2D07-481E-BDD5-81B3300B7987}" type="presOf" srcId="{5A5213E0-CE45-4B4D-AD57-864DAF97BF4C}" destId="{2A2EA255-6ED6-4FBD-8910-DD29667D5A75}" srcOrd="0" destOrd="0" presId="urn:microsoft.com/office/officeart/2016/7/layout/RepeatingBendingProcessNew"/>
    <dgm:cxn modelId="{40B1F914-DF46-4824-95FF-2E209CD8C4C2}" type="presOf" srcId="{E3E21AD7-E355-4D64-82BC-CD95C52A6DE8}" destId="{45A24048-18A0-483D-B60E-56588A103F61}" srcOrd="0" destOrd="0" presId="urn:microsoft.com/office/officeart/2016/7/layout/RepeatingBendingProcessNew"/>
    <dgm:cxn modelId="{C99D111D-A8CE-4851-B71B-694095C2A992}" srcId="{D6E5DDF0-8B35-4881-A5A1-0BE839A001FF}" destId="{B22F1222-968F-4DC8-B4C4-C4C352563635}" srcOrd="2" destOrd="0" parTransId="{4B7FF3EE-9F26-4CC2-B80F-47A023827670}" sibTransId="{EEBB6594-7BDC-4173-814C-A2AD1C922309}"/>
    <dgm:cxn modelId="{A7E4E620-319F-4342-ACEB-EAA0210A8015}" type="presOf" srcId="{42CC592E-DF59-44A2-98B0-EF30E0234206}" destId="{2CC65D92-C31A-4192-9641-59492C69BC5B}" srcOrd="1" destOrd="0" presId="urn:microsoft.com/office/officeart/2016/7/layout/RepeatingBendingProcessNew"/>
    <dgm:cxn modelId="{B67E2F41-2C05-47C5-964F-B83DB23CB074}" srcId="{D6E5DDF0-8B35-4881-A5A1-0BE839A001FF}" destId="{C74452C2-051E-4030-8164-2C0D467C06C3}" srcOrd="0" destOrd="0" parTransId="{4324B487-6EC9-4598-BF4A-B7C3FFDCCC8E}" sibTransId="{BCE6242D-2E30-4094-B74A-CDB37CD16998}"/>
    <dgm:cxn modelId="{CE99604F-4697-497E-9516-68068C9A1BA9}" type="presOf" srcId="{BCE6242D-2E30-4094-B74A-CDB37CD16998}" destId="{EAA603CB-A411-4049-8C5D-9B4E61DEAFAA}" srcOrd="0" destOrd="0" presId="urn:microsoft.com/office/officeart/2016/7/layout/RepeatingBendingProcessNew"/>
    <dgm:cxn modelId="{02CE6F71-7782-41DA-802C-606AAE31C1E8}" type="presOf" srcId="{EEBB6594-7BDC-4173-814C-A2AD1C922309}" destId="{BD71647C-DB70-438C-B2D2-7CCB36B95237}" srcOrd="0" destOrd="0" presId="urn:microsoft.com/office/officeart/2016/7/layout/RepeatingBendingProcessNew"/>
    <dgm:cxn modelId="{274D5553-944D-499E-AD9B-96E1FEEC58B1}" srcId="{D6E5DDF0-8B35-4881-A5A1-0BE839A001FF}" destId="{950BE10F-26ED-4EAE-8E43-8ED686C74BC5}" srcOrd="5" destOrd="0" parTransId="{7BCC970C-7194-4934-A510-9F47E64FF5F3}" sibTransId="{04C16266-09A6-4F39-8B9E-37F10AE1F114}"/>
    <dgm:cxn modelId="{D319AA73-CE19-4A83-83B0-40A78F862D8F}" srcId="{D6E5DDF0-8B35-4881-A5A1-0BE839A001FF}" destId="{C71561B0-EE70-4270-A336-CA33A771B349}" srcOrd="4" destOrd="0" parTransId="{CA47CD7E-D6E7-4730-9F88-3F622A77048B}" sibTransId="{EFDA5E8F-E9C5-43AE-920F-8BE63727E918}"/>
    <dgm:cxn modelId="{0C368B7A-3590-4D88-A527-867C61B5BB0F}" type="presOf" srcId="{950BE10F-26ED-4EAE-8E43-8ED686C74BC5}" destId="{FB0BAE6F-166C-42F5-BF42-DA46ED37B7E8}" srcOrd="0" destOrd="0" presId="urn:microsoft.com/office/officeart/2016/7/layout/RepeatingBendingProcessNew"/>
    <dgm:cxn modelId="{C8AA7C83-B83C-47CC-BAE9-E1F0BF511667}" srcId="{D6E5DDF0-8B35-4881-A5A1-0BE839A001FF}" destId="{5A5213E0-CE45-4B4D-AD57-864DAF97BF4C}" srcOrd="3" destOrd="0" parTransId="{0915E660-EAEF-4672-87E9-34D7F573B28D}" sibTransId="{E3E21AD7-E355-4D64-82BC-CD95C52A6DE8}"/>
    <dgm:cxn modelId="{59F35788-FB76-4947-A1E0-904E5E74A9E7}" type="presOf" srcId="{DDE9D3A7-FF87-48A0-A122-CA2F3E5D9F52}" destId="{4039397F-8CE5-4F43-A006-0A5ED8B465FF}" srcOrd="0" destOrd="0" presId="urn:microsoft.com/office/officeart/2016/7/layout/RepeatingBendingProcessNew"/>
    <dgm:cxn modelId="{72E9129B-4A1B-40A1-837F-2DD19E8C130F}" type="presOf" srcId="{C74452C2-051E-4030-8164-2C0D467C06C3}" destId="{B5FD7529-BE47-46D1-B3A7-47D3CCAEC581}" srcOrd="0" destOrd="0" presId="urn:microsoft.com/office/officeart/2016/7/layout/RepeatingBendingProcessNew"/>
    <dgm:cxn modelId="{037E05A8-3691-4637-A7FF-1E1DA6929FEB}" type="presOf" srcId="{EFDA5E8F-E9C5-43AE-920F-8BE63727E918}" destId="{9CC3F712-E918-4BC2-BA96-D12BFAD946EA}" srcOrd="0" destOrd="0" presId="urn:microsoft.com/office/officeart/2016/7/layout/RepeatingBendingProcessNew"/>
    <dgm:cxn modelId="{04B07DBC-DAD6-4E49-8BC7-FEB8EA48167E}" type="presOf" srcId="{42CC592E-DF59-44A2-98B0-EF30E0234206}" destId="{8CC281A9-1491-4B42-B186-2A095BAAADC0}" srcOrd="0" destOrd="0" presId="urn:microsoft.com/office/officeart/2016/7/layout/RepeatingBendingProcessNew"/>
    <dgm:cxn modelId="{5A4DA0BE-93B5-47FA-B30A-A51150B3176F}" type="presOf" srcId="{EFDA5E8F-E9C5-43AE-920F-8BE63727E918}" destId="{E4E0F4AF-9C6D-4656-9A83-1EECAD597002}" srcOrd="1" destOrd="0" presId="urn:microsoft.com/office/officeart/2016/7/layout/RepeatingBendingProcessNew"/>
    <dgm:cxn modelId="{BEB017CA-D88C-4655-9906-61DE3460211A}" type="presOf" srcId="{D6E5DDF0-8B35-4881-A5A1-0BE839A001FF}" destId="{C7F64416-76B3-42A5-B497-9CF2C81456DC}" srcOrd="0" destOrd="0" presId="urn:microsoft.com/office/officeart/2016/7/layout/RepeatingBendingProcessNew"/>
    <dgm:cxn modelId="{2CD9ABCB-8A54-4412-AB71-16980CBC0668}" srcId="{D6E5DDF0-8B35-4881-A5A1-0BE839A001FF}" destId="{DDE9D3A7-FF87-48A0-A122-CA2F3E5D9F52}" srcOrd="1" destOrd="0" parTransId="{F7C08D02-0D22-4DC9-A43E-2F8FA8C4505C}" sibTransId="{42CC592E-DF59-44A2-98B0-EF30E0234206}"/>
    <dgm:cxn modelId="{D80086CC-9B9B-4C4B-BB2A-0DFC16415A39}" type="presOf" srcId="{BCE6242D-2E30-4094-B74A-CDB37CD16998}" destId="{B74CF0B9-FFBF-4278-942E-7D4389019D40}" srcOrd="1" destOrd="0" presId="urn:microsoft.com/office/officeart/2016/7/layout/RepeatingBendingProcessNew"/>
    <dgm:cxn modelId="{86F56BE6-B511-4DE4-8754-A56767C9C878}" type="presOf" srcId="{EEBB6594-7BDC-4173-814C-A2AD1C922309}" destId="{E78ED753-E53A-492C-BEE5-1423A61C1CD3}" srcOrd="1" destOrd="0" presId="urn:microsoft.com/office/officeart/2016/7/layout/RepeatingBendingProcessNew"/>
    <dgm:cxn modelId="{CA103CE8-0D32-4682-B7DC-D384A0DE395C}" type="presOf" srcId="{C71561B0-EE70-4270-A336-CA33A771B349}" destId="{A7F35CBE-EECC-46FF-A010-98F0287478FD}" srcOrd="0" destOrd="0" presId="urn:microsoft.com/office/officeart/2016/7/layout/RepeatingBendingProcessNew"/>
    <dgm:cxn modelId="{5B4412FD-4A7E-407E-8EC4-1B2D0B5371D0}" type="presOf" srcId="{B22F1222-968F-4DC8-B4C4-C4C352563635}" destId="{154D6AFE-06BC-482E-8EA3-4745A3518566}" srcOrd="0" destOrd="0" presId="urn:microsoft.com/office/officeart/2016/7/layout/RepeatingBendingProcessNew"/>
    <dgm:cxn modelId="{0FDD0008-10C7-484B-A41D-ABE08D6691C0}" type="presParOf" srcId="{C7F64416-76B3-42A5-B497-9CF2C81456DC}" destId="{B5FD7529-BE47-46D1-B3A7-47D3CCAEC581}" srcOrd="0" destOrd="0" presId="urn:microsoft.com/office/officeart/2016/7/layout/RepeatingBendingProcessNew"/>
    <dgm:cxn modelId="{723923B2-A6E2-42C2-B25D-5E7D33111756}" type="presParOf" srcId="{C7F64416-76B3-42A5-B497-9CF2C81456DC}" destId="{EAA603CB-A411-4049-8C5D-9B4E61DEAFAA}" srcOrd="1" destOrd="0" presId="urn:microsoft.com/office/officeart/2016/7/layout/RepeatingBendingProcessNew"/>
    <dgm:cxn modelId="{2DFFCCEF-4A09-45AA-A6AF-929787969246}" type="presParOf" srcId="{EAA603CB-A411-4049-8C5D-9B4E61DEAFAA}" destId="{B74CF0B9-FFBF-4278-942E-7D4389019D40}" srcOrd="0" destOrd="0" presId="urn:microsoft.com/office/officeart/2016/7/layout/RepeatingBendingProcessNew"/>
    <dgm:cxn modelId="{C7F4F1A1-AD8A-4849-A6D7-6D5D8AD474C6}" type="presParOf" srcId="{C7F64416-76B3-42A5-B497-9CF2C81456DC}" destId="{4039397F-8CE5-4F43-A006-0A5ED8B465FF}" srcOrd="2" destOrd="0" presId="urn:microsoft.com/office/officeart/2016/7/layout/RepeatingBendingProcessNew"/>
    <dgm:cxn modelId="{E3699C0D-5DB0-4123-944B-A852987AA5EA}" type="presParOf" srcId="{C7F64416-76B3-42A5-B497-9CF2C81456DC}" destId="{8CC281A9-1491-4B42-B186-2A095BAAADC0}" srcOrd="3" destOrd="0" presId="urn:microsoft.com/office/officeart/2016/7/layout/RepeatingBendingProcessNew"/>
    <dgm:cxn modelId="{BA17CDDC-0539-40ED-85E9-E84D1CD80276}" type="presParOf" srcId="{8CC281A9-1491-4B42-B186-2A095BAAADC0}" destId="{2CC65D92-C31A-4192-9641-59492C69BC5B}" srcOrd="0" destOrd="0" presId="urn:microsoft.com/office/officeart/2016/7/layout/RepeatingBendingProcessNew"/>
    <dgm:cxn modelId="{8D0D5E3C-0091-4081-A189-AACCA80DEAB2}" type="presParOf" srcId="{C7F64416-76B3-42A5-B497-9CF2C81456DC}" destId="{154D6AFE-06BC-482E-8EA3-4745A3518566}" srcOrd="4" destOrd="0" presId="urn:microsoft.com/office/officeart/2016/7/layout/RepeatingBendingProcessNew"/>
    <dgm:cxn modelId="{93D48D91-501D-41E4-A7E9-0BBCDFB43FFE}" type="presParOf" srcId="{C7F64416-76B3-42A5-B497-9CF2C81456DC}" destId="{BD71647C-DB70-438C-B2D2-7CCB36B95237}" srcOrd="5" destOrd="0" presId="urn:microsoft.com/office/officeart/2016/7/layout/RepeatingBendingProcessNew"/>
    <dgm:cxn modelId="{8A9D2D1A-B265-40EB-A028-29321A91074D}" type="presParOf" srcId="{BD71647C-DB70-438C-B2D2-7CCB36B95237}" destId="{E78ED753-E53A-492C-BEE5-1423A61C1CD3}" srcOrd="0" destOrd="0" presId="urn:microsoft.com/office/officeart/2016/7/layout/RepeatingBendingProcessNew"/>
    <dgm:cxn modelId="{B2BBA08F-98EA-4FE0-97C0-0BC62A0D3C7E}" type="presParOf" srcId="{C7F64416-76B3-42A5-B497-9CF2C81456DC}" destId="{2A2EA255-6ED6-4FBD-8910-DD29667D5A75}" srcOrd="6" destOrd="0" presId="urn:microsoft.com/office/officeart/2016/7/layout/RepeatingBendingProcessNew"/>
    <dgm:cxn modelId="{2E213D70-2B47-4654-B995-2C365848D71F}" type="presParOf" srcId="{C7F64416-76B3-42A5-B497-9CF2C81456DC}" destId="{45A24048-18A0-483D-B60E-56588A103F61}" srcOrd="7" destOrd="0" presId="urn:microsoft.com/office/officeart/2016/7/layout/RepeatingBendingProcessNew"/>
    <dgm:cxn modelId="{A52C8DC7-4249-4DF1-9433-17101034EC15}" type="presParOf" srcId="{45A24048-18A0-483D-B60E-56588A103F61}" destId="{2450A753-7B73-4F43-BD45-9503A1C5E5AF}" srcOrd="0" destOrd="0" presId="urn:microsoft.com/office/officeart/2016/7/layout/RepeatingBendingProcessNew"/>
    <dgm:cxn modelId="{4687E9D7-454E-4F06-8C5C-1F602A47EA5E}" type="presParOf" srcId="{C7F64416-76B3-42A5-B497-9CF2C81456DC}" destId="{A7F35CBE-EECC-46FF-A010-98F0287478FD}" srcOrd="8" destOrd="0" presId="urn:microsoft.com/office/officeart/2016/7/layout/RepeatingBendingProcessNew"/>
    <dgm:cxn modelId="{0A71E3BA-A611-4823-BE9A-F855DCD85CD6}" type="presParOf" srcId="{C7F64416-76B3-42A5-B497-9CF2C81456DC}" destId="{9CC3F712-E918-4BC2-BA96-D12BFAD946EA}" srcOrd="9" destOrd="0" presId="urn:microsoft.com/office/officeart/2016/7/layout/RepeatingBendingProcessNew"/>
    <dgm:cxn modelId="{BEDCFB70-BA11-49E4-AFAC-7C40BEE572F3}" type="presParOf" srcId="{9CC3F712-E918-4BC2-BA96-D12BFAD946EA}" destId="{E4E0F4AF-9C6D-4656-9A83-1EECAD597002}" srcOrd="0" destOrd="0" presId="urn:microsoft.com/office/officeart/2016/7/layout/RepeatingBendingProcessNew"/>
    <dgm:cxn modelId="{28BA641E-28A3-4E66-AB71-026C5DF62FFF}" type="presParOf" srcId="{C7F64416-76B3-42A5-B497-9CF2C81456DC}" destId="{FB0BAE6F-166C-42F5-BF42-DA46ED37B7E8}"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603CB-A411-4049-8C5D-9B4E61DEAFAA}">
      <dsp:nvSpPr>
        <dsp:cNvPr id="0" name=""/>
        <dsp:cNvSpPr/>
      </dsp:nvSpPr>
      <dsp:spPr>
        <a:xfrm>
          <a:off x="3664860" y="686372"/>
          <a:ext cx="529184" cy="91440"/>
        </a:xfrm>
        <a:custGeom>
          <a:avLst/>
          <a:gdLst/>
          <a:ahLst/>
          <a:cxnLst/>
          <a:rect l="0" t="0" r="0" b="0"/>
          <a:pathLst>
            <a:path>
              <a:moveTo>
                <a:pt x="0" y="45720"/>
              </a:moveTo>
              <a:lnTo>
                <a:pt x="529184" y="45720"/>
              </a:lnTo>
            </a:path>
          </a:pathLst>
        </a:custGeom>
        <a:noFill/>
        <a:ln w="6350" cap="flat" cmpd="sng" algn="ctr">
          <a:solidFill>
            <a:srgbClr val="1F363E"/>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915458" y="729290"/>
        <a:ext cx="27989" cy="5603"/>
      </dsp:txXfrm>
    </dsp:sp>
    <dsp:sp modelId="{B5FD7529-BE47-46D1-B3A7-47D3CCAEC581}">
      <dsp:nvSpPr>
        <dsp:cNvPr id="0" name=""/>
        <dsp:cNvSpPr/>
      </dsp:nvSpPr>
      <dsp:spPr>
        <a:xfrm>
          <a:off x="158173" y="1938"/>
          <a:ext cx="3508486" cy="1460307"/>
        </a:xfrm>
        <a:prstGeom prst="rect">
          <a:avLst/>
        </a:prstGeom>
        <a:solidFill>
          <a:srgbClr val="4C99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1" tIns="125185" rIns="119261" bIns="125185"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Be Prepared</a:t>
          </a:r>
          <a:r>
            <a:rPr lang="en-GB" sz="1600" kern="1200" dirty="0">
              <a:latin typeface="Arial" panose="020B0604020202020204" pitchFamily="34" charset="0"/>
              <a:cs typeface="Arial" panose="020B0604020202020204" pitchFamily="34" charset="0"/>
            </a:rPr>
            <a:t> – plan your visits, sessions &amp; discussions with families; think through the key elements of the toolkit that will best support you to identify and support children’s needs. </a:t>
          </a:r>
          <a:endParaRPr lang="en-US" sz="1600" kern="1200" dirty="0">
            <a:latin typeface="Arial" panose="020B0604020202020204" pitchFamily="34" charset="0"/>
            <a:cs typeface="Arial" panose="020B0604020202020204" pitchFamily="34" charset="0"/>
          </a:endParaRPr>
        </a:p>
      </dsp:txBody>
      <dsp:txXfrm>
        <a:off x="158173" y="1938"/>
        <a:ext cx="3508486" cy="1460307"/>
      </dsp:txXfrm>
    </dsp:sp>
    <dsp:sp modelId="{8CC281A9-1491-4B42-B186-2A095BAAADC0}">
      <dsp:nvSpPr>
        <dsp:cNvPr id="0" name=""/>
        <dsp:cNvSpPr/>
      </dsp:nvSpPr>
      <dsp:spPr>
        <a:xfrm>
          <a:off x="7583572" y="686372"/>
          <a:ext cx="529184" cy="91440"/>
        </a:xfrm>
        <a:custGeom>
          <a:avLst/>
          <a:gdLst/>
          <a:ahLst/>
          <a:cxnLst/>
          <a:rect l="0" t="0" r="0" b="0"/>
          <a:pathLst>
            <a:path>
              <a:moveTo>
                <a:pt x="0" y="45720"/>
              </a:moveTo>
              <a:lnTo>
                <a:pt x="529184" y="45720"/>
              </a:lnTo>
            </a:path>
          </a:pathLst>
        </a:custGeom>
        <a:noFill/>
        <a:ln w="6350" cap="flat" cmpd="sng" algn="ctr">
          <a:solidFill>
            <a:srgbClr val="1F363E"/>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834170" y="729290"/>
        <a:ext cx="27989" cy="5603"/>
      </dsp:txXfrm>
    </dsp:sp>
    <dsp:sp modelId="{4039397F-8CE5-4F43-A006-0A5ED8B465FF}">
      <dsp:nvSpPr>
        <dsp:cNvPr id="0" name=""/>
        <dsp:cNvSpPr/>
      </dsp:nvSpPr>
      <dsp:spPr>
        <a:xfrm>
          <a:off x="4226445" y="1938"/>
          <a:ext cx="3358927" cy="1460307"/>
        </a:xfrm>
        <a:prstGeom prst="rect">
          <a:avLst/>
        </a:prstGeom>
        <a:solidFill>
          <a:srgbClr val="D93C5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1" tIns="125185" rIns="119261" bIns="125185"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Arial" panose="020B0604020202020204" pitchFamily="34" charset="0"/>
              <a:cs typeface="Arial" panose="020B0604020202020204" pitchFamily="34" charset="0"/>
            </a:rPr>
            <a:t>Planning &amp; Review</a:t>
          </a:r>
          <a:r>
            <a:rPr lang="en-GB" sz="1500" kern="1200" dirty="0">
              <a:latin typeface="Arial" panose="020B0604020202020204" pitchFamily="34" charset="0"/>
              <a:cs typeface="Arial" panose="020B0604020202020204" pitchFamily="34" charset="0"/>
            </a:rPr>
            <a:t> – through all levels of need the tools can be used, the information you identify will help needs and build into plans what parents need to do, but also what support can be offered to achieve this. </a:t>
          </a:r>
          <a:endParaRPr lang="en-US" sz="1500" kern="1200" dirty="0">
            <a:latin typeface="Arial" panose="020B0604020202020204" pitchFamily="34" charset="0"/>
            <a:cs typeface="Arial" panose="020B0604020202020204" pitchFamily="34" charset="0"/>
          </a:endParaRPr>
        </a:p>
      </dsp:txBody>
      <dsp:txXfrm>
        <a:off x="4226445" y="1938"/>
        <a:ext cx="3358927" cy="1460307"/>
      </dsp:txXfrm>
    </dsp:sp>
    <dsp:sp modelId="{BD71647C-DB70-438C-B2D2-7CCB36B95237}">
      <dsp:nvSpPr>
        <dsp:cNvPr id="0" name=""/>
        <dsp:cNvSpPr/>
      </dsp:nvSpPr>
      <dsp:spPr>
        <a:xfrm>
          <a:off x="1900929" y="1460445"/>
          <a:ext cx="7917886" cy="606639"/>
        </a:xfrm>
        <a:custGeom>
          <a:avLst/>
          <a:gdLst/>
          <a:ahLst/>
          <a:cxnLst/>
          <a:rect l="0" t="0" r="0" b="0"/>
          <a:pathLst>
            <a:path>
              <a:moveTo>
                <a:pt x="7917886" y="0"/>
              </a:moveTo>
              <a:lnTo>
                <a:pt x="7917886" y="320419"/>
              </a:lnTo>
              <a:lnTo>
                <a:pt x="0" y="320419"/>
              </a:lnTo>
              <a:lnTo>
                <a:pt x="0" y="606639"/>
              </a:lnTo>
            </a:path>
          </a:pathLst>
        </a:custGeom>
        <a:noFill/>
        <a:ln w="6350" cap="flat" cmpd="sng" algn="ctr">
          <a:solidFill>
            <a:srgbClr val="1F363E"/>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61285" y="1760963"/>
        <a:ext cx="397174" cy="5603"/>
      </dsp:txXfrm>
    </dsp:sp>
    <dsp:sp modelId="{154D6AFE-06BC-482E-8EA3-4745A3518566}">
      <dsp:nvSpPr>
        <dsp:cNvPr id="0" name=""/>
        <dsp:cNvSpPr/>
      </dsp:nvSpPr>
      <dsp:spPr>
        <a:xfrm>
          <a:off x="8145157" y="1938"/>
          <a:ext cx="3347317" cy="1460307"/>
        </a:xfrm>
        <a:prstGeom prst="rect">
          <a:avLst/>
        </a:prstGeom>
        <a:solidFill>
          <a:srgbClr val="1F36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1" tIns="125185" rIns="119261" bIns="125185"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Be Conversational</a:t>
          </a:r>
          <a:r>
            <a:rPr lang="en-GB" sz="1600" kern="1200" dirty="0">
              <a:latin typeface="Arial" panose="020B0604020202020204" pitchFamily="34" charset="0"/>
              <a:cs typeface="Arial" panose="020B0604020202020204" pitchFamily="34" charset="0"/>
            </a:rPr>
            <a:t> – use the tools to discuss key concerns with families, however, do this through your direct work skills – the toolkit does not need to be used like a checklist.</a:t>
          </a:r>
          <a:endParaRPr lang="en-US" sz="1600" kern="1200" dirty="0">
            <a:latin typeface="Arial" panose="020B0604020202020204" pitchFamily="34" charset="0"/>
            <a:cs typeface="Arial" panose="020B0604020202020204" pitchFamily="34" charset="0"/>
          </a:endParaRPr>
        </a:p>
      </dsp:txBody>
      <dsp:txXfrm>
        <a:off x="8145157" y="1938"/>
        <a:ext cx="3347317" cy="1460307"/>
      </dsp:txXfrm>
    </dsp:sp>
    <dsp:sp modelId="{45A24048-18A0-483D-B60E-56588A103F61}">
      <dsp:nvSpPr>
        <dsp:cNvPr id="0" name=""/>
        <dsp:cNvSpPr/>
      </dsp:nvSpPr>
      <dsp:spPr>
        <a:xfrm>
          <a:off x="3641885" y="2783919"/>
          <a:ext cx="529184" cy="91440"/>
        </a:xfrm>
        <a:custGeom>
          <a:avLst/>
          <a:gdLst/>
          <a:ahLst/>
          <a:cxnLst/>
          <a:rect l="0" t="0" r="0" b="0"/>
          <a:pathLst>
            <a:path>
              <a:moveTo>
                <a:pt x="0" y="45720"/>
              </a:moveTo>
              <a:lnTo>
                <a:pt x="529184" y="45720"/>
              </a:lnTo>
            </a:path>
          </a:pathLst>
        </a:custGeom>
        <a:noFill/>
        <a:ln w="6350" cap="flat" cmpd="sng" algn="ctr">
          <a:solidFill>
            <a:srgbClr val="1F363E"/>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92483" y="2826837"/>
        <a:ext cx="27989" cy="5603"/>
      </dsp:txXfrm>
    </dsp:sp>
    <dsp:sp modelId="{2A2EA255-6ED6-4FBD-8910-DD29667D5A75}">
      <dsp:nvSpPr>
        <dsp:cNvPr id="0" name=""/>
        <dsp:cNvSpPr/>
      </dsp:nvSpPr>
      <dsp:spPr>
        <a:xfrm>
          <a:off x="158173" y="2099485"/>
          <a:ext cx="3485511" cy="1460307"/>
        </a:xfrm>
        <a:prstGeom prst="rect">
          <a:avLst/>
        </a:prstGeom>
        <a:solidFill>
          <a:srgbClr val="D93C5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1" tIns="125185" rIns="119261" bIns="125185"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Supervision</a:t>
          </a:r>
          <a:r>
            <a:rPr lang="en-GB" sz="1600" kern="1200" dirty="0">
              <a:latin typeface="Arial" panose="020B0604020202020204" pitchFamily="34" charset="0"/>
              <a:cs typeface="Arial" panose="020B0604020202020204" pitchFamily="34" charset="0"/>
            </a:rPr>
            <a:t> – the tools can be used in supervisions both in a 1-1 or group basis, this can help discuss and unpick our worries and agree next steps.  </a:t>
          </a:r>
          <a:endParaRPr lang="en-US" sz="1600" kern="1200" dirty="0">
            <a:latin typeface="Arial" panose="020B0604020202020204" pitchFamily="34" charset="0"/>
            <a:cs typeface="Arial" panose="020B0604020202020204" pitchFamily="34" charset="0"/>
          </a:endParaRPr>
        </a:p>
      </dsp:txBody>
      <dsp:txXfrm>
        <a:off x="158173" y="2099485"/>
        <a:ext cx="3485511" cy="1460307"/>
      </dsp:txXfrm>
    </dsp:sp>
    <dsp:sp modelId="{9CC3F712-E918-4BC2-BA96-D12BFAD946EA}">
      <dsp:nvSpPr>
        <dsp:cNvPr id="0" name=""/>
        <dsp:cNvSpPr/>
      </dsp:nvSpPr>
      <dsp:spPr>
        <a:xfrm>
          <a:off x="7612145" y="2783919"/>
          <a:ext cx="529184" cy="91440"/>
        </a:xfrm>
        <a:custGeom>
          <a:avLst/>
          <a:gdLst/>
          <a:ahLst/>
          <a:cxnLst/>
          <a:rect l="0" t="0" r="0" b="0"/>
          <a:pathLst>
            <a:path>
              <a:moveTo>
                <a:pt x="0" y="45720"/>
              </a:moveTo>
              <a:lnTo>
                <a:pt x="529184" y="45720"/>
              </a:lnTo>
            </a:path>
          </a:pathLst>
        </a:custGeom>
        <a:noFill/>
        <a:ln w="6350" cap="flat" cmpd="sng" algn="ctr">
          <a:solidFill>
            <a:srgbClr val="1F363E"/>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862743" y="2826837"/>
        <a:ext cx="27989" cy="5603"/>
      </dsp:txXfrm>
    </dsp:sp>
    <dsp:sp modelId="{A7F35CBE-EECC-46FF-A010-98F0287478FD}">
      <dsp:nvSpPr>
        <dsp:cNvPr id="0" name=""/>
        <dsp:cNvSpPr/>
      </dsp:nvSpPr>
      <dsp:spPr>
        <a:xfrm>
          <a:off x="4203470" y="2099485"/>
          <a:ext cx="3410475" cy="1460307"/>
        </a:xfrm>
        <a:prstGeom prst="rect">
          <a:avLst/>
        </a:prstGeom>
        <a:solidFill>
          <a:srgbClr val="1F36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1" tIns="125185" rIns="119261" bIns="125185"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Do you need to use all the tools and questions? </a:t>
          </a:r>
          <a:r>
            <a:rPr lang="en-GB" sz="1600" kern="1200" dirty="0">
              <a:latin typeface="Arial" panose="020B0604020202020204" pitchFamily="34" charset="0"/>
              <a:cs typeface="Arial" panose="020B0604020202020204" pitchFamily="34" charset="0"/>
            </a:rPr>
            <a:t>– no, use the questions and tools that will help explore your worries for a family. </a:t>
          </a:r>
          <a:endParaRPr lang="en-US" sz="1600" kern="1200" dirty="0">
            <a:latin typeface="Arial" panose="020B0604020202020204" pitchFamily="34" charset="0"/>
            <a:cs typeface="Arial" panose="020B0604020202020204" pitchFamily="34" charset="0"/>
          </a:endParaRPr>
        </a:p>
      </dsp:txBody>
      <dsp:txXfrm>
        <a:off x="4203470" y="2099485"/>
        <a:ext cx="3410475" cy="1460307"/>
      </dsp:txXfrm>
    </dsp:sp>
    <dsp:sp modelId="{FB0BAE6F-166C-42F5-BF42-DA46ED37B7E8}">
      <dsp:nvSpPr>
        <dsp:cNvPr id="0" name=""/>
        <dsp:cNvSpPr/>
      </dsp:nvSpPr>
      <dsp:spPr>
        <a:xfrm>
          <a:off x="8173730" y="2022030"/>
          <a:ext cx="3449417" cy="1615217"/>
        </a:xfrm>
        <a:prstGeom prst="rect">
          <a:avLst/>
        </a:prstGeom>
        <a:solidFill>
          <a:srgbClr val="4C99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61" tIns="125185" rIns="119261" bIns="125185"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Arial" panose="020B0604020202020204" pitchFamily="34" charset="0"/>
              <a:cs typeface="Arial" panose="020B0604020202020204" pitchFamily="34" charset="0"/>
            </a:rPr>
            <a:t>The Name</a:t>
          </a:r>
          <a:r>
            <a:rPr lang="en-GB" sz="1500" kern="1200" dirty="0">
              <a:latin typeface="Arial" panose="020B0604020202020204" pitchFamily="34" charset="0"/>
              <a:cs typeface="Arial" panose="020B0604020202020204" pitchFamily="34" charset="0"/>
            </a:rPr>
            <a:t> – when speaking to families, you do not need to say “The Neglect Toolkit”, introduce that you have some worries about a specific area, this may be mealtimes or bedtime routines, and you want to ask the specific questions to help explore this. </a:t>
          </a:r>
          <a:endParaRPr lang="en-US" sz="1500" kern="1200" dirty="0">
            <a:latin typeface="Arial" panose="020B0604020202020204" pitchFamily="34" charset="0"/>
            <a:cs typeface="Arial" panose="020B0604020202020204" pitchFamily="34" charset="0"/>
          </a:endParaRPr>
        </a:p>
      </dsp:txBody>
      <dsp:txXfrm>
        <a:off x="8173730" y="2022030"/>
        <a:ext cx="3449417" cy="1615217"/>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D3FE9-5883-23BA-2905-1E2112CA28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D46589-1B8C-9ED5-E98C-150F44368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2F85063-A344-74EE-A812-871C5D532D8E}"/>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5" name="Footer Placeholder 4">
            <a:extLst>
              <a:ext uri="{FF2B5EF4-FFF2-40B4-BE49-F238E27FC236}">
                <a16:creationId xmlns:a16="http://schemas.microsoft.com/office/drawing/2014/main" id="{17E4F2FB-9587-CC3A-E16E-8A0A55559D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6B9549-CAFA-68FD-F889-43C1CDFA9020}"/>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369268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3BD3D-B17B-2509-246A-39917C0427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C6152E-09EB-8220-3B65-7DCD588541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86A7E6-3E31-A3D6-3BE0-F2C8BE39A1EB}"/>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5" name="Footer Placeholder 4">
            <a:extLst>
              <a:ext uri="{FF2B5EF4-FFF2-40B4-BE49-F238E27FC236}">
                <a16:creationId xmlns:a16="http://schemas.microsoft.com/office/drawing/2014/main" id="{A80F3894-73EC-DFB8-A8C8-3E9347C080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3DE76B-912A-1162-674B-84E8A7877478}"/>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267079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22A471-2289-D173-879C-DDF91D8EEB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996CA1-92C5-1597-A2A4-AA76B347C9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817E4-8BFA-B716-1964-3BA3C978B32E}"/>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5" name="Footer Placeholder 4">
            <a:extLst>
              <a:ext uri="{FF2B5EF4-FFF2-40B4-BE49-F238E27FC236}">
                <a16:creationId xmlns:a16="http://schemas.microsoft.com/office/drawing/2014/main" id="{AA5C9762-B0F0-DBA1-8B8E-92860BB2CA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411B7F-74EA-F02A-8F78-C1628429DA80}"/>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216663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A99E7-D607-3940-05ED-929E507312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D60E2E-F30F-5C4A-5A77-025631CF90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7779A0-5207-DC2F-AD97-DDFFD5C95167}"/>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5" name="Footer Placeholder 4">
            <a:extLst>
              <a:ext uri="{FF2B5EF4-FFF2-40B4-BE49-F238E27FC236}">
                <a16:creationId xmlns:a16="http://schemas.microsoft.com/office/drawing/2014/main" id="{2E0EEE86-A507-E09F-87B2-7A9D2747D7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276AAB-8412-1277-606A-E62072B986E9}"/>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378512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3E36-66DA-1FB1-20BD-40CD3EC01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F47E8C5-ADD1-5FDE-007D-C2113513F8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3AB3B7-99EB-10A6-6F76-D6BBA0515143}"/>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5" name="Footer Placeholder 4">
            <a:extLst>
              <a:ext uri="{FF2B5EF4-FFF2-40B4-BE49-F238E27FC236}">
                <a16:creationId xmlns:a16="http://schemas.microsoft.com/office/drawing/2014/main" id="{176488BC-DB7E-6B55-4C50-06238AE932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2652C5-1BD2-C3FE-0D29-57121DDF66FB}"/>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161828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4F77-B527-630E-4A2D-6535C278A7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966029-BB8E-8C68-B3B7-97CF701D6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0DF879E-A1FC-6841-B006-B1E851E191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2B6DD9-50CB-6A0B-9370-EC0AF878AF76}"/>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6" name="Footer Placeholder 5">
            <a:extLst>
              <a:ext uri="{FF2B5EF4-FFF2-40B4-BE49-F238E27FC236}">
                <a16:creationId xmlns:a16="http://schemas.microsoft.com/office/drawing/2014/main" id="{BAE18E39-BD45-284C-F463-64CBB0C7DC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0682C2-C340-5D57-BCC4-237A8E64D758}"/>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4192573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5B36E-E3A2-AB31-B003-599F868784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6850EE-472B-9F9A-BF43-E03F97BF3A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C7C1D0-F9A7-A255-C669-EDDDFE77C4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B65D70-9170-4807-8312-89D9B3BDA1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AAA583-138D-8DF2-1F49-BD73B4ABA0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BC3F952-05CE-131A-C295-C8E11CC57D3E}"/>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8" name="Footer Placeholder 7">
            <a:extLst>
              <a:ext uri="{FF2B5EF4-FFF2-40B4-BE49-F238E27FC236}">
                <a16:creationId xmlns:a16="http://schemas.microsoft.com/office/drawing/2014/main" id="{48C4F4FD-F751-5A99-F26A-CC35DDB198C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D8B989-6D32-D57C-ABFD-2E8B6921E415}"/>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82840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52813-6498-0E86-2A76-CCD4F64623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A46BDA-E5BC-DCE1-A7AD-B94400915A07}"/>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4" name="Footer Placeholder 3">
            <a:extLst>
              <a:ext uri="{FF2B5EF4-FFF2-40B4-BE49-F238E27FC236}">
                <a16:creationId xmlns:a16="http://schemas.microsoft.com/office/drawing/2014/main" id="{83964C6D-2224-099A-F3A3-20E0C4F02E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899CD2-BE68-CAAD-D8D8-BCBF91E2F975}"/>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326360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337942-EE59-BBC5-496E-B691AD8811BE}"/>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3" name="Footer Placeholder 2">
            <a:extLst>
              <a:ext uri="{FF2B5EF4-FFF2-40B4-BE49-F238E27FC236}">
                <a16:creationId xmlns:a16="http://schemas.microsoft.com/office/drawing/2014/main" id="{90C4025D-8773-0F46-7FA9-3A474D7C92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99B3E19-704D-AB6C-1BA4-4196BDB4CEF7}"/>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1161059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88DB-7D0B-40E5-8E62-AB35BA7E01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E91345-FE02-A6EC-911B-66ACCEA71F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EA82E44-BA80-2441-D619-A9A079134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90137-0F41-7422-EFD0-80341F98AC60}"/>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6" name="Footer Placeholder 5">
            <a:extLst>
              <a:ext uri="{FF2B5EF4-FFF2-40B4-BE49-F238E27FC236}">
                <a16:creationId xmlns:a16="http://schemas.microsoft.com/office/drawing/2014/main" id="{4747F75D-6831-FAE0-6212-6FD187E5BE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44E1B5-96FC-B0C0-3099-B57A73046425}"/>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344617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94DD7-C589-95AB-310D-2DC6056C3C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ADAEAD-0FF0-C64E-04CB-E36409443E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495B3FC-92F7-6037-55DC-AF31111CB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EF3EB-21EB-ACFC-7E06-00FD37A1C116}"/>
              </a:ext>
            </a:extLst>
          </p:cNvPr>
          <p:cNvSpPr>
            <a:spLocks noGrp="1"/>
          </p:cNvSpPr>
          <p:nvPr>
            <p:ph type="dt" sz="half" idx="10"/>
          </p:nvPr>
        </p:nvSpPr>
        <p:spPr/>
        <p:txBody>
          <a:bodyPr/>
          <a:lstStyle/>
          <a:p>
            <a:fld id="{3BAEC820-3503-4FF7-BB32-87A8CB1A0744}" type="datetimeFigureOut">
              <a:rPr lang="en-GB" smtClean="0"/>
              <a:t>26/02/2024</a:t>
            </a:fld>
            <a:endParaRPr lang="en-GB"/>
          </a:p>
        </p:txBody>
      </p:sp>
      <p:sp>
        <p:nvSpPr>
          <p:cNvPr id="6" name="Footer Placeholder 5">
            <a:extLst>
              <a:ext uri="{FF2B5EF4-FFF2-40B4-BE49-F238E27FC236}">
                <a16:creationId xmlns:a16="http://schemas.microsoft.com/office/drawing/2014/main" id="{2ACE8445-A7DD-5463-B3FF-BB68CDDFC6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5A9354-7634-C61F-9260-0C4E04240628}"/>
              </a:ext>
            </a:extLst>
          </p:cNvPr>
          <p:cNvSpPr>
            <a:spLocks noGrp="1"/>
          </p:cNvSpPr>
          <p:nvPr>
            <p:ph type="sldNum" sz="quarter" idx="12"/>
          </p:nvPr>
        </p:nvSpPr>
        <p:spPr/>
        <p:txBody>
          <a:bodyPr/>
          <a:lstStyle/>
          <a:p>
            <a:fld id="{53C407C4-7F5B-4A66-9FAA-723873C31A26}" type="slidenum">
              <a:rPr lang="en-GB" smtClean="0"/>
              <a:t>‹#›</a:t>
            </a:fld>
            <a:endParaRPr lang="en-GB"/>
          </a:p>
        </p:txBody>
      </p:sp>
    </p:spTree>
    <p:extLst>
      <p:ext uri="{BB962C8B-B14F-4D97-AF65-F5344CB8AC3E}">
        <p14:creationId xmlns:p14="http://schemas.microsoft.com/office/powerpoint/2010/main" val="231366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C86B6D-BC7B-31A2-F54B-324098F80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513C92-B13A-95F2-4BFB-CC71A9F968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A60C53-5151-46DD-B6F1-8CCF9BB6A1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EC820-3503-4FF7-BB32-87A8CB1A0744}" type="datetimeFigureOut">
              <a:rPr lang="en-GB" smtClean="0"/>
              <a:t>26/02/2024</a:t>
            </a:fld>
            <a:endParaRPr lang="en-GB"/>
          </a:p>
        </p:txBody>
      </p:sp>
      <p:sp>
        <p:nvSpPr>
          <p:cNvPr id="5" name="Footer Placeholder 4">
            <a:extLst>
              <a:ext uri="{FF2B5EF4-FFF2-40B4-BE49-F238E27FC236}">
                <a16:creationId xmlns:a16="http://schemas.microsoft.com/office/drawing/2014/main" id="{D1E7567F-9584-F528-9C6E-02C99761FC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899E2C2-BAC2-4547-93EE-817E130FCD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407C4-7F5B-4A66-9FAA-723873C31A26}" type="slidenum">
              <a:rPr lang="en-GB" smtClean="0"/>
              <a:t>‹#›</a:t>
            </a:fld>
            <a:endParaRPr lang="en-GB"/>
          </a:p>
        </p:txBody>
      </p:sp>
    </p:spTree>
    <p:extLst>
      <p:ext uri="{BB962C8B-B14F-4D97-AF65-F5344CB8AC3E}">
        <p14:creationId xmlns:p14="http://schemas.microsoft.com/office/powerpoint/2010/main" val="1331881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hyperlink" Target="https://www.nspcc.org.uk/what-is-child-abuse/types-of-abuse/neglect/" TargetMode="External"/><Relationship Id="rId3" Type="http://schemas.openxmlformats.org/officeDocument/2006/relationships/hyperlink" Target="https://capublic.worcestershire.gov.uk/LearnDevPublic/CourseDetail.aspx?id=3294fd09-e523-4cf4-9358-93bf6ed718c3" TargetMode="External"/><Relationship Id="rId7" Type="http://schemas.openxmlformats.org/officeDocument/2006/relationships/hyperlink" Target="https://www.nice.org.uk/guidance/ng76" TargetMode="External"/><Relationship Id="rId2" Type="http://schemas.openxmlformats.org/officeDocument/2006/relationships/hyperlink" Target="https://www.worcestershire.gov.uk/sites/default/files/2022-09/Levels_of_need_guidance_September_2021%20%281%29.pdf" TargetMode="External"/><Relationship Id="rId1" Type="http://schemas.openxmlformats.org/officeDocument/2006/relationships/slideLayout" Target="../slideLayouts/slideLayout2.xml"/><Relationship Id="rId6" Type="http://schemas.openxmlformats.org/officeDocument/2006/relationships/hyperlink" Target="https://westmidlands.procedures.org.uk/pkphl/regional-safeguarding-guidance/neglect" TargetMode="External"/><Relationship Id="rId5" Type="http://schemas.openxmlformats.org/officeDocument/2006/relationships/hyperlink" Target="https://assets.publishing.service.gov.uk/media/65cb4349a7ded0000c79e4e1/Working_together_to_safeguard_children_2023_-_statutory_guidance.pdf" TargetMode="External"/><Relationship Id="rId10" Type="http://schemas.openxmlformats.org/officeDocument/2006/relationships/image" Target="../media/image1.jpg"/><Relationship Id="rId4" Type="http://schemas.openxmlformats.org/officeDocument/2006/relationships/hyperlink" Target="https://westmidlands.procedures.org.uk/local-content/xkjN/neglect-tools-and-pathways/?b=" TargetMode="External"/><Relationship Id="rId9" Type="http://schemas.openxmlformats.org/officeDocument/2006/relationships/hyperlink" Target="https://learning.nspcc.org.uk/child-abuse-and-neglect/negle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898A1">
            <a:alpha val="0"/>
          </a:srgbClr>
        </a:solidFill>
        <a:effectLst/>
      </p:bgPr>
    </p:bg>
    <p:spTree>
      <p:nvGrpSpPr>
        <p:cNvPr id="1" name=""/>
        <p:cNvGrpSpPr/>
        <p:nvPr/>
      </p:nvGrpSpPr>
      <p:grpSpPr>
        <a:xfrm>
          <a:off x="0" y="0"/>
          <a:ext cx="0" cy="0"/>
          <a:chOff x="0" y="0"/>
          <a:chExt cx="0" cy="0"/>
        </a:xfrm>
      </p:grpSpPr>
      <p:sp useBgFill="1">
        <p:nvSpPr>
          <p:cNvPr id="73" name="Slide Background Fill">
            <a:extLst>
              <a:ext uri="{FF2B5EF4-FFF2-40B4-BE49-F238E27FC236}">
                <a16:creationId xmlns:a16="http://schemas.microsoft.com/office/drawing/2014/main" id="{03AF1C04-3FEF-41BD-BB84-2F263765B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oup 74">
            <a:extLst>
              <a:ext uri="{FF2B5EF4-FFF2-40B4-BE49-F238E27FC236}">
                <a16:creationId xmlns:a16="http://schemas.microsoft.com/office/drawing/2014/main" id="{2DD5E267-EB6F-47DF-ABEF-2C1BED44DA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76" name="Color Cover">
              <a:extLst>
                <a:ext uri="{FF2B5EF4-FFF2-40B4-BE49-F238E27FC236}">
                  <a16:creationId xmlns:a16="http://schemas.microsoft.com/office/drawing/2014/main" id="{4BA86AA3-0623-4268-861E-ADA01A7C07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Color Cover">
              <a:extLst>
                <a:ext uri="{FF2B5EF4-FFF2-40B4-BE49-F238E27FC236}">
                  <a16:creationId xmlns:a16="http://schemas.microsoft.com/office/drawing/2014/main" id="{72692EF2-4C1F-4ED7-9C00-6CF92783E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66828D02-A05D-412B-9F20-B68E970B9F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80" name="Color">
              <a:extLst>
                <a:ext uri="{FF2B5EF4-FFF2-40B4-BE49-F238E27FC236}">
                  <a16:creationId xmlns:a16="http://schemas.microsoft.com/office/drawing/2014/main" id="{A1A8E50E-11DE-480E-A93B-F503760BC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Color">
              <a:extLst>
                <a:ext uri="{FF2B5EF4-FFF2-40B4-BE49-F238E27FC236}">
                  <a16:creationId xmlns:a16="http://schemas.microsoft.com/office/drawing/2014/main" id="{D2E2EE99-89A4-435B-B61A-3C8B5B2B2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descr="A close-up of a logo&#10;&#10;Description automatically generated">
            <a:extLst>
              <a:ext uri="{FF2B5EF4-FFF2-40B4-BE49-F238E27FC236}">
                <a16:creationId xmlns:a16="http://schemas.microsoft.com/office/drawing/2014/main" id="{4A59E7E0-8BF7-BC6A-39C9-D694861B923C}"/>
              </a:ext>
            </a:extLst>
          </p:cNvPr>
          <p:cNvPicPr>
            <a:picLocks noChangeAspect="1"/>
          </p:cNvPicPr>
          <p:nvPr/>
        </p:nvPicPr>
        <p:blipFill rotWithShape="1">
          <a:blip r:embed="rId3">
            <a:extLst>
              <a:ext uri="{28A0092B-C50C-407E-A947-70E740481C1C}">
                <a14:useLocalDpi xmlns:a14="http://schemas.microsoft.com/office/drawing/2010/main" val="0"/>
              </a:ext>
            </a:extLst>
          </a:blip>
          <a:srcRect l="2837" r="3036" b="1"/>
          <a:stretch/>
        </p:blipFill>
        <p:spPr>
          <a:xfrm>
            <a:off x="6677026" y="848515"/>
            <a:ext cx="4571936" cy="51376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83" name="Group 82">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84" name="Freeform: Shape 83">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5" name="Freeform: Shape 84">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6" name="Freeform: Shape 85">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7" name="Freeform: Shape 86">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8" name="Freeform: Shape 87">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9" name="Freeform: Shape 88">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90" name="Freeform: Shape 89">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DE24419C-9FF9-EAE7-7754-ACC58529F524}"/>
              </a:ext>
            </a:extLst>
          </p:cNvPr>
          <p:cNvSpPr>
            <a:spLocks noGrp="1"/>
          </p:cNvSpPr>
          <p:nvPr>
            <p:ph type="ctrTitle"/>
          </p:nvPr>
        </p:nvSpPr>
        <p:spPr>
          <a:xfrm>
            <a:off x="810866" y="1075638"/>
            <a:ext cx="5501548" cy="2353362"/>
          </a:xfrm>
        </p:spPr>
        <p:txBody>
          <a:bodyPr vert="horz" lIns="91440" tIns="45720" rIns="91440" bIns="45720" rtlCol="0" anchor="b">
            <a:normAutofit/>
          </a:bodyPr>
          <a:lstStyle/>
          <a:p>
            <a:pPr algn="l"/>
            <a:r>
              <a:rPr lang="en-US" b="1" kern="1200" dirty="0">
                <a:solidFill>
                  <a:schemeClr val="bg1"/>
                </a:solidFill>
                <a:effectLst>
                  <a:outerShdw blurRad="38100" dist="38100" dir="2700000" algn="tl">
                    <a:srgbClr val="000000">
                      <a:alpha val="43137"/>
                    </a:srgbClr>
                  </a:outerShdw>
                </a:effectLst>
                <a:latin typeface="+mj-lt"/>
                <a:ea typeface="+mj-ea"/>
                <a:cs typeface="+mj-cs"/>
              </a:rPr>
              <a:t>Neglect Toolkit</a:t>
            </a:r>
          </a:p>
        </p:txBody>
      </p:sp>
      <p:sp>
        <p:nvSpPr>
          <p:cNvPr id="7" name="TextBox 6">
            <a:extLst>
              <a:ext uri="{FF2B5EF4-FFF2-40B4-BE49-F238E27FC236}">
                <a16:creationId xmlns:a16="http://schemas.microsoft.com/office/drawing/2014/main" id="{7BFE5762-53C3-03E0-F47E-A0EF0A1E1CBB}"/>
              </a:ext>
            </a:extLst>
          </p:cNvPr>
          <p:cNvSpPr txBox="1"/>
          <p:nvPr/>
        </p:nvSpPr>
        <p:spPr>
          <a:xfrm>
            <a:off x="1014985" y="3442089"/>
            <a:ext cx="5501548" cy="2573579"/>
          </a:xfrm>
          <a:prstGeom prst="rect">
            <a:avLst/>
          </a:prstGeom>
        </p:spPr>
        <p:txBody>
          <a:bodyPr vert="horz" lIns="91440" tIns="45720" rIns="91440" bIns="45720" rtlCol="0" anchor="t">
            <a:normAutofit/>
          </a:bodyPr>
          <a:lstStyle/>
          <a:p>
            <a:pPr lvl="0" algn="ctr">
              <a:lnSpc>
                <a:spcPct val="90000"/>
              </a:lnSpc>
              <a:spcAft>
                <a:spcPts val="600"/>
              </a:spcAft>
            </a:pPr>
            <a:r>
              <a:rPr lang="en-US" dirty="0">
                <a:solidFill>
                  <a:schemeClr val="bg1"/>
                </a:solidFill>
                <a:effectLst/>
                <a:latin typeface="Arial" panose="020B0604020202020204" pitchFamily="34" charset="0"/>
                <a:cs typeface="Arial" panose="020B0604020202020204" pitchFamily="34" charset="0"/>
              </a:rPr>
              <a:t>This presentation can be used by all agencies to support managers &amp; practitioner understanding of the toolkit and how it can be used. </a:t>
            </a:r>
          </a:p>
        </p:txBody>
      </p:sp>
    </p:spTree>
    <p:extLst>
      <p:ext uri="{BB962C8B-B14F-4D97-AF65-F5344CB8AC3E}">
        <p14:creationId xmlns:p14="http://schemas.microsoft.com/office/powerpoint/2010/main" val="8910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Rectangle 3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25EC44-6581-4BF6-FC82-7406D8F2ED1B}"/>
              </a:ext>
            </a:extLst>
          </p:cNvPr>
          <p:cNvSpPr>
            <a:spLocks noGrp="1"/>
          </p:cNvSpPr>
          <p:nvPr>
            <p:ph type="title"/>
          </p:nvPr>
        </p:nvSpPr>
        <p:spPr>
          <a:xfrm>
            <a:off x="180975" y="586855"/>
            <a:ext cx="3487113" cy="3387497"/>
          </a:xfrm>
        </p:spPr>
        <p:txBody>
          <a:bodyPr anchor="b">
            <a:normAutofit/>
          </a:bodyPr>
          <a:lstStyle/>
          <a:p>
            <a:pPr algn="r"/>
            <a:r>
              <a:rPr lang="en-GB" sz="4000" b="1" dirty="0">
                <a:solidFill>
                  <a:srgbClr val="FFFFFF"/>
                </a:solidFill>
                <a:effectLst>
                  <a:outerShdw blurRad="38100" dist="38100" dir="2700000" algn="tl">
                    <a:srgbClr val="000000">
                      <a:alpha val="43137"/>
                    </a:srgbClr>
                  </a:outerShdw>
                </a:effectLst>
                <a:cs typeface="Arial" panose="020B0604020202020204" pitchFamily="34" charset="0"/>
              </a:rPr>
              <a:t>What is the Neglect Toolkit?</a:t>
            </a:r>
          </a:p>
        </p:txBody>
      </p:sp>
      <p:sp>
        <p:nvSpPr>
          <p:cNvPr id="3" name="Content Placeholder 2">
            <a:extLst>
              <a:ext uri="{FF2B5EF4-FFF2-40B4-BE49-F238E27FC236}">
                <a16:creationId xmlns:a16="http://schemas.microsoft.com/office/drawing/2014/main" id="{84C9F0DC-2871-7DEB-CACE-EDB7B58C3B84}"/>
              </a:ext>
            </a:extLst>
          </p:cNvPr>
          <p:cNvSpPr>
            <a:spLocks noGrp="1"/>
          </p:cNvSpPr>
          <p:nvPr>
            <p:ph idx="1"/>
          </p:nvPr>
        </p:nvSpPr>
        <p:spPr>
          <a:xfrm>
            <a:off x="4218801" y="419101"/>
            <a:ext cx="7452827" cy="6619262"/>
          </a:xfrm>
        </p:spPr>
        <p:txBody>
          <a:bodyPr anchor="ctr">
            <a:normAutofit fontScale="92500" lnSpcReduction="20000"/>
          </a:bodyPr>
          <a:lstStyle/>
          <a:p>
            <a:pPr marL="0" lvl="0" indent="0">
              <a:buNone/>
            </a:pPr>
            <a:r>
              <a:rPr lang="en-GB" sz="2100" dirty="0">
                <a:effectLst/>
                <a:latin typeface="Arial" panose="020B0604020202020204" pitchFamily="34" charset="0"/>
                <a:ea typeface="Times New Roman" panose="02020603050405020304" pitchFamily="18" charset="0"/>
                <a:cs typeface="Arial" panose="020B0604020202020204" pitchFamily="34" charset="0"/>
              </a:rPr>
              <a:t>As defined by Working Together 2023, Neglect is complex and is not always easily identifiable, the tools are designed to support practitioners and managers across the safeguarding partnership to identify neglect, understand children’s experiences and support a plan of what to do next for children &amp; families. </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0" lvl="0" indent="0">
              <a:buNone/>
            </a:pPr>
            <a:r>
              <a:rPr lang="en-GB" sz="2100" dirty="0">
                <a:effectLst/>
                <a:latin typeface="Arial" panose="020B0604020202020204" pitchFamily="34" charset="0"/>
                <a:ea typeface="Times New Roman" panose="02020603050405020304" pitchFamily="18" charset="0"/>
                <a:cs typeface="Arial" panose="020B0604020202020204" pitchFamily="34" charset="0"/>
              </a:rPr>
              <a:t>The neglect toolkit brings together resources that practitioners can use in their work with children, young people and their families. </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0" lvl="0" indent="0">
              <a:buNone/>
            </a:pPr>
            <a:r>
              <a:rPr lang="en-GB" sz="2100" dirty="0">
                <a:effectLst/>
                <a:latin typeface="Arial" panose="020B0604020202020204" pitchFamily="34" charset="0"/>
                <a:ea typeface="Times New Roman" panose="02020603050405020304" pitchFamily="18" charset="0"/>
                <a:cs typeface="Arial" panose="020B0604020202020204" pitchFamily="34" charset="0"/>
              </a:rPr>
              <a:t>The tools can be used throughout the child’s journey and at different levels of need. </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0" lvl="0" indent="0">
              <a:buNone/>
            </a:pPr>
            <a:r>
              <a:rPr lang="en-GB" sz="2100" dirty="0">
                <a:effectLst/>
                <a:latin typeface="Arial" panose="020B0604020202020204" pitchFamily="34" charset="0"/>
                <a:ea typeface="Times New Roman" panose="02020603050405020304" pitchFamily="18" charset="0"/>
                <a:cs typeface="Arial" panose="020B0604020202020204" pitchFamily="34" charset="0"/>
              </a:rPr>
              <a:t>Any practitioner can use them to support their understanding of children’s lived experience – this will support you in what needs to happen to help children. </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0" lvl="0" indent="0">
              <a:buNone/>
            </a:pPr>
            <a:endParaRPr lang="en-GB" sz="210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buNone/>
            </a:pPr>
            <a:r>
              <a:rPr lang="en-GB" sz="2100" dirty="0">
                <a:effectLst/>
                <a:latin typeface="Arial" panose="020B0604020202020204" pitchFamily="34" charset="0"/>
                <a:ea typeface="Times New Roman" panose="02020603050405020304" pitchFamily="18" charset="0"/>
                <a:cs typeface="Arial" panose="020B0604020202020204" pitchFamily="34" charset="0"/>
              </a:rPr>
              <a:t>The toolkit includes: </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GB" sz="2100" dirty="0">
                <a:effectLst/>
                <a:latin typeface="Arial" panose="020B0604020202020204" pitchFamily="34" charset="0"/>
                <a:ea typeface="Times New Roman" panose="02020603050405020304" pitchFamily="18" charset="0"/>
                <a:cs typeface="Arial" panose="020B0604020202020204" pitchFamily="34" charset="0"/>
              </a:rPr>
              <a:t>‘Day in the Life’ Tools for different children’s age groups.</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GB" sz="2100" dirty="0">
                <a:effectLst/>
                <a:latin typeface="Arial" panose="020B0604020202020204" pitchFamily="34" charset="0"/>
                <a:ea typeface="Times New Roman" panose="02020603050405020304" pitchFamily="18" charset="0"/>
                <a:cs typeface="Arial" panose="020B0604020202020204" pitchFamily="34" charset="0"/>
              </a:rPr>
              <a:t>Tools to help identify concerns regarding home conditions and progress made following initial worries being identified and addressed with families. </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GB" sz="2100" dirty="0">
                <a:effectLst/>
                <a:latin typeface="Arial" panose="020B0604020202020204" pitchFamily="34" charset="0"/>
                <a:ea typeface="Times New Roman" panose="02020603050405020304" pitchFamily="18" charset="0"/>
                <a:cs typeface="Arial" panose="020B0604020202020204" pitchFamily="34" charset="0"/>
              </a:rPr>
              <a:t>A screening tool to support thoughts, reflections and observations. </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GB" sz="2100" dirty="0">
                <a:effectLst/>
                <a:latin typeface="Arial" panose="020B0604020202020204" pitchFamily="34" charset="0"/>
                <a:ea typeface="Times New Roman" panose="02020603050405020304" pitchFamily="18" charset="0"/>
                <a:cs typeface="Arial" panose="020B0604020202020204" pitchFamily="34" charset="0"/>
              </a:rPr>
              <a:t>Guidance to support planning in response to the information gain from the work with children &amp; families.</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GB" sz="2100" dirty="0">
                <a:effectLst/>
                <a:latin typeface="Arial" panose="020B0604020202020204" pitchFamily="34" charset="0"/>
                <a:ea typeface="Times New Roman" panose="02020603050405020304" pitchFamily="18" charset="0"/>
                <a:cs typeface="Arial" panose="020B0604020202020204" pitchFamily="34" charset="0"/>
              </a:rPr>
              <a:t>A Pathway to support practitioners and managers on how best to respond through the child’s journey and at</a:t>
            </a:r>
          </a:p>
          <a:p>
            <a:pPr marL="457200" lvl="1" indent="0">
              <a:buNone/>
            </a:pPr>
            <a:r>
              <a:rPr lang="en-GB" sz="2100" dirty="0">
                <a:latin typeface="Arial" panose="020B0604020202020204" pitchFamily="34" charset="0"/>
                <a:ea typeface="Times New Roman" panose="02020603050405020304" pitchFamily="18" charset="0"/>
                <a:cs typeface="Arial" panose="020B0604020202020204" pitchFamily="34" charset="0"/>
              </a:rPr>
              <a:t>   </a:t>
            </a:r>
            <a:r>
              <a:rPr lang="en-GB" sz="2100" dirty="0">
                <a:effectLst/>
                <a:latin typeface="Arial" panose="020B0604020202020204" pitchFamily="34" charset="0"/>
                <a:ea typeface="Times New Roman" panose="02020603050405020304" pitchFamily="18" charset="0"/>
                <a:cs typeface="Arial" panose="020B0604020202020204" pitchFamily="34" charset="0"/>
              </a:rPr>
              <a:t> different levels of need.</a:t>
            </a:r>
            <a:endParaRPr lang="en-GB" sz="2100" dirty="0">
              <a:effectLst/>
              <a:latin typeface="Arial" panose="020B0604020202020204" pitchFamily="34" charset="0"/>
              <a:ea typeface="Calibri" panose="020F0502020204030204" pitchFamily="34" charset="0"/>
              <a:cs typeface="Arial" panose="020B0604020202020204" pitchFamily="34" charset="0"/>
            </a:endParaRPr>
          </a:p>
          <a:p>
            <a:pPr marL="457200"/>
            <a:endParaRPr lang="en-GB" sz="2000" dirty="0">
              <a:effectLst/>
              <a:latin typeface="Calibri" panose="020F0502020204030204" pitchFamily="34" charset="0"/>
              <a:ea typeface="Calibri" panose="020F0502020204030204" pitchFamily="34" charset="0"/>
            </a:endParaRPr>
          </a:p>
          <a:p>
            <a:pPr marL="0" indent="0">
              <a:buNone/>
            </a:pPr>
            <a:endParaRPr lang="en-GB" sz="2000" dirty="0"/>
          </a:p>
        </p:txBody>
      </p:sp>
      <p:pic>
        <p:nvPicPr>
          <p:cNvPr id="5" name="Picture 4" descr="A close-up of a logo&#10;&#10;Description automatically generated">
            <a:extLst>
              <a:ext uri="{FF2B5EF4-FFF2-40B4-BE49-F238E27FC236}">
                <a16:creationId xmlns:a16="http://schemas.microsoft.com/office/drawing/2014/main" id="{62C8889C-F3D7-573D-2863-80A25D2147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3704" y="5802491"/>
            <a:ext cx="988296" cy="1045371"/>
          </a:xfrm>
          <a:prstGeom prst="rect">
            <a:avLst/>
          </a:prstGeom>
        </p:spPr>
      </p:pic>
    </p:spTree>
    <p:extLst>
      <p:ext uri="{BB962C8B-B14F-4D97-AF65-F5344CB8AC3E}">
        <p14:creationId xmlns:p14="http://schemas.microsoft.com/office/powerpoint/2010/main" val="255691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AC69C2-F953-A40D-855D-C893B41FBEE7}"/>
              </a:ext>
            </a:extLst>
          </p:cNvPr>
          <p:cNvSpPr>
            <a:spLocks noGrp="1"/>
          </p:cNvSpPr>
          <p:nvPr>
            <p:ph type="title"/>
          </p:nvPr>
        </p:nvSpPr>
        <p:spPr>
          <a:xfrm>
            <a:off x="193040" y="586855"/>
            <a:ext cx="3475048" cy="3387497"/>
          </a:xfrm>
        </p:spPr>
        <p:txBody>
          <a:bodyPr anchor="b">
            <a:normAutofit/>
          </a:bodyPr>
          <a:lstStyle/>
          <a:p>
            <a:pPr algn="r"/>
            <a:r>
              <a:rPr lang="en-GB" sz="4000" b="1" dirty="0">
                <a:solidFill>
                  <a:srgbClr val="FFFFFF"/>
                </a:solidFill>
                <a:effectLst>
                  <a:outerShdw blurRad="38100" dist="38100" dir="2700000" algn="tl">
                    <a:srgbClr val="000000">
                      <a:alpha val="43137"/>
                    </a:srgbClr>
                  </a:outerShdw>
                </a:effectLst>
                <a:ea typeface="Times New Roman" panose="02020603050405020304" pitchFamily="18" charset="0"/>
              </a:rPr>
              <a:t>How do children/young people want us to use it?</a:t>
            </a:r>
            <a:endParaRPr lang="en-GB" sz="4000"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00A5F9A-B3A8-0FB0-627E-3F460117F7E8}"/>
              </a:ext>
            </a:extLst>
          </p:cNvPr>
          <p:cNvSpPr>
            <a:spLocks noGrp="1"/>
          </p:cNvSpPr>
          <p:nvPr>
            <p:ph idx="1"/>
          </p:nvPr>
        </p:nvSpPr>
        <p:spPr>
          <a:xfrm>
            <a:off x="4134810" y="586855"/>
            <a:ext cx="7685715" cy="6281283"/>
          </a:xfrm>
        </p:spPr>
        <p:txBody>
          <a:bodyPr anchor="ctr">
            <a:normAutofit/>
          </a:bodyPr>
          <a:lstStyle/>
          <a:p>
            <a:pPr marL="0" indent="0">
              <a:buNone/>
            </a:pPr>
            <a:r>
              <a:rPr lang="en-GB" sz="1900" dirty="0">
                <a:effectLst/>
                <a:latin typeface="Arial" panose="020B0604020202020204" pitchFamily="34" charset="0"/>
                <a:ea typeface="Calibri" panose="020F0502020204030204" pitchFamily="34" charset="0"/>
                <a:cs typeface="Arial" panose="020B0604020202020204" pitchFamily="34" charset="0"/>
              </a:rPr>
              <a:t>As part of the review of the tools, we gained feedback from young people, the key points they shared with us are: </a:t>
            </a:r>
          </a:p>
          <a:p>
            <a:pPr marL="342900" lvl="0" indent="-342900">
              <a:buFont typeface="Symbol" panose="05050102010706020507" pitchFamily="18" charset="2"/>
              <a:buChar char=""/>
            </a:pPr>
            <a:r>
              <a:rPr lang="en-GB" sz="1900" dirty="0">
                <a:effectLst/>
                <a:latin typeface="Arial" panose="020B0604020202020204" pitchFamily="34" charset="0"/>
                <a:ea typeface="Times New Roman" panose="02020603050405020304" pitchFamily="18" charset="0"/>
                <a:cs typeface="Arial" panose="020B0604020202020204" pitchFamily="34" charset="0"/>
              </a:rPr>
              <a:t>Important to think about what it is the worker is worried about to focus the questions, not just reading off a sheet. </a:t>
            </a:r>
            <a:r>
              <a:rPr lang="en-GB" sz="1900" i="1" dirty="0">
                <a:effectLst/>
                <a:latin typeface="Arial" panose="020B0604020202020204" pitchFamily="34" charset="0"/>
                <a:ea typeface="Times New Roman" panose="02020603050405020304" pitchFamily="18" charset="0"/>
                <a:cs typeface="Arial" panose="020B0604020202020204" pitchFamily="34" charset="0"/>
              </a:rPr>
              <a:t>For example, if the key worry is a child being late for school each day, focus on the sections regarding waking up, breakfast and getting ready – this will focus the work and be more meaningful</a:t>
            </a:r>
            <a:r>
              <a:rPr lang="en-GB" sz="1900" dirty="0">
                <a:effectLst/>
                <a:latin typeface="Arial" panose="020B0604020202020204" pitchFamily="34" charset="0"/>
                <a:ea typeface="Times New Roman" panose="02020603050405020304" pitchFamily="18" charset="0"/>
                <a:cs typeface="Arial" panose="020B0604020202020204" pitchFamily="34" charset="0"/>
              </a:rPr>
              <a:t>. </a:t>
            </a:r>
            <a:endParaRPr lang="en-GB" sz="1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900" dirty="0">
                <a:effectLst/>
                <a:latin typeface="Arial" panose="020B0604020202020204" pitchFamily="34" charset="0"/>
                <a:ea typeface="Times New Roman" panose="02020603050405020304" pitchFamily="18" charset="0"/>
                <a:cs typeface="Arial" panose="020B0604020202020204" pitchFamily="34" charset="0"/>
              </a:rPr>
              <a:t>You could ask other professionals, such as schools, child-minders &amp; health professionals to help gain the information; so, the answers are as full as possible; different people will have different perspectives. </a:t>
            </a:r>
            <a:endParaRPr lang="en-GB" sz="1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900" dirty="0">
                <a:effectLst/>
                <a:latin typeface="Arial" panose="020B0604020202020204" pitchFamily="34" charset="0"/>
                <a:ea typeface="Times New Roman" panose="02020603050405020304" pitchFamily="18" charset="0"/>
                <a:cs typeface="Arial" panose="020B0604020202020204" pitchFamily="34" charset="0"/>
              </a:rPr>
              <a:t>Important to ask both children and parents questions to get a full understanding. </a:t>
            </a:r>
            <a:endParaRPr lang="en-GB" sz="1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900" dirty="0">
                <a:effectLst/>
                <a:latin typeface="Arial" panose="020B0604020202020204" pitchFamily="34" charset="0"/>
                <a:ea typeface="Times New Roman" panose="02020603050405020304" pitchFamily="18" charset="0"/>
                <a:cs typeface="Arial" panose="020B0604020202020204" pitchFamily="34" charset="0"/>
              </a:rPr>
              <a:t>Important to ask questions as openly as possible to gain as much information – use a conversational style, not a tick sheet. </a:t>
            </a:r>
            <a:endParaRPr lang="en-GB" sz="19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1900" dirty="0">
              <a:effectLst/>
              <a:latin typeface="Calibri" panose="020F0502020204030204" pitchFamily="34" charset="0"/>
              <a:ea typeface="Calibri" panose="020F0502020204030204" pitchFamily="34" charset="0"/>
            </a:endParaRPr>
          </a:p>
          <a:p>
            <a:pPr marL="0" indent="0">
              <a:buNone/>
            </a:pPr>
            <a:endParaRPr lang="en-GB" sz="1900" dirty="0"/>
          </a:p>
        </p:txBody>
      </p:sp>
      <p:pic>
        <p:nvPicPr>
          <p:cNvPr id="4" name="Picture 3" descr="A close-up of a logo&#10;&#10;Description automatically generated">
            <a:extLst>
              <a:ext uri="{FF2B5EF4-FFF2-40B4-BE49-F238E27FC236}">
                <a16:creationId xmlns:a16="http://schemas.microsoft.com/office/drawing/2014/main" id="{E98A504B-39EF-635B-AEF5-65E1FA9967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03704" y="5802491"/>
            <a:ext cx="988296" cy="1045371"/>
          </a:xfrm>
          <a:prstGeom prst="rect">
            <a:avLst/>
          </a:prstGeom>
        </p:spPr>
      </p:pic>
    </p:spTree>
    <p:extLst>
      <p:ext uri="{BB962C8B-B14F-4D97-AF65-F5344CB8AC3E}">
        <p14:creationId xmlns:p14="http://schemas.microsoft.com/office/powerpoint/2010/main" val="170955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4458A-FBCB-01B5-422D-A036FA5501BB}"/>
              </a:ext>
            </a:extLst>
          </p:cNvPr>
          <p:cNvSpPr>
            <a:spLocks noGrp="1"/>
          </p:cNvSpPr>
          <p:nvPr>
            <p:ph type="title"/>
          </p:nvPr>
        </p:nvSpPr>
        <p:spPr>
          <a:xfrm>
            <a:off x="466722" y="586855"/>
            <a:ext cx="3201366" cy="3387497"/>
          </a:xfrm>
        </p:spPr>
        <p:txBody>
          <a:bodyPr anchor="b">
            <a:normAutofit/>
          </a:bodyPr>
          <a:lstStyle/>
          <a:p>
            <a:pPr algn="r"/>
            <a:r>
              <a:rPr lang="en-GB" sz="4000" b="1" dirty="0">
                <a:solidFill>
                  <a:srgbClr val="FFFFFF"/>
                </a:solidFill>
                <a:effectLst>
                  <a:outerShdw blurRad="38100" dist="38100" dir="2700000" algn="tl">
                    <a:srgbClr val="000000">
                      <a:alpha val="43137"/>
                    </a:srgbClr>
                  </a:outerShdw>
                </a:effectLst>
                <a:ea typeface="Times New Roman" panose="02020603050405020304" pitchFamily="18" charset="0"/>
              </a:rPr>
              <a:t>How do parents/carers want us to use it?</a:t>
            </a:r>
            <a:endParaRPr lang="en-GB" sz="4000"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03FCC01-A291-9675-1CB5-1794CB242136}"/>
              </a:ext>
            </a:extLst>
          </p:cNvPr>
          <p:cNvSpPr>
            <a:spLocks noGrp="1"/>
          </p:cNvSpPr>
          <p:nvPr>
            <p:ph idx="1"/>
          </p:nvPr>
        </p:nvSpPr>
        <p:spPr>
          <a:xfrm>
            <a:off x="4810259" y="649480"/>
            <a:ext cx="6555347" cy="5546047"/>
          </a:xfrm>
        </p:spPr>
        <p:txBody>
          <a:bodyPr anchor="ctr">
            <a:normAutofit/>
          </a:bodyPr>
          <a:lstStyle/>
          <a:p>
            <a:pPr marL="0" indent="0">
              <a:buNone/>
            </a:pPr>
            <a:r>
              <a:rPr lang="en-GB" sz="2000" dirty="0">
                <a:effectLst/>
                <a:latin typeface="Arial" panose="020B0604020202020204" pitchFamily="34" charset="0"/>
                <a:ea typeface="Calibri" panose="020F0502020204030204" pitchFamily="34" charset="0"/>
                <a:cs typeface="Arial" panose="020B0604020202020204" pitchFamily="34" charset="0"/>
              </a:rPr>
              <a:t>As part of the review of the tools, we gained feedback from parents, the key points they shared with us are: </a:t>
            </a: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Do not talk in a formal way and make this part of a conversation to help answers flow.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Do not use it all in one, do bite-size sections of the questions, so it is not overwhelming.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Prepare before you come to use the tools, so you know the key sections to focus on – this will ensure it does not feel overly long for families.</a:t>
            </a:r>
            <a:endParaRPr lang="en-GB"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Do not use the tool on its own – speak to others as well. </a:t>
            </a:r>
            <a:endParaRPr lang="en-GB" sz="2000" dirty="0">
              <a:latin typeface="Arial" panose="020B0604020202020204" pitchFamily="34" charset="0"/>
              <a:cs typeface="Arial" panose="020B0604020202020204" pitchFamily="34" charset="0"/>
            </a:endParaRPr>
          </a:p>
        </p:txBody>
      </p:sp>
      <p:pic>
        <p:nvPicPr>
          <p:cNvPr id="4" name="Picture 3" descr="A close-up of a logo&#10;&#10;Description automatically generated">
            <a:extLst>
              <a:ext uri="{FF2B5EF4-FFF2-40B4-BE49-F238E27FC236}">
                <a16:creationId xmlns:a16="http://schemas.microsoft.com/office/drawing/2014/main" id="{4552605C-6F23-A7E1-8634-3065FB6F4A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03704" y="5802491"/>
            <a:ext cx="988296" cy="1045371"/>
          </a:xfrm>
          <a:prstGeom prst="rect">
            <a:avLst/>
          </a:prstGeom>
        </p:spPr>
      </p:pic>
    </p:spTree>
    <p:extLst>
      <p:ext uri="{BB962C8B-B14F-4D97-AF65-F5344CB8AC3E}">
        <p14:creationId xmlns:p14="http://schemas.microsoft.com/office/powerpoint/2010/main" val="1833538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8DBD7D5-5A27-A312-9D35-D3AD2716BEF3}"/>
              </a:ext>
            </a:extLst>
          </p:cNvPr>
          <p:cNvSpPr>
            <a:spLocks noGrp="1"/>
          </p:cNvSpPr>
          <p:nvPr>
            <p:ph type="title"/>
          </p:nvPr>
        </p:nvSpPr>
        <p:spPr>
          <a:xfrm>
            <a:off x="1383564" y="348865"/>
            <a:ext cx="9718111" cy="1576446"/>
          </a:xfrm>
        </p:spPr>
        <p:txBody>
          <a:bodyPr anchor="ctr">
            <a:normAutofit/>
          </a:bodyPr>
          <a:lstStyle/>
          <a:p>
            <a:r>
              <a:rPr lang="en-GB" b="1" dirty="0">
                <a:solidFill>
                  <a:srgbClr val="FFFFFF"/>
                </a:solidFill>
                <a:effectLst>
                  <a:outerShdw blurRad="38100" dist="38100" dir="2700000" algn="tl">
                    <a:srgbClr val="000000">
                      <a:alpha val="43137"/>
                    </a:srgbClr>
                  </a:outerShdw>
                </a:effectLst>
                <a:ea typeface="Times New Roman" panose="02020603050405020304" pitchFamily="18" charset="0"/>
              </a:rPr>
              <a:t>Top Tips - How do we use it? </a:t>
            </a:r>
            <a:endParaRPr lang="en-GB" dirty="0">
              <a:solidFill>
                <a:srgbClr val="FFFFFF"/>
              </a:solidFill>
              <a:effectLst>
                <a:outerShdw blurRad="38100" dist="38100" dir="2700000" algn="tl">
                  <a:srgbClr val="000000">
                    <a:alpha val="43137"/>
                  </a:srgbClr>
                </a:outerShdw>
              </a:effectLst>
              <a:ea typeface="Calibri" panose="020F0502020204030204" pitchFamily="34" charset="0"/>
            </a:endParaRPr>
          </a:p>
        </p:txBody>
      </p:sp>
      <p:graphicFrame>
        <p:nvGraphicFramePr>
          <p:cNvPr id="5" name="Content Placeholder 2">
            <a:extLst>
              <a:ext uri="{FF2B5EF4-FFF2-40B4-BE49-F238E27FC236}">
                <a16:creationId xmlns:a16="http://schemas.microsoft.com/office/drawing/2014/main" id="{ACEBD94B-AE26-9C69-04D5-C758CD3D286E}"/>
              </a:ext>
            </a:extLst>
          </p:cNvPr>
          <p:cNvGraphicFramePr>
            <a:graphicFrameLocks noGrp="1"/>
          </p:cNvGraphicFramePr>
          <p:nvPr>
            <p:ph idx="1"/>
            <p:extLst>
              <p:ext uri="{D42A27DB-BD31-4B8C-83A1-F6EECF244321}">
                <p14:modId xmlns:p14="http://schemas.microsoft.com/office/powerpoint/2010/main" val="3376797179"/>
              </p:ext>
            </p:extLst>
          </p:nvPr>
        </p:nvGraphicFramePr>
        <p:xfrm>
          <a:off x="231006" y="2666198"/>
          <a:ext cx="11781322" cy="3639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A close-up of a logo&#10;&#10;Description automatically generated">
            <a:extLst>
              <a:ext uri="{FF2B5EF4-FFF2-40B4-BE49-F238E27FC236}">
                <a16:creationId xmlns:a16="http://schemas.microsoft.com/office/drawing/2014/main" id="{CDB0C142-4B54-A92E-5CFE-5354AD2A5F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87075" y="230366"/>
            <a:ext cx="1019175" cy="1045371"/>
          </a:xfrm>
          <a:prstGeom prst="rect">
            <a:avLst/>
          </a:prstGeom>
        </p:spPr>
      </p:pic>
    </p:spTree>
    <p:extLst>
      <p:ext uri="{BB962C8B-B14F-4D97-AF65-F5344CB8AC3E}">
        <p14:creationId xmlns:p14="http://schemas.microsoft.com/office/powerpoint/2010/main" val="19343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55BF11A-F175-2FA2-1A00-DB7C18F9B8A6}"/>
              </a:ext>
            </a:extLst>
          </p:cNvPr>
          <p:cNvSpPr>
            <a:spLocks noGrp="1"/>
          </p:cNvSpPr>
          <p:nvPr>
            <p:ph type="title"/>
          </p:nvPr>
        </p:nvSpPr>
        <p:spPr>
          <a:xfrm>
            <a:off x="804672" y="1808480"/>
            <a:ext cx="4183888" cy="3005259"/>
          </a:xfrm>
        </p:spPr>
        <p:txBody>
          <a:bodyPr>
            <a:normAutofit/>
          </a:bodyPr>
          <a:lstStyle/>
          <a:p>
            <a:r>
              <a:rPr lang="en-GB" sz="4800" b="1" dirty="0">
                <a:effectLst>
                  <a:outerShdw blurRad="38100" dist="38100" dir="2700000" algn="tl">
                    <a:srgbClr val="000000">
                      <a:alpha val="43137"/>
                    </a:srgbClr>
                  </a:outerShdw>
                </a:effectLst>
                <a:ea typeface="Times New Roman" panose="02020603050405020304" pitchFamily="18" charset="0"/>
              </a:rPr>
              <a:t>Resources &amp; Guidance:</a:t>
            </a:r>
            <a:endParaRPr lang="en-GB" sz="48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A7DD1D0-2EAE-74EC-1CF1-4803D82A9407}"/>
              </a:ext>
            </a:extLst>
          </p:cNvPr>
          <p:cNvSpPr>
            <a:spLocks noGrp="1"/>
          </p:cNvSpPr>
          <p:nvPr>
            <p:ph idx="1"/>
          </p:nvPr>
        </p:nvSpPr>
        <p:spPr>
          <a:xfrm>
            <a:off x="6090574" y="436880"/>
            <a:ext cx="5306084" cy="6289040"/>
          </a:xfrm>
          <a:noFill/>
          <a:ln>
            <a:noFill/>
          </a:ln>
        </p:spPr>
        <p:txBody>
          <a:bodyPr anchor="ctr">
            <a:normAutofit/>
          </a:bodyPr>
          <a:lstStyle/>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Worcestershire Levels of Need Guidance: </a:t>
            </a:r>
            <a:r>
              <a:rPr lang="en-GB" sz="1800" u="sng" dirty="0">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Multi agency levels of need guidance (worcestershire.gov.uk)</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WSCP Levels of Need Partnership Training: </a:t>
            </a:r>
            <a:r>
              <a:rPr lang="en-GB" sz="1800" u="sng" dirty="0" err="1">
                <a:solidFill>
                  <a:srgbClr val="C8087F"/>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CourseDetail</a:t>
            </a:r>
            <a:r>
              <a:rPr lang="en-GB" sz="1800" u="sng" dirty="0">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 (worcestershire.gov.uk)</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Worcestershire Neglect Toolkit: </a:t>
            </a:r>
            <a:r>
              <a:rPr lang="en-GB" sz="1800" u="sng" dirty="0">
                <a:effectLst/>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Neglect tools and pathways (procedures.org.uk)</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Working Together 2023: </a:t>
            </a:r>
            <a:r>
              <a:rPr lang="en-GB" sz="1800" u="sng" dirty="0">
                <a:effectLst/>
                <a:latin typeface="Arial" panose="020B0604020202020204" pitchFamily="34" charset="0"/>
                <a:ea typeface="Times New Roman" panose="02020603050405020304" pitchFamily="18" charset="0"/>
                <a:cs typeface="Arial" panose="020B0604020202020204" pitchFamily="34" charset="0"/>
                <a:hlinkClick r:id="rId5">
                  <a:extLst>
                    <a:ext uri="{A12FA001-AC4F-418D-AE19-62706E023703}">
                      <ahyp:hlinkClr xmlns:ahyp="http://schemas.microsoft.com/office/drawing/2018/hyperlinkcolor" val="tx"/>
                    </a:ext>
                  </a:extLst>
                </a:hlinkClick>
              </a:rPr>
              <a:t>Working together to safeguard children 2023: statutory guidance (publishing.service.gov.uk)</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West Midlands Regional Procedures: </a:t>
            </a:r>
            <a:r>
              <a:rPr lang="en-GB" sz="1800" u="sng"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2.9 Neglect | West Midlands Safeguarding Children Group (procedures.org.uk)</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NICE Guidance: </a:t>
            </a:r>
            <a:r>
              <a:rPr lang="en-GB" sz="1800" u="sng" dirty="0">
                <a:effectLst/>
                <a:latin typeface="Arial" panose="020B0604020202020204" pitchFamily="34" charset="0"/>
                <a:ea typeface="Times New Roman" panose="02020603050405020304" pitchFamily="18" charset="0"/>
                <a:cs typeface="Arial" panose="020B0604020202020204" pitchFamily="34" charset="0"/>
                <a:hlinkClick r:id="rId7">
                  <a:extLst>
                    <a:ext uri="{A12FA001-AC4F-418D-AE19-62706E023703}">
                      <ahyp:hlinkClr xmlns:ahyp="http://schemas.microsoft.com/office/drawing/2018/hyperlinkcolor" val="tx"/>
                    </a:ext>
                  </a:extLst>
                </a:hlinkClick>
              </a:rPr>
              <a:t>Overview | Child abuse and neglect | Guidance | NICE</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NSPCC Guidance </a:t>
            </a:r>
            <a:r>
              <a:rPr lang="en-GB" sz="1800" u="sng" dirty="0">
                <a:effectLst/>
                <a:latin typeface="Arial" panose="020B0604020202020204" pitchFamily="34" charset="0"/>
                <a:ea typeface="Times New Roman" panose="02020603050405020304" pitchFamily="18" charset="0"/>
                <a:cs typeface="Arial" panose="020B0604020202020204" pitchFamily="34" charset="0"/>
                <a:hlinkClick r:id="rId8">
                  <a:extLst>
                    <a:ext uri="{A12FA001-AC4F-418D-AE19-62706E023703}">
                      <ahyp:hlinkClr xmlns:ahyp="http://schemas.microsoft.com/office/drawing/2018/hyperlinkcolor" val="tx"/>
                    </a:ext>
                  </a:extLst>
                </a:hlinkClick>
              </a:rPr>
              <a:t>Neglect is also Child Abuse: Know All About It | NSPCC</a:t>
            </a:r>
            <a:r>
              <a:rPr lang="en-GB" sz="1800" dirty="0">
                <a:effectLst/>
                <a:latin typeface="Arial" panose="020B0604020202020204" pitchFamily="34" charset="0"/>
                <a:ea typeface="Times New Roman" panose="02020603050405020304" pitchFamily="18" charset="0"/>
                <a:cs typeface="Arial" panose="020B0604020202020204" pitchFamily="34" charset="0"/>
              </a:rPr>
              <a:t> &amp; </a:t>
            </a:r>
            <a:r>
              <a:rPr lang="en-GB" sz="1800" u="sng" dirty="0">
                <a:effectLst/>
                <a:latin typeface="Arial" panose="020B060402020202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Protecting children from neglect | NSPCC Learning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1700" dirty="0">
              <a:solidFill>
                <a:schemeClr val="tx2"/>
              </a:solidFill>
            </a:endParaRPr>
          </a:p>
        </p:txBody>
      </p:sp>
      <p:pic>
        <p:nvPicPr>
          <p:cNvPr id="4" name="Picture 3" descr="A close-up of a logo&#10;&#10;Description automatically generated">
            <a:extLst>
              <a:ext uri="{FF2B5EF4-FFF2-40B4-BE49-F238E27FC236}">
                <a16:creationId xmlns:a16="http://schemas.microsoft.com/office/drawing/2014/main" id="{C4E5E6EF-C22A-61E5-52A7-2E487A2D01B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167634" y="5784036"/>
            <a:ext cx="1019175" cy="1045371"/>
          </a:xfrm>
          <a:prstGeom prst="rect">
            <a:avLst/>
          </a:prstGeom>
        </p:spPr>
      </p:pic>
    </p:spTree>
    <p:extLst>
      <p:ext uri="{BB962C8B-B14F-4D97-AF65-F5344CB8AC3E}">
        <p14:creationId xmlns:p14="http://schemas.microsoft.com/office/powerpoint/2010/main" val="168936984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54551"/>
      </a:dk2>
      <a:lt2>
        <a:srgbClr val="D8D9DC"/>
      </a:lt2>
      <a:accent1>
        <a:srgbClr val="F3ABD3"/>
      </a:accent1>
      <a:accent2>
        <a:srgbClr val="18567C"/>
      </a:accent2>
      <a:accent3>
        <a:srgbClr val="4EA6DC"/>
      </a:accent3>
      <a:accent4>
        <a:srgbClr val="4775E7"/>
      </a:accent4>
      <a:accent5>
        <a:srgbClr val="B4176D"/>
      </a:accent5>
      <a:accent6>
        <a:srgbClr val="009999"/>
      </a:accent6>
      <a:hlink>
        <a:srgbClr val="C8087F"/>
      </a:hlink>
      <a:folHlink>
        <a:srgbClr val="0070C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2013 - 2022 Theme</Template>
  <TotalTime>45</TotalTime>
  <Words>896</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Symbol</vt:lpstr>
      <vt:lpstr>Office Theme</vt:lpstr>
      <vt:lpstr>Neglect Toolkit</vt:lpstr>
      <vt:lpstr>What is the Neglect Toolkit?</vt:lpstr>
      <vt:lpstr>How do children/young people want us to use it?</vt:lpstr>
      <vt:lpstr>How do parents/carers want us to use it?</vt:lpstr>
      <vt:lpstr>Top Tips - How do we use it? </vt:lpstr>
      <vt:lpstr>Resources &amp; Guidance: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Neglect Toolkit</dc:title>
  <dc:creator>Young, Sammi</dc:creator>
  <cp:lastModifiedBy>Young, Sammi</cp:lastModifiedBy>
  <cp:revision>1</cp:revision>
  <dcterms:created xsi:type="dcterms:W3CDTF">2024-02-26T10:55:07Z</dcterms:created>
  <dcterms:modified xsi:type="dcterms:W3CDTF">2024-02-26T11:40:51Z</dcterms:modified>
</cp:coreProperties>
</file>