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9" r:id="rId3"/>
    <p:sldId id="341" r:id="rId4"/>
    <p:sldId id="355" r:id="rId5"/>
    <p:sldId id="342" r:id="rId6"/>
    <p:sldId id="358" r:id="rId7"/>
    <p:sldId id="360" r:id="rId8"/>
    <p:sldId id="359" r:id="rId9"/>
    <p:sldId id="361" r:id="rId10"/>
    <p:sldId id="344" r:id="rId11"/>
    <p:sldId id="356" r:id="rId12"/>
    <p:sldId id="357" r:id="rId13"/>
    <p:sldId id="343" r:id="rId14"/>
    <p:sldId id="349" r:id="rId15"/>
    <p:sldId id="35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82" autoAdjust="0"/>
    <p:restoredTop sz="89054" autoAdjust="0"/>
  </p:normalViewPr>
  <p:slideViewPr>
    <p:cSldViewPr snapToGrid="0" snapToObjects="1">
      <p:cViewPr varScale="1">
        <p:scale>
          <a:sx n="64" d="100"/>
          <a:sy n="64" d="100"/>
        </p:scale>
        <p:origin x="158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D8B725-9627-44E8-B3C9-DFCA5A4B5CE8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8AB591-B99D-46A5-8EE4-EBF0395C8A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346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8AB591-B99D-46A5-8EE4-EBF0395C8AC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4757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8AB591-B99D-46A5-8EE4-EBF0395C8AC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04098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8AB591-B99D-46A5-8EE4-EBF0395C8AC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16838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8AB591-B99D-46A5-8EE4-EBF0395C8AC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12730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8AB591-B99D-46A5-8EE4-EBF0395C8ACE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5136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8AB591-B99D-46A5-8EE4-EBF0395C8ACE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4776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8AB591-B99D-46A5-8EE4-EBF0395C8ACE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455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Correct at end on March 2024. There is evidence over the last 3 months that appropriate referrals are being made to CARM. Five referrals were made in October with four being appropriate to use the CARM framework. </a:t>
            </a:r>
            <a:r>
              <a:rPr lang="en-GB" sz="1200" dirty="0"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Eight referrals were made in November all of which progressed to CARM.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8AB591-B99D-46A5-8EE4-EBF0395C8AC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974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8AB591-B99D-46A5-8EE4-EBF0395C8AC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101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8AB591-B99D-46A5-8EE4-EBF0395C8AC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704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8AB591-B99D-46A5-8EE4-EBF0395C8AC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910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8AB591-B99D-46A5-8EE4-EBF0395C8AC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03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8AB591-B99D-46A5-8EE4-EBF0395C8AC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9240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8AB591-B99D-46A5-8EE4-EBF0395C8AC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3556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8AB591-B99D-46A5-8EE4-EBF0395C8AC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670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2DC4-DFF7-484B-8C53-00C6C7D4762E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B4996-F910-9249-81AF-8103D2961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37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2DC4-DFF7-484B-8C53-00C6C7D4762E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B4996-F910-9249-81AF-8103D2961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20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2DC4-DFF7-484B-8C53-00C6C7D4762E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B4996-F910-9249-81AF-8103D2961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865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2DC4-DFF7-484B-8C53-00C6C7D4762E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B4996-F910-9249-81AF-8103D2961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309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2DC4-DFF7-484B-8C53-00C6C7D4762E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B4996-F910-9249-81AF-8103D2961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379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2DC4-DFF7-484B-8C53-00C6C7D4762E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B4996-F910-9249-81AF-8103D2961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252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2DC4-DFF7-484B-8C53-00C6C7D4762E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B4996-F910-9249-81AF-8103D2961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896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2DC4-DFF7-484B-8C53-00C6C7D4762E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B4996-F910-9249-81AF-8103D2961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36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2DC4-DFF7-484B-8C53-00C6C7D4762E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B4996-F910-9249-81AF-8103D2961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05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2DC4-DFF7-484B-8C53-00C6C7D4762E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B4996-F910-9249-81AF-8103D2961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430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2DC4-DFF7-484B-8C53-00C6C7D4762E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B4996-F910-9249-81AF-8103D2961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6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B2DC4-DFF7-484B-8C53-00C6C7D4762E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B4996-F910-9249-81AF-8103D2961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906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833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Complex Adult Risk Management (CARM)</a:t>
            </a:r>
            <a:br>
              <a:rPr lang="en-US" sz="2000" b="1" dirty="0">
                <a:solidFill>
                  <a:schemeClr val="tx1"/>
                </a:solidFill>
              </a:rPr>
            </a:b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70858"/>
            <a:ext cx="6400800" cy="1752600"/>
          </a:xfrm>
        </p:spPr>
        <p:txBody>
          <a:bodyPr>
            <a:noAutofit/>
          </a:bodyPr>
          <a:lstStyle/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sz="3600" b="1" dirty="0">
                <a:solidFill>
                  <a:schemeClr val="tx1"/>
                </a:solidFill>
              </a:rPr>
              <a:t>Sue Lawrence </a:t>
            </a:r>
          </a:p>
          <a:p>
            <a:r>
              <a:rPr lang="en-US" sz="3600" b="1" dirty="0">
                <a:solidFill>
                  <a:schemeClr val="tx1"/>
                </a:solidFill>
              </a:rPr>
              <a:t>CARM Project Lead</a:t>
            </a:r>
          </a:p>
          <a:p>
            <a:endParaRPr lang="en-US" sz="2800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60012 WSAB logo F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44323"/>
            <a:ext cx="1054735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501041" cy="685800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0" y="6488481"/>
            <a:ext cx="9144000" cy="46346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i="1" dirty="0"/>
              <a:t>          Because Safeguarding is everybody’s business</a:t>
            </a:r>
          </a:p>
        </p:txBody>
      </p:sp>
    </p:spTree>
    <p:extLst>
      <p:ext uri="{BB962C8B-B14F-4D97-AF65-F5344CB8AC3E}">
        <p14:creationId xmlns:p14="http://schemas.microsoft.com/office/powerpoint/2010/main" val="3892540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60012 WSAB logo F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44323"/>
            <a:ext cx="1054735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501041" cy="685800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488481"/>
            <a:ext cx="9144000" cy="46346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Because Safeguarding is everybody’s business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76047"/>
            <a:ext cx="7772400" cy="1470025"/>
          </a:xfrm>
        </p:spPr>
        <p:txBody>
          <a:bodyPr>
            <a:normAutofit/>
          </a:bodyPr>
          <a:lstStyle/>
          <a:p>
            <a:r>
              <a:rPr lang="en-US" sz="2000" b="1" dirty="0"/>
              <a:t>Risk Matrix for level of risk &amp; oversight needed: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type="subTitle" idx="1"/>
          </p:nvPr>
        </p:nvSpPr>
        <p:spPr>
          <a:xfrm>
            <a:off x="652628" y="2878897"/>
            <a:ext cx="7772400" cy="4073047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algn="l"/>
            <a:endParaRPr lang="en-US" sz="2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000" dirty="0">
              <a:solidFill>
                <a:schemeClr val="tx1"/>
              </a:solidFill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0203EEE9-1E46-6FBB-B7EF-D50CC065C2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862532"/>
              </p:ext>
            </p:extLst>
          </p:nvPr>
        </p:nvGraphicFramePr>
        <p:xfrm>
          <a:off x="1153669" y="1470173"/>
          <a:ext cx="6915906" cy="4928312"/>
        </p:xfrm>
        <a:graphic>
          <a:graphicData uri="http://schemas.openxmlformats.org/drawingml/2006/table">
            <a:tbl>
              <a:tblPr firstRow="1" firstCol="1" bandRow="1"/>
              <a:tblGrid>
                <a:gridCol w="1075922">
                  <a:extLst>
                    <a:ext uri="{9D8B030D-6E8A-4147-A177-3AD203B41FA5}">
                      <a16:colId xmlns:a16="http://schemas.microsoft.com/office/drawing/2014/main" val="2208851137"/>
                    </a:ext>
                  </a:extLst>
                </a:gridCol>
                <a:gridCol w="887353">
                  <a:extLst>
                    <a:ext uri="{9D8B030D-6E8A-4147-A177-3AD203B41FA5}">
                      <a16:colId xmlns:a16="http://schemas.microsoft.com/office/drawing/2014/main" val="1187106995"/>
                    </a:ext>
                  </a:extLst>
                </a:gridCol>
                <a:gridCol w="1306623">
                  <a:extLst>
                    <a:ext uri="{9D8B030D-6E8A-4147-A177-3AD203B41FA5}">
                      <a16:colId xmlns:a16="http://schemas.microsoft.com/office/drawing/2014/main" val="738928578"/>
                    </a:ext>
                  </a:extLst>
                </a:gridCol>
                <a:gridCol w="1342076">
                  <a:extLst>
                    <a:ext uri="{9D8B030D-6E8A-4147-A177-3AD203B41FA5}">
                      <a16:colId xmlns:a16="http://schemas.microsoft.com/office/drawing/2014/main" val="3757541334"/>
                    </a:ext>
                  </a:extLst>
                </a:gridCol>
                <a:gridCol w="2303932">
                  <a:extLst>
                    <a:ext uri="{9D8B030D-6E8A-4147-A177-3AD203B41FA5}">
                      <a16:colId xmlns:a16="http://schemas.microsoft.com/office/drawing/2014/main" val="3837470900"/>
                    </a:ext>
                  </a:extLst>
                </a:gridCol>
              </a:tblGrid>
              <a:tr h="797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Assessment Term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92" marR="55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Threat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92" marR="55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Vulnerability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92" marR="55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Impact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92" marR="55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1" i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1" i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Level of Oversight Required      (Governance Agreement) 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92" marR="55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673111"/>
                  </a:ext>
                </a:extLst>
              </a:tr>
              <a:tr h="1176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Negligible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92" marR="55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There is no history of this kind of event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92" marR="55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Robust and extensive interventions or protections are in permanently in place.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92" marR="55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 noticeable damage. loss or injury likely.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92" marR="55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92" marR="55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617828"/>
                  </a:ext>
                </a:extLst>
              </a:tr>
              <a:tr h="13936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Low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92" marR="55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This kind of event has occurred in the past but not regularly or for some time.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92" marR="55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Robust and extensive interventions or protections are in place on most occasions.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92" marR="55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 harm to the individual or others physically or emotionally.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92" marR="55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92" marR="55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832230"/>
                  </a:ext>
                </a:extLst>
              </a:tr>
              <a:tr h="15609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Moderate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92" marR="55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This type of event happens multiple times per year.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92" marR="55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Limited interventions or protections are in place on most occasions.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92" marR="55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Injury to self / others that requires 1st aid.</a:t>
                      </a:r>
                      <a:b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Anxiety to self or others / tension in relationships.</a:t>
                      </a:r>
                      <a:b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Moderate damage to own or others property. 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92" marR="55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1" i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Risk to remain shared with Multi-agency professional.  Supervisors / Team Leader to be advised of CARM safety plan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1" i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1" i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92" marR="55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702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7601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60012 WSAB logo F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44323"/>
            <a:ext cx="1054735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501041" cy="685800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488481"/>
            <a:ext cx="9144000" cy="46346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Because Safeguarding is everybody’s business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76047"/>
            <a:ext cx="7772400" cy="1470025"/>
          </a:xfrm>
        </p:spPr>
        <p:txBody>
          <a:bodyPr>
            <a:normAutofit/>
          </a:bodyPr>
          <a:lstStyle/>
          <a:p>
            <a:r>
              <a:rPr lang="en-US" sz="2000" b="1" dirty="0"/>
              <a:t>Risk Matrix for level of risk &amp; oversight needed: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type="subTitle" idx="1"/>
          </p:nvPr>
        </p:nvSpPr>
        <p:spPr>
          <a:xfrm>
            <a:off x="652628" y="2878897"/>
            <a:ext cx="7772400" cy="4073047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algn="l"/>
            <a:endParaRPr lang="en-US" sz="2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000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6026ED2-F562-1E37-6CF8-36D67ED090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086270"/>
              </p:ext>
            </p:extLst>
          </p:nvPr>
        </p:nvGraphicFramePr>
        <p:xfrm>
          <a:off x="933445" y="1377798"/>
          <a:ext cx="7210766" cy="4888281"/>
        </p:xfrm>
        <a:graphic>
          <a:graphicData uri="http://schemas.openxmlformats.org/drawingml/2006/table">
            <a:tbl>
              <a:tblPr firstRow="1" firstCol="1" bandRow="1"/>
              <a:tblGrid>
                <a:gridCol w="1121794">
                  <a:extLst>
                    <a:ext uri="{9D8B030D-6E8A-4147-A177-3AD203B41FA5}">
                      <a16:colId xmlns:a16="http://schemas.microsoft.com/office/drawing/2014/main" val="727906066"/>
                    </a:ext>
                  </a:extLst>
                </a:gridCol>
                <a:gridCol w="925185">
                  <a:extLst>
                    <a:ext uri="{9D8B030D-6E8A-4147-A177-3AD203B41FA5}">
                      <a16:colId xmlns:a16="http://schemas.microsoft.com/office/drawing/2014/main" val="3419031697"/>
                    </a:ext>
                  </a:extLst>
                </a:gridCol>
                <a:gridCol w="1362331">
                  <a:extLst>
                    <a:ext uri="{9D8B030D-6E8A-4147-A177-3AD203B41FA5}">
                      <a16:colId xmlns:a16="http://schemas.microsoft.com/office/drawing/2014/main" val="3681627581"/>
                    </a:ext>
                  </a:extLst>
                </a:gridCol>
                <a:gridCol w="1399296">
                  <a:extLst>
                    <a:ext uri="{9D8B030D-6E8A-4147-A177-3AD203B41FA5}">
                      <a16:colId xmlns:a16="http://schemas.microsoft.com/office/drawing/2014/main" val="3535126927"/>
                    </a:ext>
                  </a:extLst>
                </a:gridCol>
                <a:gridCol w="2402160">
                  <a:extLst>
                    <a:ext uri="{9D8B030D-6E8A-4147-A177-3AD203B41FA5}">
                      <a16:colId xmlns:a16="http://schemas.microsoft.com/office/drawing/2014/main" val="2207235360"/>
                    </a:ext>
                  </a:extLst>
                </a:gridCol>
              </a:tblGrid>
              <a:tr h="22229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High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58" marR="57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This type of event happens multiple times per month.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58" marR="57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Limited interventions or protections are available occasionally.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58" marR="57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Injuries to self / others that require hospital treatment.</a:t>
                      </a:r>
                      <a:b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Acute emotional trauma to self or others / relationships damaged.</a:t>
                      </a:r>
                      <a:b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Significant damage to own or others property. 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58" marR="57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1" i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1" i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Risk to be escalated to agency Safeguarding Lead for each agency involved with the CARM for this adult. 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58" marR="57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901954"/>
                  </a:ext>
                </a:extLst>
              </a:tr>
              <a:tr h="26653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Extreme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58" marR="57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This type of event happens multiple times per week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58" marR="57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  interventions or protections are in place.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58" marR="57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Life threatening injury to individual / others.</a:t>
                      </a:r>
                      <a:br>
                        <a:rPr lang="en-GB" sz="100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100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Persistent emotional trauma to self or others / relationships irreparably damaged. Significant  damage to own or others  property which places risk to their own or others lives.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58" marR="57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1" i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Risk to be escalated to Worcestershire Safeguarding Adult Board by agency Safeguarding Leads. 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58" marR="57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357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648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60012 WSAB logo F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44323"/>
            <a:ext cx="1054735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501041" cy="685800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488481"/>
            <a:ext cx="9144000" cy="46346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Because Safeguarding is everybody’s business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76047"/>
            <a:ext cx="7772400" cy="1470025"/>
          </a:xfrm>
        </p:spPr>
        <p:txBody>
          <a:bodyPr>
            <a:normAutofit/>
          </a:bodyPr>
          <a:lstStyle/>
          <a:p>
            <a:r>
              <a:rPr lang="en-US" sz="2000" b="1" dirty="0"/>
              <a:t>Risk Matrix for level of risk &amp; oversight needed: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type="subTitle" idx="1"/>
          </p:nvPr>
        </p:nvSpPr>
        <p:spPr>
          <a:xfrm>
            <a:off x="652628" y="2878897"/>
            <a:ext cx="7772400" cy="4073047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algn="l"/>
            <a:endParaRPr lang="en-US" sz="2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000" dirty="0">
              <a:solidFill>
                <a:schemeClr val="tx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950CAF-C24A-C07C-43AA-D41AF58654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041" y="1377799"/>
            <a:ext cx="8444765" cy="494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455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66204"/>
            <a:ext cx="7772400" cy="1470025"/>
          </a:xfrm>
        </p:spPr>
        <p:txBody>
          <a:bodyPr>
            <a:normAutofit/>
          </a:bodyPr>
          <a:lstStyle/>
          <a:p>
            <a:br>
              <a:rPr lang="en-GB" sz="1600" b="1" dirty="0"/>
            </a:br>
            <a:r>
              <a:rPr lang="en-GB" sz="1600" b="1" dirty="0"/>
              <a:t>Developing a safety plan with risk matrix embedded:</a:t>
            </a:r>
            <a:endParaRPr lang="en-US" sz="1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933715"/>
            <a:ext cx="6400800" cy="4590785"/>
          </a:xfrm>
        </p:spPr>
        <p:txBody>
          <a:bodyPr>
            <a:noAutofit/>
          </a:bodyPr>
          <a:lstStyle/>
          <a:p>
            <a:pPr algn="l"/>
            <a:endParaRPr lang="en-GB" b="1" dirty="0">
              <a:solidFill>
                <a:schemeClr val="tx1"/>
              </a:solidFill>
            </a:endParaRPr>
          </a:p>
          <a:p>
            <a:pPr algn="l"/>
            <a:r>
              <a:rPr lang="en-GB" sz="1200" dirty="0">
                <a:solidFill>
                  <a:schemeClr val="tx1"/>
                </a:solidFill>
              </a:rPr>
              <a:t> </a:t>
            </a:r>
          </a:p>
          <a:p>
            <a:pPr algn="l"/>
            <a:endParaRPr lang="en-US" sz="2400" b="1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1"/>
              </a:solidFill>
            </a:endParaRPr>
          </a:p>
          <a:p>
            <a:pPr algn="l"/>
            <a:endParaRPr lang="en-US" sz="2800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60012 WSAB logo F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44323"/>
            <a:ext cx="1054735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501041" cy="685800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0" y="6488481"/>
            <a:ext cx="9144000" cy="46346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i="1" dirty="0"/>
              <a:t>          Because Safeguarding is everybody’s business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B8B73DF-4E56-D72E-7FFB-7E1C16F4E1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099430"/>
              </p:ext>
            </p:extLst>
          </p:nvPr>
        </p:nvGraphicFramePr>
        <p:xfrm>
          <a:off x="1371599" y="1533228"/>
          <a:ext cx="6962932" cy="4799823"/>
        </p:xfrm>
        <a:graphic>
          <a:graphicData uri="http://schemas.openxmlformats.org/drawingml/2006/table">
            <a:tbl>
              <a:tblPr/>
              <a:tblGrid>
                <a:gridCol w="275760">
                  <a:extLst>
                    <a:ext uri="{9D8B030D-6E8A-4147-A177-3AD203B41FA5}">
                      <a16:colId xmlns:a16="http://schemas.microsoft.com/office/drawing/2014/main" val="3183990288"/>
                    </a:ext>
                  </a:extLst>
                </a:gridCol>
                <a:gridCol w="1421223">
                  <a:extLst>
                    <a:ext uri="{9D8B030D-6E8A-4147-A177-3AD203B41FA5}">
                      <a16:colId xmlns:a16="http://schemas.microsoft.com/office/drawing/2014/main" val="4266774231"/>
                    </a:ext>
                  </a:extLst>
                </a:gridCol>
                <a:gridCol w="1203797">
                  <a:extLst>
                    <a:ext uri="{9D8B030D-6E8A-4147-A177-3AD203B41FA5}">
                      <a16:colId xmlns:a16="http://schemas.microsoft.com/office/drawing/2014/main" val="1570559412"/>
                    </a:ext>
                  </a:extLst>
                </a:gridCol>
                <a:gridCol w="2943204">
                  <a:extLst>
                    <a:ext uri="{9D8B030D-6E8A-4147-A177-3AD203B41FA5}">
                      <a16:colId xmlns:a16="http://schemas.microsoft.com/office/drawing/2014/main" val="699082691"/>
                    </a:ext>
                  </a:extLst>
                </a:gridCol>
                <a:gridCol w="1118948">
                  <a:extLst>
                    <a:ext uri="{9D8B030D-6E8A-4147-A177-3AD203B41FA5}">
                      <a16:colId xmlns:a16="http://schemas.microsoft.com/office/drawing/2014/main" val="1364374074"/>
                    </a:ext>
                  </a:extLst>
                </a:gridCol>
              </a:tblGrid>
              <a:tr h="568652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What are we (agencies and / or the person) worried about?</a:t>
                      </a:r>
                    </a:p>
                  </a:txBody>
                  <a:tcPr marL="6273" marR="6273" marT="6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3" marR="6273" marT="6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3" marR="6273" marT="6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6043411"/>
                  </a:ext>
                </a:extLst>
              </a:tr>
              <a:tr h="411895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What is working well</a:t>
                      </a:r>
                    </a:p>
                  </a:txBody>
                  <a:tcPr marL="6273" marR="6273" marT="6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152048"/>
                  </a:ext>
                </a:extLst>
              </a:tr>
              <a:tr h="194221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935861"/>
                  </a:ext>
                </a:extLst>
              </a:tr>
              <a:tr h="194221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59116"/>
                  </a:ext>
                </a:extLst>
              </a:tr>
              <a:tr h="568652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If this happened, what would be the impact on the person?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Rating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Contributing factors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337538"/>
                  </a:ext>
                </a:extLst>
              </a:tr>
              <a:tr h="625314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Threat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9C5700"/>
                          </a:solidFill>
                          <a:effectLst/>
                          <a:latin typeface="Arial" panose="020B0604020202020204" pitchFamily="34" charset="0"/>
                        </a:rPr>
                        <a:t>Moderate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1702"/>
                  </a:ext>
                </a:extLst>
              </a:tr>
              <a:tr h="625314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Impact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9C0006"/>
                          </a:solidFill>
                          <a:effectLst/>
                          <a:latin typeface="Arial" panose="020B0604020202020204" pitchFamily="34" charset="0"/>
                        </a:rPr>
                        <a:t>High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4693159"/>
                  </a:ext>
                </a:extLst>
              </a:tr>
              <a:tr h="625314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Vulnerability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6100"/>
                          </a:solidFill>
                          <a:effectLst/>
                          <a:latin typeface="Arial" panose="020B0604020202020204" pitchFamily="34" charset="0"/>
                        </a:rPr>
                        <a:t>Low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3989161"/>
                  </a:ext>
                </a:extLst>
              </a:tr>
              <a:tr h="194221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663113"/>
                  </a:ext>
                </a:extLst>
              </a:tr>
              <a:tr h="381436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Concern 1 overall evaluation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9C5700"/>
                          </a:solidFill>
                          <a:effectLst/>
                          <a:latin typeface="Arial" panose="020B0604020202020204" pitchFamily="34" charset="0"/>
                        </a:rPr>
                        <a:t>Moderate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239987"/>
                  </a:ext>
                </a:extLst>
              </a:tr>
              <a:tr h="194221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73" marR="6273" marT="627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731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537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889" y="772760"/>
            <a:ext cx="7772400" cy="1470025"/>
          </a:xfrm>
        </p:spPr>
        <p:txBody>
          <a:bodyPr>
            <a:normAutofit/>
          </a:bodyPr>
          <a:lstStyle/>
          <a:p>
            <a:br>
              <a:rPr lang="en-US" sz="1600" b="1" dirty="0"/>
            </a:br>
            <a:br>
              <a:rPr lang="en-US" sz="1600" b="1" dirty="0"/>
            </a:br>
            <a:br>
              <a:rPr lang="en-US" sz="1600" b="1" dirty="0"/>
            </a:br>
            <a:endParaRPr lang="en-US" sz="1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772760"/>
            <a:ext cx="7221511" cy="5508119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Future – 2025 Onwards</a:t>
            </a:r>
          </a:p>
          <a:p>
            <a:pPr algn="l"/>
            <a:r>
              <a:rPr lang="en-US" sz="2800" b="1" dirty="0">
                <a:solidFill>
                  <a:schemeClr val="tx1"/>
                </a:solidFill>
              </a:rPr>
              <a:t>CARM Project Lead role to end March 2025</a:t>
            </a:r>
          </a:p>
          <a:p>
            <a:pPr algn="l"/>
            <a:endParaRPr lang="en-US" sz="2800" b="1" dirty="0">
              <a:solidFill>
                <a:schemeClr val="tx1"/>
              </a:solidFill>
            </a:endParaRPr>
          </a:p>
          <a:p>
            <a:pPr algn="l"/>
            <a:r>
              <a:rPr lang="en-US" sz="2800" b="1" dirty="0">
                <a:solidFill>
                  <a:schemeClr val="tx1"/>
                </a:solidFill>
              </a:rPr>
              <a:t>Need to consider:</a:t>
            </a:r>
          </a:p>
          <a:p>
            <a:pPr marL="285750" indent="-285750" algn="l">
              <a:buFontTx/>
              <a:buChar char="-"/>
            </a:pPr>
            <a:r>
              <a:rPr lang="en-US" sz="2400" b="1" dirty="0">
                <a:solidFill>
                  <a:schemeClr val="tx1"/>
                </a:solidFill>
              </a:rPr>
              <a:t>No point of contact for referral.</a:t>
            </a:r>
          </a:p>
          <a:p>
            <a:pPr marL="285750" indent="-285750" algn="l">
              <a:buFontTx/>
              <a:buChar char="-"/>
            </a:pPr>
            <a:r>
              <a:rPr lang="en-US" sz="2400" b="1" dirty="0">
                <a:solidFill>
                  <a:schemeClr val="tx1"/>
                </a:solidFill>
              </a:rPr>
              <a:t>Data collation?</a:t>
            </a:r>
          </a:p>
          <a:p>
            <a:pPr marL="285750" indent="-285750" algn="l">
              <a:buFontTx/>
              <a:buChar char="-"/>
            </a:pPr>
            <a:r>
              <a:rPr lang="en-US" sz="2400" b="1" dirty="0">
                <a:solidFill>
                  <a:schemeClr val="tx1"/>
                </a:solidFill>
              </a:rPr>
              <a:t>How are risks monitored?</a:t>
            </a:r>
          </a:p>
          <a:p>
            <a:pPr marL="285750" indent="-285750" algn="l">
              <a:buFontTx/>
              <a:buChar char="-"/>
            </a:pPr>
            <a:r>
              <a:rPr lang="en-US" sz="2400" b="1" dirty="0">
                <a:solidFill>
                  <a:schemeClr val="tx1"/>
                </a:solidFill>
              </a:rPr>
              <a:t>Understanding of overall risk?</a:t>
            </a:r>
          </a:p>
          <a:p>
            <a:pPr marL="285750" indent="-285750" algn="l">
              <a:buFontTx/>
              <a:buChar char="-"/>
            </a:pPr>
            <a:r>
              <a:rPr lang="en-US" sz="2400" b="1" dirty="0">
                <a:solidFill>
                  <a:schemeClr val="tx1"/>
                </a:solidFill>
              </a:rPr>
              <a:t>Will risks be escalated appropriately?</a:t>
            </a:r>
          </a:p>
          <a:p>
            <a:pPr marL="285750" indent="-285750" algn="l">
              <a:buFontTx/>
              <a:buChar char="-"/>
            </a:pPr>
            <a:r>
              <a:rPr lang="en-US" sz="2400" b="1" dirty="0">
                <a:solidFill>
                  <a:schemeClr val="tx1"/>
                </a:solidFill>
              </a:rPr>
              <a:t>How do other areas manage CARM, MARM, VARM?</a:t>
            </a:r>
          </a:p>
          <a:p>
            <a:pPr marL="285750" indent="-285750" algn="l">
              <a:buFontTx/>
              <a:buChar char="-"/>
            </a:pPr>
            <a:r>
              <a:rPr lang="en-US" sz="2400" b="1" dirty="0">
                <a:solidFill>
                  <a:schemeClr val="tx1"/>
                </a:solidFill>
              </a:rPr>
              <a:t>Add to WSAB / WCC Risk Register?</a:t>
            </a: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endParaRPr lang="en-US" sz="2400" b="1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1"/>
              </a:solidFill>
            </a:endParaRPr>
          </a:p>
          <a:p>
            <a:pPr algn="l"/>
            <a:endParaRPr lang="en-US" sz="2800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60012 WSAB logo F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44323"/>
            <a:ext cx="1054735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501041" cy="685800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0" y="6488481"/>
            <a:ext cx="9144000" cy="46346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i="1" dirty="0"/>
              <a:t>          Because Safeguarding is everybody’s business</a:t>
            </a:r>
          </a:p>
        </p:txBody>
      </p:sp>
    </p:spTree>
    <p:extLst>
      <p:ext uri="{BB962C8B-B14F-4D97-AF65-F5344CB8AC3E}">
        <p14:creationId xmlns:p14="http://schemas.microsoft.com/office/powerpoint/2010/main" val="908804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66204"/>
            <a:ext cx="7772400" cy="1470025"/>
          </a:xfrm>
        </p:spPr>
        <p:txBody>
          <a:bodyPr>
            <a:normAutofit/>
          </a:bodyPr>
          <a:lstStyle/>
          <a:p>
            <a:br>
              <a:rPr lang="en-US" sz="1600" b="1" dirty="0"/>
            </a:br>
            <a:br>
              <a:rPr lang="en-US" sz="1600" b="1" dirty="0"/>
            </a:br>
            <a:br>
              <a:rPr lang="en-US" sz="1600" b="1" dirty="0"/>
            </a:b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120025"/>
            <a:ext cx="6400800" cy="4590785"/>
          </a:xfrm>
        </p:spPr>
        <p:txBody>
          <a:bodyPr>
            <a:noAutofit/>
          </a:bodyPr>
          <a:lstStyle/>
          <a:p>
            <a:pPr algn="l"/>
            <a:r>
              <a:rPr lang="en-GB" sz="1200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en-US" sz="3600" b="1" dirty="0">
                <a:solidFill>
                  <a:schemeClr val="tx1"/>
                </a:solidFill>
              </a:rPr>
              <a:t>Suggestions / Ideas:</a:t>
            </a:r>
          </a:p>
          <a:p>
            <a:pPr algn="l"/>
            <a:endParaRPr lang="en-US" sz="2800" dirty="0">
              <a:solidFill>
                <a:schemeClr val="tx1"/>
              </a:solidFill>
            </a:endParaRPr>
          </a:p>
          <a:p>
            <a:pPr algn="l"/>
            <a:r>
              <a:rPr lang="en-US" sz="2800" dirty="0">
                <a:solidFill>
                  <a:schemeClr val="tx1"/>
                </a:solidFill>
              </a:rPr>
              <a:t>How should we oversee CARM cases from 2025?</a:t>
            </a:r>
          </a:p>
          <a:p>
            <a:pPr algn="l"/>
            <a:endParaRPr lang="en-US" sz="2800" dirty="0">
              <a:solidFill>
                <a:schemeClr val="tx1"/>
              </a:solidFill>
            </a:endParaRPr>
          </a:p>
          <a:p>
            <a:pPr algn="l"/>
            <a:r>
              <a:rPr lang="en-US" sz="2800" dirty="0">
                <a:solidFill>
                  <a:schemeClr val="tx1"/>
                </a:solidFill>
              </a:rPr>
              <a:t>Who should chair CARM meetings?</a:t>
            </a:r>
          </a:p>
          <a:p>
            <a:pPr algn="l"/>
            <a:endParaRPr lang="en-US" sz="2800" dirty="0">
              <a:solidFill>
                <a:schemeClr val="tx1"/>
              </a:solidFill>
            </a:endParaRPr>
          </a:p>
          <a:p>
            <a:pPr algn="l"/>
            <a:r>
              <a:rPr lang="en-US" sz="2800" dirty="0">
                <a:solidFill>
                  <a:schemeClr val="tx1"/>
                </a:solidFill>
              </a:rPr>
              <a:t>How can data be collected?</a:t>
            </a:r>
          </a:p>
        </p:txBody>
      </p:sp>
      <p:pic>
        <p:nvPicPr>
          <p:cNvPr id="4" name="Picture 3" descr="60012 WSAB logo F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44323"/>
            <a:ext cx="1054735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501041" cy="685800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0" y="6488481"/>
            <a:ext cx="9144000" cy="46346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i="1" dirty="0"/>
              <a:t>          Because Safeguarding is everybody’s business</a:t>
            </a:r>
          </a:p>
        </p:txBody>
      </p:sp>
    </p:spTree>
    <p:extLst>
      <p:ext uri="{BB962C8B-B14F-4D97-AF65-F5344CB8AC3E}">
        <p14:creationId xmlns:p14="http://schemas.microsoft.com/office/powerpoint/2010/main" val="4268827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66204"/>
            <a:ext cx="7772400" cy="1470025"/>
          </a:xfrm>
        </p:spPr>
        <p:txBody>
          <a:bodyPr>
            <a:normAutofit/>
          </a:bodyPr>
          <a:lstStyle/>
          <a:p>
            <a:br>
              <a:rPr lang="en-GB" sz="3200" b="1" dirty="0"/>
            </a:b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4729" y="5585617"/>
            <a:ext cx="6400800" cy="459078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20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indent="0">
              <a:buNone/>
            </a:pPr>
            <a:endParaRPr lang="en-GB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algn="l"/>
            <a:r>
              <a:rPr lang="en-GB" sz="1200" dirty="0">
                <a:solidFill>
                  <a:schemeClr val="tx1"/>
                </a:solidFill>
              </a:rPr>
              <a:t> </a:t>
            </a:r>
          </a:p>
          <a:p>
            <a:pPr algn="l"/>
            <a:endParaRPr lang="en-US" sz="2400" b="1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1"/>
              </a:solidFill>
            </a:endParaRPr>
          </a:p>
          <a:p>
            <a:pPr algn="l"/>
            <a:endParaRPr lang="en-US" sz="2800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60012 WSAB logo F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44323"/>
            <a:ext cx="1054735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501041" cy="685800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0" y="6488481"/>
            <a:ext cx="9144000" cy="46346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i="1" dirty="0"/>
              <a:t>          Because Safeguarding is everybody’s business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4038F99-3A9A-CDCA-3E84-2FFA5E954B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244550"/>
              </p:ext>
            </p:extLst>
          </p:nvPr>
        </p:nvGraphicFramePr>
        <p:xfrm>
          <a:off x="1128449" y="959370"/>
          <a:ext cx="6887101" cy="5201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87101">
                  <a:extLst>
                    <a:ext uri="{9D8B030D-6E8A-4147-A177-3AD203B41FA5}">
                      <a16:colId xmlns:a16="http://schemas.microsoft.com/office/drawing/2014/main" val="3710330767"/>
                    </a:ext>
                  </a:extLst>
                </a:gridCol>
              </a:tblGrid>
              <a:tr h="4887127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1000"/>
                        </a:spcAft>
                        <a:buFont typeface="Symbol" panose="05050102010706020507" pitchFamily="18" charset="2"/>
                        <a:buNone/>
                      </a:pPr>
                      <a:endParaRPr lang="en-GB" sz="2400" b="1" dirty="0">
                        <a:latin typeface="Arial" panose="020B060402020202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  <a:p>
                      <a:pPr marL="0" lvl="0" indent="0" algn="ctr">
                        <a:spcAft>
                          <a:spcPts val="10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2400" b="1" dirty="0">
                          <a:latin typeface="Arial" panose="020B0604020202020204" pitchFamily="34" charset="0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Referrals:</a:t>
                      </a:r>
                    </a:p>
                    <a:p>
                      <a:pPr marL="0" lvl="0" indent="0" algn="just">
                        <a:spcAft>
                          <a:spcPts val="1000"/>
                        </a:spcAft>
                        <a:buFont typeface="Symbol" panose="05050102010706020507" pitchFamily="18" charset="2"/>
                        <a:buNone/>
                      </a:pPr>
                      <a:endParaRPr lang="en-GB" sz="2000" dirty="0">
                        <a:effectLst/>
                      </a:endParaRP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"/>
                      </a:pPr>
                      <a:r>
                        <a:rPr lang="en-GB" sz="2400" dirty="0">
                          <a:effectLst/>
                        </a:rPr>
                        <a:t>A total of 125 referrals have been made to CARM since May 2022, 77 of these progressed to a CARM.</a:t>
                      </a:r>
                    </a:p>
                    <a:p>
                      <a:pPr marL="342900" lvl="0" indent="-342900" algn="just"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400" dirty="0">
                          <a:effectLst/>
                        </a:rPr>
                        <a:t>During 2023/24 there were a total of 81 referrals to CARM.</a:t>
                      </a: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"/>
                      </a:pPr>
                      <a:r>
                        <a:rPr lang="en-GB" sz="2400" dirty="0">
                          <a:effectLst/>
                        </a:rPr>
                        <a:t>The CARM framework is currently being used with 52 adults within Worcestershire.</a:t>
                      </a: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"/>
                      </a:pPr>
                      <a:r>
                        <a:rPr lang="en-GB" sz="2400" dirty="0">
                          <a:effectLst/>
                        </a:rPr>
                        <a:t>A total of 25 CARM referrals have been closed following intervention / alternative actions being taken since May 2022.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2604803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9957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5720" y="366204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en-GB" sz="3200" dirty="0"/>
            </a:br>
            <a:br>
              <a:rPr lang="en-US" sz="3200" b="1" dirty="0">
                <a:solidFill>
                  <a:schemeClr val="tx1"/>
                </a:solidFill>
              </a:rPr>
            </a:b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430987"/>
            <a:ext cx="7086600" cy="4590785"/>
          </a:xfrm>
        </p:spPr>
        <p:txBody>
          <a:bodyPr>
            <a:noAutofit/>
          </a:bodyPr>
          <a:lstStyle/>
          <a:p>
            <a:pPr algn="l"/>
            <a:r>
              <a:rPr lang="en-GB" b="1" dirty="0">
                <a:solidFill>
                  <a:schemeClr val="tx1"/>
                </a:solidFill>
              </a:rPr>
              <a:t>What’s working well: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chemeClr val="tx1"/>
                </a:solidFill>
              </a:rPr>
              <a:t>Agencies are identifying adults that would be appropriate for CARM.</a:t>
            </a:r>
          </a:p>
          <a:p>
            <a:pPr marL="285750" lvl="0" indent="-285750" algn="l"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chemeClr val="tx1"/>
                </a:solidFill>
              </a:rPr>
              <a:t>Adults are being supported through joined up working.</a:t>
            </a:r>
          </a:p>
          <a:p>
            <a:pPr marL="285750" lvl="0" indent="-285750" algn="l"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chemeClr val="tx1"/>
                </a:solidFill>
              </a:rPr>
              <a:t>Improved networking and engagement of organisations best placed to provide support to the person </a:t>
            </a:r>
          </a:p>
          <a:p>
            <a:pPr marL="285750" lvl="0" indent="-285750" algn="l"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chemeClr val="tx1"/>
                </a:solidFill>
              </a:rPr>
              <a:t>Evictions have been delayed whilst further work is progressed thereby reducing potential homelessness / further mental health breakdown.</a:t>
            </a:r>
          </a:p>
          <a:p>
            <a:pPr marL="285750" lvl="0" indent="-285750" algn="l"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chemeClr val="tx1"/>
                </a:solidFill>
              </a:rPr>
              <a:t>Alternative ways of working are identified rather than fixed procedures </a:t>
            </a:r>
            <a:r>
              <a:rPr lang="en-GB" sz="2400" dirty="0" err="1">
                <a:solidFill>
                  <a:schemeClr val="tx1"/>
                </a:solidFill>
              </a:rPr>
              <a:t>eg</a:t>
            </a:r>
            <a:r>
              <a:rPr lang="en-GB" sz="2400" dirty="0">
                <a:solidFill>
                  <a:schemeClr val="tx1"/>
                </a:solidFill>
              </a:rPr>
              <a:t> early/late appts to reduce anxiety / trigger points.</a:t>
            </a:r>
          </a:p>
          <a:p>
            <a:pPr algn="l"/>
            <a:endParaRPr lang="en-US" sz="2400" b="1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1"/>
              </a:solidFill>
            </a:endParaRPr>
          </a:p>
          <a:p>
            <a:pPr algn="l"/>
            <a:endParaRPr lang="en-US" sz="2400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60012 WSAB logo F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44323"/>
            <a:ext cx="1054735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501041" cy="685800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0" y="6488481"/>
            <a:ext cx="9144000" cy="46346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i="1" dirty="0"/>
              <a:t>          Because Safeguarding is everybody’s business</a:t>
            </a:r>
          </a:p>
        </p:txBody>
      </p:sp>
    </p:spTree>
    <p:extLst>
      <p:ext uri="{BB962C8B-B14F-4D97-AF65-F5344CB8AC3E}">
        <p14:creationId xmlns:p14="http://schemas.microsoft.com/office/powerpoint/2010/main" val="2472639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367" y="642785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en-GB" sz="3200" dirty="0"/>
            </a:br>
            <a:br>
              <a:rPr lang="en-US" sz="3200" b="1" dirty="0">
                <a:solidFill>
                  <a:schemeClr val="tx1"/>
                </a:solidFill>
              </a:rPr>
            </a:b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101216"/>
            <a:ext cx="6400800" cy="4590785"/>
          </a:xfrm>
        </p:spPr>
        <p:txBody>
          <a:bodyPr>
            <a:noAutofit/>
          </a:bodyPr>
          <a:lstStyle/>
          <a:p>
            <a:pPr algn="l"/>
            <a:r>
              <a:rPr lang="en-GB" sz="3200" b="1" dirty="0">
                <a:solidFill>
                  <a:schemeClr val="tx1"/>
                </a:solidFill>
              </a:rPr>
              <a:t>What’s working well:</a:t>
            </a:r>
          </a:p>
          <a:p>
            <a:pPr algn="l"/>
            <a:endParaRPr lang="en-GB" b="1" dirty="0">
              <a:solidFill>
                <a:schemeClr val="tx1"/>
              </a:solidFill>
            </a:endParaRPr>
          </a:p>
          <a:p>
            <a:pPr marL="285750" lvl="0" indent="-285750" algn="l"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chemeClr val="tx1"/>
                </a:solidFill>
              </a:rPr>
              <a:t>Risk is agreed and shared between agencies.</a:t>
            </a:r>
          </a:p>
          <a:p>
            <a:pPr marL="285750" lvl="0" indent="-285750" algn="l"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chemeClr val="tx1"/>
                </a:solidFill>
              </a:rPr>
              <a:t>Practitioners are using CARM as part of their toolkit of response to complex cases. </a:t>
            </a:r>
          </a:p>
          <a:p>
            <a:pPr marL="285750" lvl="0" indent="-285750" algn="l"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chemeClr val="tx1"/>
                </a:solidFill>
              </a:rPr>
              <a:t>Information gathering for DHR35/SAR has identified that agencies were communicating and there was a Lead Practitioner in place due to the CARM framework. </a:t>
            </a:r>
          </a:p>
          <a:p>
            <a:pPr marL="285750" lvl="0" indent="-285750" algn="l"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chemeClr val="tx1"/>
                </a:solidFill>
              </a:rPr>
              <a:t>Reduction in ‘revolving’ door referrals.</a:t>
            </a:r>
          </a:p>
          <a:p>
            <a:pPr marL="285750" lvl="0" indent="-285750" algn="l"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chemeClr val="tx1"/>
                </a:solidFill>
              </a:rPr>
              <a:t>Continuity and consistency for adults.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</a:rPr>
              <a:t> </a:t>
            </a:r>
          </a:p>
          <a:p>
            <a:pPr algn="l"/>
            <a:endParaRPr lang="en-US" sz="2400" b="1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1"/>
              </a:solidFill>
            </a:endParaRPr>
          </a:p>
          <a:p>
            <a:pPr algn="l"/>
            <a:endParaRPr lang="en-US" sz="2800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60012 WSAB logo F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44323"/>
            <a:ext cx="1054735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501041" cy="685800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0" y="6488481"/>
            <a:ext cx="9144000" cy="46346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i="1" dirty="0"/>
              <a:t>          Because Safeguarding is everybody’s business</a:t>
            </a:r>
          </a:p>
        </p:txBody>
      </p:sp>
    </p:spTree>
    <p:extLst>
      <p:ext uri="{BB962C8B-B14F-4D97-AF65-F5344CB8AC3E}">
        <p14:creationId xmlns:p14="http://schemas.microsoft.com/office/powerpoint/2010/main" val="193323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3723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en-GB" sz="3200" dirty="0"/>
            </a:br>
            <a:br>
              <a:rPr lang="en-US" sz="3200" b="1" dirty="0"/>
            </a:b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133607"/>
            <a:ext cx="6400800" cy="4590785"/>
          </a:xfrm>
        </p:spPr>
        <p:txBody>
          <a:bodyPr>
            <a:noAutofit/>
          </a:bodyPr>
          <a:lstStyle/>
          <a:p>
            <a:pPr algn="l"/>
            <a:r>
              <a:rPr lang="en-GB" dirty="0">
                <a:solidFill>
                  <a:schemeClr val="tx1"/>
                </a:solidFill>
              </a:rPr>
              <a:t>What needs improving: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</a:rPr>
              <a:t>Confidence when chairing meetings.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</a:rPr>
              <a:t>Overall risk assessment within safety plan.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</a:rPr>
              <a:t>Understanding of escalation process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</a:rPr>
              <a:t>Actions required when risk is assessed as high / extreme risk.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</a:rPr>
              <a:t>Same use of language when referring to risk.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</a:rPr>
              <a:t>Use of risk tool that uses narrative recording.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60012 WSAB logo F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44323"/>
            <a:ext cx="1054735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501041" cy="685800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0" y="6488481"/>
            <a:ext cx="9144000" cy="46346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i="1" dirty="0"/>
              <a:t>          Because Safeguarding is everybody’s business</a:t>
            </a:r>
          </a:p>
        </p:txBody>
      </p:sp>
    </p:spTree>
    <p:extLst>
      <p:ext uri="{BB962C8B-B14F-4D97-AF65-F5344CB8AC3E}">
        <p14:creationId xmlns:p14="http://schemas.microsoft.com/office/powerpoint/2010/main" val="221322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3723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en-GB" sz="3200" dirty="0"/>
            </a:br>
            <a:br>
              <a:rPr lang="en-US" sz="3200" b="1" dirty="0"/>
            </a:b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133607"/>
            <a:ext cx="6400800" cy="5192242"/>
          </a:xfrm>
        </p:spPr>
        <p:txBody>
          <a:bodyPr>
            <a:noAutofit/>
          </a:bodyPr>
          <a:lstStyle/>
          <a:p>
            <a:r>
              <a:rPr lang="en-GB" b="1" dirty="0">
                <a:solidFill>
                  <a:schemeClr val="tx1"/>
                </a:solidFill>
              </a:rPr>
              <a:t>Current Process: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</a:rPr>
              <a:t>Agency identifies adult suitable for CARM.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</a:rPr>
              <a:t>Referral is completed and sent to CARM email.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</a:rPr>
              <a:t>CARM Project Lead reviews and advises on how to progress / agencies to include.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</a:rPr>
              <a:t>Referring agency chairs first CARM meeting.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</a:rPr>
              <a:t>Safety Plan is completed.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</a:rPr>
              <a:t>Lead Practitioner is agreed at the meeting.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60012 WSAB logo F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44323"/>
            <a:ext cx="1054735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501041" cy="685800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0" y="6488481"/>
            <a:ext cx="9144000" cy="46346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i="1" dirty="0"/>
              <a:t>          Because Safeguarding is everybody’s business</a:t>
            </a:r>
          </a:p>
        </p:txBody>
      </p:sp>
    </p:spTree>
    <p:extLst>
      <p:ext uri="{BB962C8B-B14F-4D97-AF65-F5344CB8AC3E}">
        <p14:creationId xmlns:p14="http://schemas.microsoft.com/office/powerpoint/2010/main" val="39811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3723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en-GB" sz="3200" dirty="0"/>
            </a:br>
            <a:br>
              <a:rPr lang="en-US" sz="3200" b="1" dirty="0"/>
            </a:b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20405"/>
            <a:ext cx="6400800" cy="5192242"/>
          </a:xfrm>
        </p:spPr>
        <p:txBody>
          <a:bodyPr>
            <a:noAutofit/>
          </a:bodyPr>
          <a:lstStyle/>
          <a:p>
            <a:r>
              <a:rPr lang="en-GB" b="1" dirty="0">
                <a:solidFill>
                  <a:schemeClr val="tx1"/>
                </a:solidFill>
              </a:rPr>
              <a:t>Lead Practitioner: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</a:rPr>
              <a:t>Referring agency arranges first CARM meeting.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</a:rPr>
              <a:t>At this meeting the Lead Practitioner is agreed.</a:t>
            </a:r>
          </a:p>
          <a:p>
            <a:pPr algn="l"/>
            <a:endParaRPr lang="en-GB" sz="2400" dirty="0">
              <a:solidFill>
                <a:schemeClr val="tx1"/>
              </a:solidFill>
            </a:endParaRPr>
          </a:p>
          <a:p>
            <a:pPr algn="l"/>
            <a:r>
              <a:rPr lang="en-GB" sz="2400" b="1" dirty="0">
                <a:solidFill>
                  <a:schemeClr val="tx1"/>
                </a:solidFill>
              </a:rPr>
              <a:t>The role of the Lead Practitioner is to: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tx1"/>
                </a:solidFill>
              </a:rPr>
              <a:t>Arrange review of safety plan as required.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tx1"/>
                </a:solidFill>
              </a:rPr>
              <a:t>Ensure actions are completed.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tx1"/>
                </a:solidFill>
              </a:rPr>
              <a:t>Chair review meetings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tx1"/>
                </a:solidFill>
              </a:rPr>
              <a:t>Escalate risk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tx1"/>
                </a:solidFill>
              </a:rPr>
              <a:t>Escalate concerns re: agencies lack of engagement.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60012 WSAB logo F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44323"/>
            <a:ext cx="1054735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501041" cy="685800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0" y="6488481"/>
            <a:ext cx="9144000" cy="46346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i="1" dirty="0"/>
              <a:t>          Because Safeguarding is everybody’s business</a:t>
            </a:r>
          </a:p>
        </p:txBody>
      </p:sp>
    </p:spTree>
    <p:extLst>
      <p:ext uri="{BB962C8B-B14F-4D97-AF65-F5344CB8AC3E}">
        <p14:creationId xmlns:p14="http://schemas.microsoft.com/office/powerpoint/2010/main" val="32129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3723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en-GB" sz="3200" dirty="0"/>
            </a:br>
            <a:br>
              <a:rPr lang="en-US" sz="3200" b="1" dirty="0"/>
            </a:b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133607"/>
            <a:ext cx="6400800" cy="5192242"/>
          </a:xfrm>
        </p:spPr>
        <p:txBody>
          <a:bodyPr>
            <a:noAutofit/>
          </a:bodyPr>
          <a:lstStyle/>
          <a:p>
            <a:r>
              <a:rPr lang="en-GB" b="1" dirty="0">
                <a:solidFill>
                  <a:schemeClr val="tx1"/>
                </a:solidFill>
              </a:rPr>
              <a:t>Lead Practitioner: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/>
              </a:solidFill>
            </a:endParaRPr>
          </a:p>
          <a:p>
            <a:pPr algn="l"/>
            <a:r>
              <a:rPr lang="en-GB" sz="2400" dirty="0">
                <a:solidFill>
                  <a:schemeClr val="tx1"/>
                </a:solidFill>
              </a:rPr>
              <a:t>Currently the Lead Practitioner is generally  a frontline worker.</a:t>
            </a:r>
          </a:p>
          <a:p>
            <a:pPr algn="l"/>
            <a:endParaRPr lang="en-GB" sz="2400" dirty="0">
              <a:solidFill>
                <a:schemeClr val="tx1"/>
              </a:solidFill>
            </a:endParaRPr>
          </a:p>
          <a:p>
            <a:pPr algn="l"/>
            <a:r>
              <a:rPr lang="en-GB" sz="2400" dirty="0">
                <a:solidFill>
                  <a:schemeClr val="tx1"/>
                </a:solidFill>
              </a:rPr>
              <a:t>What needs improving: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</a:rPr>
              <a:t>Confidence when chairing meetings.</a:t>
            </a:r>
          </a:p>
          <a:p>
            <a:pPr algn="l"/>
            <a:endParaRPr lang="en-GB" sz="2400" dirty="0">
              <a:solidFill>
                <a:schemeClr val="tx1"/>
              </a:solidFill>
            </a:endParaRPr>
          </a:p>
          <a:p>
            <a:pPr algn="l"/>
            <a:r>
              <a:rPr lang="en-GB" sz="2400" dirty="0">
                <a:solidFill>
                  <a:srgbClr val="FF0000"/>
                </a:solidFill>
              </a:rPr>
              <a:t>Should a Supervisor / Team Leader / Manager chair the CARM meeting and the Lead Practitioner attend as a frontline worker involved with the adult?</a:t>
            </a:r>
          </a:p>
          <a:p>
            <a:pPr algn="l"/>
            <a:endParaRPr lang="en-GB" sz="2400" dirty="0">
              <a:solidFill>
                <a:schemeClr val="tx1"/>
              </a:solidFill>
            </a:endParaRPr>
          </a:p>
          <a:p>
            <a:pPr algn="l"/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60012 WSAB logo F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44323"/>
            <a:ext cx="1054735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501041" cy="685800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0" y="6488481"/>
            <a:ext cx="9144000" cy="46346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i="1" dirty="0"/>
              <a:t>          Because Safeguarding is everybody’s business</a:t>
            </a:r>
          </a:p>
        </p:txBody>
      </p:sp>
    </p:spTree>
    <p:extLst>
      <p:ext uri="{BB962C8B-B14F-4D97-AF65-F5344CB8AC3E}">
        <p14:creationId xmlns:p14="http://schemas.microsoft.com/office/powerpoint/2010/main" val="310457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3723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en-GB" sz="3200" dirty="0"/>
            </a:br>
            <a:br>
              <a:rPr lang="en-US" sz="3200" b="1" dirty="0"/>
            </a:b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6841" y="1133607"/>
            <a:ext cx="6400800" cy="5192242"/>
          </a:xfrm>
        </p:spPr>
        <p:txBody>
          <a:bodyPr>
            <a:noAutofit/>
          </a:bodyPr>
          <a:lstStyle/>
          <a:p>
            <a:pPr algn="l"/>
            <a:r>
              <a:rPr lang="en-GB" dirty="0">
                <a:solidFill>
                  <a:schemeClr val="tx1"/>
                </a:solidFill>
              </a:rPr>
              <a:t>What needs improving:</a:t>
            </a:r>
          </a:p>
          <a:p>
            <a:pPr algn="l"/>
            <a:endParaRPr lang="en-GB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</a:rPr>
              <a:t>Use of risk tool that uses narrative recording.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CARM Risk Matrix developed</a:t>
            </a:r>
            <a:endParaRPr lang="en-GB" sz="2000" dirty="0">
              <a:solidFill>
                <a:srgbClr val="FF000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</a:rPr>
              <a:t>Overall risk assessment within safety plan</a:t>
            </a:r>
            <a:r>
              <a:rPr lang="en-GB" sz="2000" dirty="0">
                <a:solidFill>
                  <a:schemeClr val="tx1"/>
                </a:solidFill>
              </a:rPr>
              <a:t>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New Safety Plan created with risk embedded</a:t>
            </a:r>
            <a:endParaRPr lang="en-GB" sz="2000" dirty="0">
              <a:solidFill>
                <a:srgbClr val="FF000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</a:rPr>
              <a:t>Actions required when risk is assessed as high / extreme risk.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Oversight required will be explicit within the plan.</a:t>
            </a:r>
            <a:endParaRPr lang="en-GB" sz="2000" dirty="0">
              <a:solidFill>
                <a:srgbClr val="FF000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</a:rPr>
              <a:t>Same use of language when referring to risk.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FF0000"/>
                </a:solidFill>
              </a:rPr>
              <a:t>Language within s42 / self-neglect procedures to be reviewed.</a:t>
            </a:r>
          </a:p>
          <a:p>
            <a:pPr algn="l"/>
            <a:endParaRPr lang="en-US" sz="2000" dirty="0">
              <a:solidFill>
                <a:schemeClr val="tx1"/>
              </a:solidFill>
            </a:endParaRPr>
          </a:p>
          <a:p>
            <a:pPr algn="l"/>
            <a:endParaRPr lang="en-GB" dirty="0">
              <a:solidFill>
                <a:schemeClr val="tx1"/>
              </a:solidFill>
            </a:endParaRPr>
          </a:p>
          <a:p>
            <a:endParaRPr lang="en-GB" b="1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/>
              </a:solidFill>
            </a:endParaRPr>
          </a:p>
          <a:p>
            <a:pPr algn="l"/>
            <a:endParaRPr lang="en-GB" sz="2400" dirty="0">
              <a:solidFill>
                <a:schemeClr val="tx1"/>
              </a:solidFill>
            </a:endParaRPr>
          </a:p>
          <a:p>
            <a:pPr algn="l"/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60012 WSAB logo F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44323"/>
            <a:ext cx="1054735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501041" cy="685800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0" y="6488481"/>
            <a:ext cx="9144000" cy="46346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i="1" dirty="0"/>
              <a:t>          Because Safeguarding is everybody’s business</a:t>
            </a:r>
          </a:p>
        </p:txBody>
      </p:sp>
    </p:spTree>
    <p:extLst>
      <p:ext uri="{BB962C8B-B14F-4D97-AF65-F5344CB8AC3E}">
        <p14:creationId xmlns:p14="http://schemas.microsoft.com/office/powerpoint/2010/main" val="325477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3238</TotalTime>
  <Words>1197</Words>
  <Application>Microsoft Office PowerPoint</Application>
  <PresentationFormat>On-screen Show (4:3)</PresentationFormat>
  <Paragraphs>236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Century Gothic</vt:lpstr>
      <vt:lpstr>Symbol</vt:lpstr>
      <vt:lpstr>Times New Roman</vt:lpstr>
      <vt:lpstr>Verdana</vt:lpstr>
      <vt:lpstr>Wingdings</vt:lpstr>
      <vt:lpstr>Office Theme</vt:lpstr>
      <vt:lpstr>Complex Adult Risk Management (CARM) </vt:lpstr>
      <vt:lpstr> </vt:lpstr>
      <vt:lpstr>  </vt:lpstr>
      <vt:lpstr>  </vt:lpstr>
      <vt:lpstr>  </vt:lpstr>
      <vt:lpstr>  </vt:lpstr>
      <vt:lpstr>  </vt:lpstr>
      <vt:lpstr>  </vt:lpstr>
      <vt:lpstr>  </vt:lpstr>
      <vt:lpstr>Risk Matrix for level of risk &amp; oversight needed:</vt:lpstr>
      <vt:lpstr>Risk Matrix for level of risk &amp; oversight needed:</vt:lpstr>
      <vt:lpstr>Risk Matrix for level of risk &amp; oversight needed:</vt:lpstr>
      <vt:lpstr> Developing a safety plan with risk matrix embedded:</vt:lpstr>
      <vt:lpstr>   </vt:lpstr>
      <vt:lpstr>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Worcestershire Safeguarding Adults Board</dc:title>
  <dc:creator>Kathy McAteer</dc:creator>
  <cp:lastModifiedBy>Lawrence, Sue</cp:lastModifiedBy>
  <cp:revision>222</cp:revision>
  <dcterms:created xsi:type="dcterms:W3CDTF">2015-10-26T14:05:25Z</dcterms:created>
  <dcterms:modified xsi:type="dcterms:W3CDTF">2024-05-21T16:24:14Z</dcterms:modified>
</cp:coreProperties>
</file>