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27"/>
  </p:notesMasterIdLst>
  <p:sldIdLst>
    <p:sldId id="279" r:id="rId3"/>
    <p:sldId id="282" r:id="rId4"/>
    <p:sldId id="281" r:id="rId5"/>
    <p:sldId id="379" r:id="rId6"/>
    <p:sldId id="304" r:id="rId7"/>
    <p:sldId id="400" r:id="rId8"/>
    <p:sldId id="395" r:id="rId9"/>
    <p:sldId id="396" r:id="rId10"/>
    <p:sldId id="402" r:id="rId11"/>
    <p:sldId id="405" r:id="rId12"/>
    <p:sldId id="406" r:id="rId13"/>
    <p:sldId id="409" r:id="rId14"/>
    <p:sldId id="407" r:id="rId15"/>
    <p:sldId id="408" r:id="rId16"/>
    <p:sldId id="410" r:id="rId17"/>
    <p:sldId id="413" r:id="rId18"/>
    <p:sldId id="414" r:id="rId19"/>
    <p:sldId id="416" r:id="rId20"/>
    <p:sldId id="403" r:id="rId21"/>
    <p:sldId id="370" r:id="rId22"/>
    <p:sldId id="387" r:id="rId23"/>
    <p:sldId id="418" r:id="rId24"/>
    <p:sldId id="417" r:id="rId25"/>
    <p:sldId id="378" r:id="rId26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F74C01-D358-4CFE-B474-567A8230BA35}" v="23" dt="2023-11-30T16:05:34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50" autoAdjust="0"/>
    <p:restoredTop sz="73840" autoAdjust="0"/>
  </p:normalViewPr>
  <p:slideViewPr>
    <p:cSldViewPr>
      <p:cViewPr varScale="1">
        <p:scale>
          <a:sx n="53" d="100"/>
          <a:sy n="53" d="100"/>
        </p:scale>
        <p:origin x="22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5B95380-E749-4363-8463-4919699B9628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9D7057A-F625-457C-823E-403D627C0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94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2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56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92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09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80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76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045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5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58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53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9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22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54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34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59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5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097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15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55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77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is it that makes us keep doing what we</a:t>
            </a:r>
            <a:r>
              <a:rPr lang="en-GB" baseline="0" dirty="0"/>
              <a:t> do 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4A435-E0C1-4850-AAFF-9337C6ACE7AF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7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36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9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 userDrawn="1"/>
        </p:nvSpPr>
        <p:spPr bwMode="auto">
          <a:xfrm>
            <a:off x="152400" y="6362700"/>
            <a:ext cx="220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FFFF"/>
                </a:solidFill>
              </a:rPr>
              <a:t>www.worcestershire.gov.uk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14600"/>
            <a:ext cx="8153400" cy="11430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886200"/>
            <a:ext cx="8153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05800" y="76200"/>
            <a:ext cx="687388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87BA2-DA29-1248-90FE-E5176F9E64E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[Slideshow Title - edit in Headers &amp; Footers] </a:t>
            </a:r>
          </a:p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470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D2688D-57F9-014B-A5EC-73A92ABCB0E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0" i="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[Slideshow Title - edit in Headers &amp; Footers] </a:t>
            </a:r>
          </a:p>
        </p:txBody>
      </p:sp>
    </p:spTree>
    <p:extLst>
      <p:ext uri="{BB962C8B-B14F-4D97-AF65-F5344CB8AC3E}">
        <p14:creationId xmlns:p14="http://schemas.microsoft.com/office/powerpoint/2010/main" val="173423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F3850D-EF14-154D-BFAB-79207C675D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b="0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dirty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[Slideshow Title - edit in Headers &amp; Footers] 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81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A3351-E226-6B49-89AF-8CA9EA5A0FA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dirty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[Slideshow Title - edit in Headers &amp; Footers] 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15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387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3637"/>
            <a:ext cx="4040188" cy="3357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938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3637"/>
            <a:ext cx="4041775" cy="3357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A31CDC-7CA6-B44B-95E4-E0DE28C4EB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dirty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[Slideshow Title - edit in Headers &amp; Footers] 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55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6ACD5C-53BA-D540-846F-28DDCA2F7BB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dirty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[Slideshow Title - edit in Headers &amp; Footers] 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23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ACE5A7-784D-DB4F-ACF2-47004661C9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dirty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[Slideshow Title - edit in Headers &amp; Footers] 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05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401"/>
            <a:ext cx="511175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95451"/>
            <a:ext cx="3008313" cy="4171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CB9559-9E1F-2743-A28E-3EE05ABC14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dirty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[Slideshow Title - edit in Headers &amp; Footers] 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69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58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06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62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E10F85-35E6-3E44-B391-C4CE18440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dirty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[Slideshow Title - edit in Headers &amp; Footers] 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5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3F49A7-3237-3042-A89C-041B1DC9858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dirty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[Slideshow Title - edit in Headers &amp; Footers] 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75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399B4A-CE53-F949-B438-9393503C09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dirty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[Slideshow Title - edit in Headers &amp; Footers] </a:t>
            </a:r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8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9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9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79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10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78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1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23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F1B2DC4-DFF7-484B-8C53-00C6C7D4762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8EB4996-F910-9249-81AF-8103D296154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3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762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33F792-BF5D-9948-BCB2-7146925A9940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76200"/>
            <a:ext cx="449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>
                <a:solidFill>
                  <a:schemeClr val="bg1"/>
                </a:solidFill>
                <a:latin typeface="+mn-lt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[Slideshow Title - edit in Headers &amp; Footers]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152400" y="6362700"/>
            <a:ext cx="2200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rgbClr val="FFFFFF"/>
                </a:solidFill>
              </a:rPr>
              <a:t>www.worcestershire.gov.uk</a:t>
            </a:r>
          </a:p>
        </p:txBody>
      </p:sp>
    </p:spTree>
    <p:extLst>
      <p:ext uri="{BB962C8B-B14F-4D97-AF65-F5344CB8AC3E}">
        <p14:creationId xmlns:p14="http://schemas.microsoft.com/office/powerpoint/2010/main" val="155810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981A31"/>
          </a:solidFill>
          <a:latin typeface="+mj-lt"/>
          <a:ea typeface="Geneva" charset="-128"/>
          <a:cs typeface="Geneva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A5AD"/>
          </a:solidFill>
          <a:latin typeface="Arial" pitchFamily="1" charset="0"/>
          <a:ea typeface="Geneva" charset="-128"/>
          <a:cs typeface="Geneva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A5AD"/>
          </a:solidFill>
          <a:latin typeface="Arial" pitchFamily="1" charset="0"/>
          <a:ea typeface="Geneva" charset="-128"/>
          <a:cs typeface="Geneva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A5AD"/>
          </a:solidFill>
          <a:latin typeface="Arial" pitchFamily="1" charset="0"/>
          <a:ea typeface="Geneva" charset="-128"/>
          <a:cs typeface="Geneva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A5AD"/>
          </a:solidFill>
          <a:latin typeface="Arial" pitchFamily="1" charset="0"/>
          <a:ea typeface="Geneva" charset="-128"/>
          <a:cs typeface="Genev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A5AD"/>
          </a:solidFill>
          <a:latin typeface="Arial" pitchFamily="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A5AD"/>
          </a:solidFill>
          <a:latin typeface="Arial" pitchFamily="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A5AD"/>
          </a:solidFill>
          <a:latin typeface="Arial" pitchFamily="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A5AD"/>
          </a:solidFill>
          <a:latin typeface="Arial" pitchFamily="1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28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thebluediamondgallery.com/handwriting/w/welcome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oplematters.in/article/technology/how-effective-are-networking-sites-1949" TargetMode="Externa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fr/wc-toilette-handicap%C3%A9s-202597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hyperlink" Target="https://svgsilh.com/image/310380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afeguardingworcestershire.org.uk/documents/wsab-learning-briefing-john-v4-final-january-2024/" TargetMode="External"/><Relationship Id="rId4" Type="http://schemas.openxmlformats.org/officeDocument/2006/relationships/hyperlink" Target="https://www.safeguardingworcestershire.org.uk/documents/wsab-john-rapid-review-sar-report-v6-final-january-2024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9122"/>
            <a:ext cx="7772400" cy="1470025"/>
          </a:xfrm>
        </p:spPr>
        <p:txBody>
          <a:bodyPr/>
          <a:lstStyle/>
          <a:p>
            <a:r>
              <a:rPr lang="en-US" dirty="0"/>
              <a:t>Worcestershire Safeguarding Adults 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552700"/>
            <a:ext cx="6400800" cy="1752600"/>
          </a:xfrm>
        </p:spPr>
        <p:txBody>
          <a:bodyPr/>
          <a:lstStyle/>
          <a:p>
            <a:r>
              <a:rPr lang="en-US" b="1" dirty="0"/>
              <a:t>Network Meeting </a:t>
            </a:r>
          </a:p>
          <a:p>
            <a:r>
              <a:rPr lang="en-US" b="1" dirty="0"/>
              <a:t>22</a:t>
            </a:r>
            <a:r>
              <a:rPr lang="en-US" b="1" baseline="30000" dirty="0"/>
              <a:t>nd</a:t>
            </a:r>
            <a:r>
              <a:rPr lang="en-US" b="1" dirty="0"/>
              <a:t> May 2024</a:t>
            </a:r>
          </a:p>
        </p:txBody>
      </p:sp>
      <p:pic>
        <p:nvPicPr>
          <p:cNvPr id="4" name="Picture 3" descr="60012 WSAB logo F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pic>
        <p:nvPicPr>
          <p:cNvPr id="10" name="Picture 9" descr="Text, whiteboard&#10;&#10;Description automatically generated">
            <a:extLst>
              <a:ext uri="{FF2B5EF4-FFF2-40B4-BE49-F238E27FC236}">
                <a16:creationId xmlns:a16="http://schemas.microsoft.com/office/drawing/2014/main" id="{75098A84-5883-F5A5-8EED-C88FB0D78A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71600" y="3660238"/>
            <a:ext cx="5977011" cy="26869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F3B4E5F-29A2-4438-3532-EC390E7FD234}"/>
              </a:ext>
            </a:extLst>
          </p:cNvPr>
          <p:cNvSpPr txBox="1"/>
          <p:nvPr/>
        </p:nvSpPr>
        <p:spPr>
          <a:xfrm>
            <a:off x="1371600" y="7061963"/>
            <a:ext cx="52050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thebluediamondgallery.com/handwriting/w/welcom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5343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2</a:t>
            </a:r>
            <a:r>
              <a:rPr lang="en-GB" sz="3600" b="1" baseline="30000" dirty="0"/>
              <a:t>nd</a:t>
            </a:r>
            <a:r>
              <a:rPr lang="en-GB" sz="3600" b="1" dirty="0"/>
              <a:t> National SAR analysis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196753"/>
            <a:ext cx="7704856" cy="4955178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FAF39-0F78-43FB-67DE-8F47BF944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5" y="1377798"/>
            <a:ext cx="8166960" cy="501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1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2</a:t>
            </a:r>
            <a:r>
              <a:rPr lang="en-GB" sz="3600" b="1" baseline="30000" dirty="0"/>
              <a:t>nd</a:t>
            </a:r>
            <a:r>
              <a:rPr lang="en-GB" sz="3600" b="1" dirty="0"/>
              <a:t> National SAR analysis</a:t>
            </a:r>
            <a:br>
              <a:rPr lang="en-GB" sz="3600" b="1" dirty="0"/>
            </a:br>
            <a:r>
              <a:rPr lang="en-GB" sz="3600" b="1" dirty="0"/>
              <a:t>Domains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196753"/>
            <a:ext cx="7704856" cy="4955178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A97746-B3EF-F68E-1F8C-8B69F7E1B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052" y="1209365"/>
            <a:ext cx="5167846" cy="49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9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2</a:t>
            </a:r>
            <a:r>
              <a:rPr lang="en-GB" sz="3600" b="1" baseline="30000" dirty="0"/>
              <a:t>nd</a:t>
            </a:r>
            <a:r>
              <a:rPr lang="en-GB" sz="3600" b="1" dirty="0"/>
              <a:t> National SAR analysis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196753"/>
            <a:ext cx="7704856" cy="4955178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5A6B3B-5A2C-F2F8-9D68-3E3424D71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056127"/>
            <a:ext cx="7920880" cy="543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31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2</a:t>
            </a:r>
            <a:r>
              <a:rPr lang="en-GB" sz="3600" b="1" baseline="30000" dirty="0"/>
              <a:t>nd</a:t>
            </a:r>
            <a:r>
              <a:rPr lang="en-GB" sz="3600" b="1" dirty="0"/>
              <a:t> National SAR analysis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196753"/>
            <a:ext cx="7704856" cy="4955178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6C22B-1A4E-0376-C4B2-DDF5F8016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884" y="1196753"/>
            <a:ext cx="8353338" cy="529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79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2</a:t>
            </a:r>
            <a:r>
              <a:rPr lang="en-GB" sz="3600" b="1" baseline="30000" dirty="0"/>
              <a:t>nd</a:t>
            </a:r>
            <a:r>
              <a:rPr lang="en-GB" sz="3600" b="1" dirty="0"/>
              <a:t> National SAR analysis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196753"/>
            <a:ext cx="7704856" cy="4955178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8EA36-B699-6CEE-3561-874385574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80" y="1142953"/>
            <a:ext cx="8047875" cy="51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762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2</a:t>
            </a:r>
            <a:r>
              <a:rPr lang="en-GB" sz="3600" b="1" baseline="30000" dirty="0"/>
              <a:t>nd</a:t>
            </a:r>
            <a:r>
              <a:rPr lang="en-GB" sz="3600" b="1" dirty="0"/>
              <a:t> National SAR analysis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196753"/>
            <a:ext cx="7704856" cy="4955178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7F327B-2D1C-25BA-554C-08ECD8B44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41" y="1052736"/>
            <a:ext cx="8316486" cy="53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42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2</a:t>
            </a:r>
            <a:r>
              <a:rPr lang="en-GB" sz="3600" b="1" baseline="30000" dirty="0"/>
              <a:t>nd</a:t>
            </a:r>
            <a:r>
              <a:rPr lang="en-GB" sz="3600" b="1" dirty="0"/>
              <a:t> National SAR analysis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196753"/>
            <a:ext cx="7704856" cy="4955178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C456E-41CD-1C57-DE5E-F0E8138DB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05" y="980728"/>
            <a:ext cx="781159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99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2</a:t>
            </a:r>
            <a:r>
              <a:rPr lang="en-GB" sz="3600" b="1" baseline="30000" dirty="0"/>
              <a:t>nd</a:t>
            </a:r>
            <a:r>
              <a:rPr lang="en-GB" sz="3600" b="1" dirty="0"/>
              <a:t> National SAR analysis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196753"/>
            <a:ext cx="7704856" cy="4955178"/>
          </a:xfrm>
        </p:spPr>
        <p:txBody>
          <a:bodyPr>
            <a:normAutofit/>
          </a:bodyPr>
          <a:lstStyle/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Processes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Findings</a:t>
            </a:r>
          </a:p>
        </p:txBody>
      </p:sp>
    </p:spTree>
    <p:extLst>
      <p:ext uri="{BB962C8B-B14F-4D97-AF65-F5344CB8AC3E}">
        <p14:creationId xmlns:p14="http://schemas.microsoft.com/office/powerpoint/2010/main" val="2195813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2</a:t>
            </a:r>
            <a:r>
              <a:rPr lang="en-GB" sz="3600" b="1" baseline="30000" dirty="0"/>
              <a:t>nd</a:t>
            </a:r>
            <a:r>
              <a:rPr lang="en-GB" sz="3600" b="1" dirty="0"/>
              <a:t> National SAR analysis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196753"/>
            <a:ext cx="7704856" cy="495517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What next?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Look at recommendations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Findings/Practice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Consider finding and as ‘is it happening here’?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Direct Practice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Interagency working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Look at how they can strengthen way they seek assurance around effectiveness of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policies and procedures,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outcomes of training,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provision of supervision and management oversight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68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WSAB Business Priorities </a:t>
            </a:r>
            <a:br>
              <a:rPr lang="en-GB" sz="3600" b="1" dirty="0"/>
            </a:br>
            <a:r>
              <a:rPr lang="en-GB" sz="3600" b="1" dirty="0"/>
              <a:t>2024/25 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3" y="1196753"/>
            <a:ext cx="7999551" cy="5291728"/>
          </a:xfrm>
        </p:spPr>
        <p:txBody>
          <a:bodyPr>
            <a:normAutofit/>
          </a:bodyPr>
          <a:lstStyle/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GB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the Learning Framework to ensure that SAR learning is embedded in practice and is underpinned by clear a communication plan which includes the sharing of good news and practice.  Areas of focus should include: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l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n-GB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professional curiosity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l">
              <a:lnSpc>
                <a:spcPct val="115000"/>
              </a:lnSpc>
              <a:buFont typeface="Wingdings" panose="05000000000000000000" pitchFamily="2" charset="2"/>
              <a:buChar char=""/>
            </a:pPr>
            <a:r>
              <a:rPr lang="en-GB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rights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algn="l">
              <a:lnSpc>
                <a:spcPct val="115000"/>
              </a:lnSpc>
            </a:pPr>
            <a:r>
              <a:rPr lang="en-GB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GB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build links with other partnership to support the delivery of shared objectives including: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of the Exploitation Strategy with the CSPs and/or SCP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a shared approach to implementing the recommendations of Domestic Homicide Reviews with the Domestic Abuse Partnership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l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Working with the Children’s Partnership and Herefordshire SAB in establishing a robust assurance approach for reviewing the organisational assessments submitted through the regional assurance tool.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735" algn="l">
              <a:lnSpc>
                <a:spcPct val="115000"/>
              </a:lnSpc>
            </a:pPr>
            <a:r>
              <a:rPr lang="en-GB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lnSpc>
                <a:spcPct val="115000"/>
              </a:lnSpc>
              <a:buFont typeface="+mj-lt"/>
              <a:buAutoNum type="arabicPeriod"/>
            </a:pPr>
            <a:r>
              <a:rPr lang="en-GB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the new actions identified in the Quality Assurance Framework, in particular: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 algn="l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en-GB" sz="14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Reviewing the themes identified by organisations through the regional assurance tool</a:t>
            </a:r>
            <a:endParaRPr lang="en-GB" sz="1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dirty="0"/>
              <a:t>Why are we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type="subTitle" idx="1"/>
          </p:nvPr>
        </p:nvSpPr>
        <p:spPr>
          <a:xfrm>
            <a:off x="1054735" y="1377799"/>
            <a:ext cx="6899292" cy="4261002"/>
          </a:xfrm>
        </p:spPr>
        <p:txBody>
          <a:bodyPr anchor="ctr">
            <a:no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REFLECT</a:t>
            </a:r>
          </a:p>
          <a:p>
            <a:r>
              <a:rPr lang="en-US" sz="4400" dirty="0">
                <a:solidFill>
                  <a:srgbClr val="002060"/>
                </a:solidFill>
              </a:rPr>
              <a:t>and</a:t>
            </a:r>
          </a:p>
          <a:p>
            <a:r>
              <a:rPr lang="en-US" sz="4400" dirty="0">
                <a:solidFill>
                  <a:srgbClr val="002060"/>
                </a:solidFill>
              </a:rPr>
              <a:t>LEARN</a:t>
            </a:r>
          </a:p>
          <a:p>
            <a:r>
              <a:rPr lang="en-US" sz="4400" dirty="0">
                <a:solidFill>
                  <a:srgbClr val="002060"/>
                </a:solidFill>
              </a:rPr>
              <a:t>Respect Each others' views and positions </a:t>
            </a:r>
          </a:p>
        </p:txBody>
      </p:sp>
    </p:spTree>
    <p:extLst>
      <p:ext uri="{BB962C8B-B14F-4D97-AF65-F5344CB8AC3E}">
        <p14:creationId xmlns:p14="http://schemas.microsoft.com/office/powerpoint/2010/main" val="4222543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0594" y="6369140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F34E96C5-D0D6-FC2B-FAAF-8D2EE13B6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243210"/>
              </p:ext>
            </p:extLst>
          </p:nvPr>
        </p:nvGraphicFramePr>
        <p:xfrm>
          <a:off x="827583" y="1484784"/>
          <a:ext cx="7999551" cy="4206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2431">
                  <a:extLst>
                    <a:ext uri="{9D8B030D-6E8A-4147-A177-3AD203B41FA5}">
                      <a16:colId xmlns:a16="http://schemas.microsoft.com/office/drawing/2014/main" val="1710940215"/>
                    </a:ext>
                  </a:extLst>
                </a:gridCol>
                <a:gridCol w="1957120">
                  <a:extLst>
                    <a:ext uri="{9D8B030D-6E8A-4147-A177-3AD203B41FA5}">
                      <a16:colId xmlns:a16="http://schemas.microsoft.com/office/drawing/2014/main" val="117311534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r>
                        <a:rPr lang="en-GB" sz="2000" dirty="0"/>
                        <a:t>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281924"/>
                  </a:ext>
                </a:extLst>
              </a:tr>
              <a:tr h="1142917">
                <a:tc>
                  <a:txBody>
                    <a:bodyPr/>
                    <a:lstStyle/>
                    <a:p>
                      <a:r>
                        <a:rPr lang="en-GB" sz="2000" dirty="0"/>
                        <a:t>If anyone has work they are proud of and happy to share with the Board we will look at publishing in Annual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 (need by end of April)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12190"/>
                  </a:ext>
                </a:extLst>
              </a:tr>
              <a:tr h="1490761">
                <a:tc>
                  <a:txBody>
                    <a:bodyPr/>
                    <a:lstStyle/>
                    <a:p>
                      <a:r>
                        <a:rPr lang="en-GB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Exploitation Strategy</a:t>
                      </a:r>
                    </a:p>
                    <a:p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- revisit the PREPARE assessment tool. Include older people and forward to the network for further comments/suggestions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/>
                        <a:t>In Progress  (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319472"/>
                  </a:ext>
                </a:extLst>
              </a:tr>
              <a:tr h="117652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"/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BH to check CID is correct on PURSUE  pathway – thinks this could be SMT. 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553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9915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0594" y="6369140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6606" y="16033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 Future Meeting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EDE5-F590-455D-BAAF-A0BF69B2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35" y="1166018"/>
            <a:ext cx="8229600" cy="51286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Mental Capacity Act  -Pathway 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CQC LA Inspection – how it will impact services – (Next meeting November)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Transitional safeguarding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Oliver McGowan training – access to training is difficult for some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Information on Audit of MCA application / best interest decisions/advocacy (still in progress)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Providers to share good practice and Initiatives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Update on Thematic Review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+mj-lt"/>
              </a:rPr>
              <a:t>Anything from today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591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0594" y="6369140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6606" y="160337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 Any Other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2EDE5-F590-455D-BAAF-A0BF69B2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535" y="1166018"/>
            <a:ext cx="8229600" cy="512866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Training Level 4 (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Maggs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201300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AFA37-1A68-7798-CEA5-162B24D41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89CF5-8248-DFC0-D6F2-8CD0BB996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760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dirty="0"/>
              <a:t>Close and Network</a:t>
            </a:r>
            <a:br>
              <a:rPr lang="en-GB" sz="3600" dirty="0"/>
            </a:br>
            <a:r>
              <a:rPr lang="en-GB" sz="3600" dirty="0"/>
              <a:t>Thank you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59733-74E1-4591-9A9E-9C1B95BEE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9137" y="1801069"/>
            <a:ext cx="8107998" cy="42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38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166195" y="334845"/>
            <a:ext cx="6811610" cy="952429"/>
          </a:xfrm>
        </p:spPr>
        <p:txBody>
          <a:bodyPr>
            <a:normAutofit/>
          </a:bodyPr>
          <a:lstStyle/>
          <a:p>
            <a:r>
              <a:rPr lang="en-GB" sz="3600" dirty="0"/>
              <a:t>AGENDA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type="subTitle" idx="1"/>
          </p:nvPr>
        </p:nvSpPr>
        <p:spPr>
          <a:xfrm>
            <a:off x="708720" y="1041934"/>
            <a:ext cx="8143567" cy="4774132"/>
          </a:xfrm>
        </p:spPr>
        <p:txBody>
          <a:bodyPr>
            <a:noAutofit/>
          </a:bodyPr>
          <a:lstStyle/>
          <a:p>
            <a:pPr lvl="1" algn="l"/>
            <a:endParaRPr lang="en-US" sz="24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3AF0BA-563C-BD07-FE0C-5ABA527EE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241753"/>
              </p:ext>
            </p:extLst>
          </p:nvPr>
        </p:nvGraphicFramePr>
        <p:xfrm>
          <a:off x="1524000" y="1437640"/>
          <a:ext cx="6096000" cy="4672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800">
                  <a:extLst>
                    <a:ext uri="{9D8B030D-6E8A-4147-A177-3AD203B41FA5}">
                      <a16:colId xmlns:a16="http://schemas.microsoft.com/office/drawing/2014/main" val="2331440385"/>
                    </a:ext>
                  </a:extLst>
                </a:gridCol>
                <a:gridCol w="4848200">
                  <a:extLst>
                    <a:ext uri="{9D8B030D-6E8A-4147-A177-3AD203B41FA5}">
                      <a16:colId xmlns:a16="http://schemas.microsoft.com/office/drawing/2014/main" val="464402094"/>
                    </a:ext>
                  </a:extLst>
                </a:gridCol>
              </a:tblGrid>
              <a:tr h="52795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10:00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Welcome and Introductions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422719"/>
                  </a:ext>
                </a:extLst>
              </a:tr>
              <a:tr h="52795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10:15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DWP – Accessing Universal Credit (issue identified in Thematic Review on Rough Sleeping)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538397"/>
                  </a:ext>
                </a:extLst>
              </a:tr>
              <a:tr h="52795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11:15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Break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145990"/>
                  </a:ext>
                </a:extLst>
              </a:tr>
              <a:tr h="52795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11:30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CARM Update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42379"/>
                  </a:ext>
                </a:extLst>
              </a:tr>
              <a:tr h="52795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12: 00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strike="noStrike" dirty="0">
                          <a:solidFill>
                            <a:schemeClr val="tx1"/>
                          </a:solidFill>
                        </a:rPr>
                        <a:t>SARs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66183"/>
                  </a:ext>
                </a:extLst>
              </a:tr>
              <a:tr h="527951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12:10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Second National SAR analysis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076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12:20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Actions from last time and </a:t>
                      </a:r>
                    </a:p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Future agenda items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190019"/>
                  </a:ext>
                </a:extLst>
              </a:tr>
              <a:tr h="527951">
                <a:tc>
                  <a:txBody>
                    <a:bodyPr/>
                    <a:lstStyle/>
                    <a:p>
                      <a:endParaRPr lang="en-GB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751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62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Guest Presentation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92160"/>
            <a:ext cx="7160840" cy="3646640"/>
          </a:xfrm>
        </p:spPr>
        <p:txBody>
          <a:bodyPr>
            <a:normAutofit fontScale="85000" lnSpcReduction="10000"/>
          </a:bodyPr>
          <a:lstStyle/>
          <a:p>
            <a:pPr algn="l"/>
            <a:endParaRPr lang="en-US" sz="4000" dirty="0">
              <a:solidFill>
                <a:schemeClr val="tx1"/>
              </a:solidFill>
            </a:endParaRPr>
          </a:p>
          <a:p>
            <a:r>
              <a:rPr lang="en-GB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Toby Wells </a:t>
            </a:r>
          </a:p>
          <a:p>
            <a:r>
              <a:rPr lang="en-GB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Department of Work and Pensions</a:t>
            </a:r>
          </a:p>
          <a:p>
            <a:r>
              <a:rPr lang="en-GB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Partnership Support Manager</a:t>
            </a:r>
          </a:p>
          <a:p>
            <a:r>
              <a:rPr lang="en-GB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Shropshire, Telford &amp; Wrekin, Hereford &amp; Worcester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l"/>
            <a:endParaRPr lang="en-US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39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i="1" dirty="0"/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BREAK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type="subTitle" idx="1"/>
          </p:nvPr>
        </p:nvSpPr>
        <p:spPr>
          <a:xfrm>
            <a:off x="1054735" y="1565753"/>
            <a:ext cx="7772400" cy="4073047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</a:endParaRPr>
          </a:p>
          <a:p>
            <a:pPr algn="l"/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6" name="Picture 15" descr="Tea outline">
            <a:extLst>
              <a:ext uri="{FF2B5EF4-FFF2-40B4-BE49-F238E27FC236}">
                <a16:creationId xmlns:a16="http://schemas.microsoft.com/office/drawing/2014/main" id="{9623DA6F-B319-424A-88D4-A0A9FA4FE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65783" y="-488225"/>
            <a:ext cx="3920068" cy="3920068"/>
          </a:xfrm>
          <a:prstGeom prst="rect">
            <a:avLst/>
          </a:prstGeom>
        </p:spPr>
      </p:pic>
      <p:pic>
        <p:nvPicPr>
          <p:cNvPr id="11" name="Picture 10" descr="A blue letters with water drops&#10;&#10;Description automatically generated">
            <a:extLst>
              <a:ext uri="{FF2B5EF4-FFF2-40B4-BE49-F238E27FC236}">
                <a16:creationId xmlns:a16="http://schemas.microsoft.com/office/drawing/2014/main" id="{92626FAF-AD98-F09C-F6AF-9512A01A8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35970" y="3132762"/>
            <a:ext cx="3048000" cy="3048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08689734-D15E-C887-264D-21C610AB88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66824" y="1786675"/>
            <a:ext cx="6227363" cy="462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7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Complex Adult Risk Management</a:t>
            </a:r>
            <a:br>
              <a:rPr lang="en-GB" sz="3600" b="1" dirty="0"/>
            </a:br>
            <a:r>
              <a:rPr lang="en-GB" sz="3600" b="1" dirty="0"/>
              <a:t>Update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992160"/>
            <a:ext cx="7160840" cy="3646640"/>
          </a:xfrm>
        </p:spPr>
        <p:txBody>
          <a:bodyPr>
            <a:normAutofit/>
          </a:bodyPr>
          <a:lstStyle/>
          <a:p>
            <a:pPr algn="l"/>
            <a:endParaRPr lang="en-US" sz="4000" dirty="0">
              <a:solidFill>
                <a:schemeClr val="tx1"/>
              </a:solidFill>
            </a:endParaRPr>
          </a:p>
          <a:p>
            <a:pPr algn="l"/>
            <a:endParaRPr lang="en-US" dirty="0"/>
          </a:p>
          <a:p>
            <a:r>
              <a:rPr lang="en-GB" dirty="0"/>
              <a:t>Sue Lawrence</a:t>
            </a:r>
          </a:p>
          <a:p>
            <a:r>
              <a:rPr lang="en-GB" dirty="0"/>
              <a:t>CARM Project Lead</a:t>
            </a:r>
          </a:p>
          <a:p>
            <a:r>
              <a:rPr lang="en-GB" dirty="0"/>
              <a:t>WSAB </a:t>
            </a:r>
          </a:p>
        </p:txBody>
      </p:sp>
    </p:spTree>
    <p:extLst>
      <p:ext uri="{BB962C8B-B14F-4D97-AF65-F5344CB8AC3E}">
        <p14:creationId xmlns:p14="http://schemas.microsoft.com/office/powerpoint/2010/main" val="345911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Safeguarding Reviews  </a:t>
            </a:r>
            <a:br>
              <a:rPr lang="en-GB" sz="3600" b="1" dirty="0"/>
            </a:br>
            <a:r>
              <a:rPr lang="en-GB" sz="3600" b="1" dirty="0"/>
              <a:t>Published since last meeting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2425" y="1164355"/>
            <a:ext cx="7914710" cy="5324126"/>
          </a:xfrm>
        </p:spPr>
        <p:txBody>
          <a:bodyPr>
            <a:normAutofit fontScale="92500"/>
          </a:bodyPr>
          <a:lstStyle/>
          <a:p>
            <a:pPr algn="l"/>
            <a:r>
              <a:rPr lang="en-US" b="1" i="0" dirty="0">
                <a:solidFill>
                  <a:srgbClr val="313131"/>
                </a:solidFill>
                <a:effectLst/>
                <a:latin typeface="Roboto" panose="02000000000000000000" pitchFamily="2" charset="0"/>
              </a:rPr>
              <a:t>John  </a:t>
            </a:r>
            <a:r>
              <a:rPr lang="en-US" dirty="0">
                <a:solidFill>
                  <a:srgbClr val="313131"/>
                </a:solidFill>
                <a:latin typeface="Roboto" panose="02000000000000000000" pitchFamily="2" charset="0"/>
              </a:rPr>
              <a:t>(</a:t>
            </a:r>
            <a:r>
              <a:rPr lang="en-US" sz="2600" i="0" dirty="0">
                <a:solidFill>
                  <a:srgbClr val="313131"/>
                </a:solidFill>
                <a:effectLst/>
                <a:latin typeface="Roboto" panose="02000000000000000000" pitchFamily="2" charset="0"/>
              </a:rPr>
              <a:t>published January 2024)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131"/>
                </a:solidFill>
                <a:effectLst/>
                <a:latin typeface="Roboto" panose="02000000000000000000" pitchFamily="2" charset="0"/>
              </a:rPr>
              <a:t>54 year old white male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131"/>
                </a:solidFill>
                <a:effectLst/>
                <a:latin typeface="Roboto" panose="02000000000000000000" pitchFamily="2" charset="0"/>
              </a:rPr>
              <a:t>history of alcohol, substance misuse, also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131"/>
                </a:solidFill>
                <a:effectLst/>
                <a:latin typeface="Roboto" panose="02000000000000000000" pitchFamily="2" charset="0"/>
              </a:rPr>
              <a:t> suspected suicidal incidents following the loss of his family network. 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13131"/>
                </a:solidFill>
                <a:effectLst/>
                <a:latin typeface="Roboto" panose="02000000000000000000" pitchFamily="2" charset="0"/>
              </a:rPr>
              <a:t>He had previously slept rough, but not at the time of his death.</a:t>
            </a:r>
          </a:p>
          <a:p>
            <a:pPr algn="l"/>
            <a:endParaRPr lang="en-US" b="0" i="0" dirty="0">
              <a:solidFill>
                <a:srgbClr val="313131"/>
              </a:solidFill>
              <a:effectLst/>
              <a:latin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srgbClr val="793EA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hlinkClick r:id="rId4"/>
              </a:rPr>
              <a:t>Rapid Review SAR Report – John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700" b="0" i="0" u="sng" strike="noStrike" kern="1200" cap="none" spc="0" normalizeH="0" baseline="0" noProof="0" dirty="0">
                <a:ln>
                  <a:noFill/>
                </a:ln>
                <a:solidFill>
                  <a:srgbClr val="793EA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hlinkClick r:id="rId5"/>
              </a:rPr>
              <a:t>Learning Briefing for professionals – John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13131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 fontScale="90000"/>
          </a:bodyPr>
          <a:lstStyle/>
          <a:p>
            <a:r>
              <a:rPr lang="en-GB" sz="3600" b="1" dirty="0"/>
              <a:t>John</a:t>
            </a:r>
            <a:br>
              <a:rPr lang="en-GB" sz="3600" b="1" dirty="0"/>
            </a:b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575" y="1196753"/>
            <a:ext cx="8071559" cy="4955178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Learning from this review included: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Self-Neglect is complex and requires a Multi-agency approach  – should refer to Self-Neglect Policy &amp; CARM Framework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Making Safeguarding Personal (MSP) – Exploring methods of preferred contact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31313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Managing Risk – Multi-agency approach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0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0012 WSAB logo F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44323"/>
            <a:ext cx="105473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01041" cy="68580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88481"/>
            <a:ext cx="9144000" cy="463463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GB" sz="1600" i="1" dirty="0">
                <a:solidFill>
                  <a:prstClr val="white"/>
                </a:solidFill>
              </a:rPr>
              <a:t>          Because Safeguarding is everybody’s business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54735" y="244323"/>
            <a:ext cx="6811610" cy="1470025"/>
          </a:xfrm>
        </p:spPr>
        <p:txBody>
          <a:bodyPr>
            <a:normAutofit/>
          </a:bodyPr>
          <a:lstStyle/>
          <a:p>
            <a:r>
              <a:rPr lang="en-GB" sz="3600" b="1" dirty="0"/>
              <a:t>2</a:t>
            </a:r>
            <a:r>
              <a:rPr lang="en-GB" sz="3600" b="1" baseline="30000" dirty="0"/>
              <a:t>nd</a:t>
            </a:r>
            <a:r>
              <a:rPr lang="en-GB" sz="3600" b="1" dirty="0"/>
              <a:t> National SAR analysis</a:t>
            </a:r>
            <a:br>
              <a:rPr lang="en-GB" sz="3600" b="1" dirty="0"/>
            </a:br>
            <a:endParaRPr lang="en-GB" sz="3600" b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7137C79-D959-4A16-A4A0-A1A7E26310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584" y="1196753"/>
            <a:ext cx="7704856" cy="4955178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7E7477-D00A-4337-71EF-C9ED2A1FB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934" y="1714348"/>
            <a:ext cx="7686201" cy="443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PS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WCC</Template>
  <TotalTime>3044</TotalTime>
  <Words>1034</Words>
  <Application>Microsoft Office PowerPoint</Application>
  <PresentationFormat>On-screen Show (4:3)</PresentationFormat>
  <Paragraphs>187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Roboto</vt:lpstr>
      <vt:lpstr>Symbol</vt:lpstr>
      <vt:lpstr>Times</vt:lpstr>
      <vt:lpstr>Wingdings</vt:lpstr>
      <vt:lpstr>Office Theme</vt:lpstr>
      <vt:lpstr>LPS Presentation</vt:lpstr>
      <vt:lpstr>Worcestershire Safeguarding Adults Board</vt:lpstr>
      <vt:lpstr>Why are we here</vt:lpstr>
      <vt:lpstr>AGENDA</vt:lpstr>
      <vt:lpstr>Guest Presentation </vt:lpstr>
      <vt:lpstr>BREAK</vt:lpstr>
      <vt:lpstr>Complex Adult Risk Management Update</vt:lpstr>
      <vt:lpstr>Safeguarding Reviews   Published since last meeting </vt:lpstr>
      <vt:lpstr>John  </vt:lpstr>
      <vt:lpstr>2nd National SAR analysis </vt:lpstr>
      <vt:lpstr>2nd National SAR analysis </vt:lpstr>
      <vt:lpstr>2nd National SAR analysis Domains </vt:lpstr>
      <vt:lpstr>2nd National SAR analysis </vt:lpstr>
      <vt:lpstr>2nd National SAR analysis </vt:lpstr>
      <vt:lpstr>2nd National SAR analysis </vt:lpstr>
      <vt:lpstr>2nd National SAR analysis </vt:lpstr>
      <vt:lpstr>2nd National SAR analysis </vt:lpstr>
      <vt:lpstr>2nd National SAR analysis </vt:lpstr>
      <vt:lpstr>2nd National SAR analysis </vt:lpstr>
      <vt:lpstr>WSAB Business Priorities  2024/25  </vt:lpstr>
      <vt:lpstr>PowerPoint Presentation</vt:lpstr>
      <vt:lpstr> Future Meeting Items</vt:lpstr>
      <vt:lpstr> Any Other Business</vt:lpstr>
      <vt:lpstr>PowerPoint Presentation</vt:lpstr>
      <vt:lpstr>Close and Network Thank you </vt:lpstr>
    </vt:vector>
  </TitlesOfParts>
  <Company>Worcestershire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sites</dc:title>
  <dc:creator>Steven Medley</dc:creator>
  <cp:lastModifiedBy>Brickley, Bridget</cp:lastModifiedBy>
  <cp:revision>152</cp:revision>
  <cp:lastPrinted>2024-05-22T08:32:51Z</cp:lastPrinted>
  <dcterms:created xsi:type="dcterms:W3CDTF">2017-05-09T08:21:11Z</dcterms:created>
  <dcterms:modified xsi:type="dcterms:W3CDTF">2024-05-22T08:40:18Z</dcterms:modified>
</cp:coreProperties>
</file>